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6"/>
  </p:notesMasterIdLst>
  <p:sldIdLst>
    <p:sldId id="256" r:id="rId2"/>
    <p:sldId id="392" r:id="rId3"/>
    <p:sldId id="503" r:id="rId4"/>
    <p:sldId id="394" r:id="rId5"/>
    <p:sldId id="477" r:id="rId6"/>
    <p:sldId id="500" r:id="rId7"/>
    <p:sldId id="507" r:id="rId8"/>
    <p:sldId id="393" r:id="rId9"/>
    <p:sldId id="396" r:id="rId10"/>
    <p:sldId id="504" r:id="rId11"/>
    <p:sldId id="398" r:id="rId12"/>
    <p:sldId id="399" r:id="rId13"/>
    <p:sldId id="400" r:id="rId14"/>
    <p:sldId id="401" r:id="rId15"/>
    <p:sldId id="402" r:id="rId16"/>
    <p:sldId id="403" r:id="rId17"/>
    <p:sldId id="404" r:id="rId18"/>
    <p:sldId id="405" r:id="rId19"/>
    <p:sldId id="406" r:id="rId20"/>
    <p:sldId id="407" r:id="rId21"/>
    <p:sldId id="408" r:id="rId22"/>
    <p:sldId id="410" r:id="rId23"/>
    <p:sldId id="411" r:id="rId24"/>
    <p:sldId id="412" r:id="rId25"/>
    <p:sldId id="413" r:id="rId26"/>
    <p:sldId id="414" r:id="rId27"/>
    <p:sldId id="415" r:id="rId28"/>
    <p:sldId id="416" r:id="rId29"/>
    <p:sldId id="417" r:id="rId30"/>
    <p:sldId id="418" r:id="rId31"/>
    <p:sldId id="419" r:id="rId32"/>
    <p:sldId id="420" r:id="rId33"/>
    <p:sldId id="421" r:id="rId34"/>
    <p:sldId id="422" r:id="rId35"/>
    <p:sldId id="423" r:id="rId36"/>
    <p:sldId id="424" r:id="rId37"/>
    <p:sldId id="425" r:id="rId38"/>
    <p:sldId id="426" r:id="rId39"/>
    <p:sldId id="427" r:id="rId40"/>
    <p:sldId id="428" r:id="rId41"/>
    <p:sldId id="429" r:id="rId42"/>
    <p:sldId id="506" r:id="rId43"/>
    <p:sldId id="436" r:id="rId44"/>
    <p:sldId id="437" r:id="rId45"/>
    <p:sldId id="438" r:id="rId46"/>
    <p:sldId id="439" r:id="rId47"/>
    <p:sldId id="440" r:id="rId48"/>
    <p:sldId id="441" r:id="rId49"/>
    <p:sldId id="442" r:id="rId50"/>
    <p:sldId id="443" r:id="rId51"/>
    <p:sldId id="444" r:id="rId52"/>
    <p:sldId id="445" r:id="rId53"/>
    <p:sldId id="446" r:id="rId54"/>
    <p:sldId id="469" r:id="rId55"/>
    <p:sldId id="447" r:id="rId56"/>
    <p:sldId id="448" r:id="rId57"/>
    <p:sldId id="449" r:id="rId58"/>
    <p:sldId id="508" r:id="rId59"/>
    <p:sldId id="509" r:id="rId60"/>
    <p:sldId id="510" r:id="rId61"/>
    <p:sldId id="511" r:id="rId62"/>
    <p:sldId id="512" r:id="rId63"/>
    <p:sldId id="513" r:id="rId64"/>
    <p:sldId id="514" r:id="rId65"/>
    <p:sldId id="515" r:id="rId66"/>
    <p:sldId id="516" r:id="rId67"/>
    <p:sldId id="517" r:id="rId68"/>
    <p:sldId id="518" r:id="rId69"/>
    <p:sldId id="519" r:id="rId70"/>
    <p:sldId id="520" r:id="rId71"/>
    <p:sldId id="521" r:id="rId72"/>
    <p:sldId id="522" r:id="rId73"/>
    <p:sldId id="523" r:id="rId74"/>
    <p:sldId id="524" r:id="rId75"/>
    <p:sldId id="525" r:id="rId76"/>
    <p:sldId id="505" r:id="rId77"/>
    <p:sldId id="526" r:id="rId78"/>
    <p:sldId id="527" r:id="rId79"/>
    <p:sldId id="528" r:id="rId80"/>
    <p:sldId id="450" r:id="rId81"/>
    <p:sldId id="451" r:id="rId82"/>
    <p:sldId id="452" r:id="rId83"/>
    <p:sldId id="501" r:id="rId84"/>
    <p:sldId id="502" r:id="rId8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33"/>
    <a:srgbClr val="FFFFFF"/>
    <a:srgbClr val="DDDDDD"/>
    <a:srgbClr val="649F29"/>
    <a:srgbClr val="C5C5C5"/>
    <a:srgbClr val="C0C0C0"/>
    <a:srgbClr val="70A8DA"/>
    <a:srgbClr val="2676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50" autoAdjust="0"/>
    <p:restoredTop sz="93750" autoAdjust="0"/>
  </p:normalViewPr>
  <p:slideViewPr>
    <p:cSldViewPr>
      <p:cViewPr>
        <p:scale>
          <a:sx n="66" d="100"/>
          <a:sy n="66" d="100"/>
        </p:scale>
        <p:origin x="-618" y="-48"/>
      </p:cViewPr>
      <p:guideLst>
        <p:guide orient="horz" pos="2160"/>
        <p:guide pos="2880"/>
      </p:guideLst>
    </p:cSldViewPr>
  </p:slideViewPr>
  <p:outlineViewPr>
    <p:cViewPr>
      <p:scale>
        <a:sx n="33" d="100"/>
        <a:sy n="33" d="100"/>
      </p:scale>
      <p:origin x="0" y="432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ED5A63-0E6A-4479-B37C-AF04F96F8436}" type="doc">
      <dgm:prSet loTypeId="urn:microsoft.com/office/officeart/2005/8/layout/chevron2" loCatId="list" qsTypeId="urn:microsoft.com/office/officeart/2005/8/quickstyle/simple1" qsCatId="simple" csTypeId="urn:microsoft.com/office/officeart/2005/8/colors/colorful2" csCatId="colorful" phldr="1"/>
      <dgm:spPr/>
      <dgm:t>
        <a:bodyPr/>
        <a:lstStyle/>
        <a:p>
          <a:endParaRPr lang="zh-TW" altLang="en-US"/>
        </a:p>
      </dgm:t>
    </dgm:pt>
    <dgm:pt modelId="{600CE4B3-95D3-4E37-920E-B287CB7583F4}">
      <dgm:prSet phldrT="[文字]" custT="1"/>
      <dgm:spPr/>
      <dgm:t>
        <a:bodyPr/>
        <a:lstStyle/>
        <a:p>
          <a:r>
            <a:rPr lang="zh-TW" altLang="en-US" sz="1000" b="1" dirty="0" smtClean="0">
              <a:solidFill>
                <a:srgbClr val="333333"/>
              </a:solidFill>
              <a:latin typeface="標楷體" panose="03000509000000000000" pitchFamily="65" charset="-120"/>
              <a:ea typeface="標楷體" panose="03000509000000000000" pitchFamily="65" charset="-120"/>
            </a:rPr>
            <a:t>教育部顧問室</a:t>
          </a:r>
        </a:p>
        <a:p>
          <a:r>
            <a:rPr lang="zh-TW" altLang="en-US" sz="1000" b="1" dirty="0" smtClean="0">
              <a:solidFill>
                <a:srgbClr val="333333"/>
              </a:solidFill>
              <a:latin typeface="標楷體" panose="03000509000000000000" pitchFamily="65" charset="-120"/>
              <a:ea typeface="標楷體" panose="03000509000000000000" pitchFamily="65" charset="-120"/>
            </a:rPr>
            <a:t>災防科技中心</a:t>
          </a:r>
          <a:endParaRPr lang="zh-TW" altLang="en-US" sz="1000" b="1" dirty="0">
            <a:solidFill>
              <a:srgbClr val="333333"/>
            </a:solidFill>
            <a:latin typeface="標楷體" panose="03000509000000000000" pitchFamily="65" charset="-120"/>
            <a:ea typeface="標楷體" panose="03000509000000000000" pitchFamily="65" charset="-120"/>
          </a:endParaRPr>
        </a:p>
      </dgm:t>
    </dgm:pt>
    <dgm:pt modelId="{394044B3-F2F7-4D7A-B396-6425B04161F4}" type="parTrans" cxnId="{0BA6AC7B-2CC4-4EA7-BF83-FD275F9E5F52}">
      <dgm:prSet/>
      <dgm:spPr/>
      <dgm:t>
        <a:bodyPr/>
        <a:lstStyle/>
        <a:p>
          <a:endParaRPr lang="zh-TW" altLang="en-US">
            <a:solidFill>
              <a:srgbClr val="333333"/>
            </a:solidFill>
          </a:endParaRPr>
        </a:p>
      </dgm:t>
    </dgm:pt>
    <dgm:pt modelId="{B1FA2C0E-2DDE-4B2B-B015-990445C31ECE}" type="sibTrans" cxnId="{0BA6AC7B-2CC4-4EA7-BF83-FD275F9E5F52}">
      <dgm:prSet/>
      <dgm:spPr/>
      <dgm:t>
        <a:bodyPr/>
        <a:lstStyle/>
        <a:p>
          <a:endParaRPr lang="zh-TW" altLang="en-US">
            <a:solidFill>
              <a:srgbClr val="333333"/>
            </a:solidFill>
          </a:endParaRPr>
        </a:p>
      </dgm:t>
    </dgm:pt>
    <dgm:pt modelId="{C381D333-12D4-4140-8B5F-09D7051D0EB0}">
      <dgm:prSet phldrT="[文字]"/>
      <dgm:spPr/>
      <dgm:t>
        <a:bodyPr/>
        <a:lstStyle/>
        <a:p>
          <a:r>
            <a:rPr lang="zh-TW" altLang="en-US" dirty="0" smtClean="0">
              <a:solidFill>
                <a:srgbClr val="333333"/>
              </a:solidFill>
              <a:latin typeface="Times New Roman" panose="02020603050405020304" pitchFamily="18" charset="0"/>
              <a:ea typeface="標楷體" panose="03000509000000000000" pitchFamily="65" charset="-120"/>
              <a:cs typeface="Times New Roman" panose="02020603050405020304" pitchFamily="18" charset="0"/>
            </a:rPr>
            <a:t>民國</a:t>
          </a:r>
          <a:r>
            <a:rPr lang="en-US" altLang="en-US" dirty="0" smtClean="0">
              <a:solidFill>
                <a:srgbClr val="333333"/>
              </a:solidFill>
              <a:latin typeface="Times New Roman" panose="02020603050405020304" pitchFamily="18" charset="0"/>
              <a:ea typeface="標楷體" panose="03000509000000000000" pitchFamily="65" charset="-120"/>
              <a:cs typeface="Times New Roman" panose="02020603050405020304" pitchFamily="18" charset="0"/>
            </a:rPr>
            <a:t>94</a:t>
          </a:r>
          <a:r>
            <a:rPr lang="zh-TW" altLang="en-US" dirty="0" smtClean="0">
              <a:solidFill>
                <a:srgbClr val="333333"/>
              </a:solidFill>
              <a:latin typeface="Times New Roman" panose="02020603050405020304" pitchFamily="18" charset="0"/>
              <a:ea typeface="標楷體" panose="03000509000000000000" pitchFamily="65" charset="-120"/>
              <a:cs typeface="Times New Roman" panose="02020603050405020304" pitchFamily="18" charset="0"/>
            </a:rPr>
            <a:t>年「學校災害潛勢資料規劃與建置</a:t>
          </a:r>
          <a:r>
            <a:rPr lang="en-US" altLang="en-US" dirty="0" smtClean="0">
              <a:solidFill>
                <a:srgbClr val="333333"/>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solidFill>
                <a:srgbClr val="333333"/>
              </a:solidFill>
              <a:latin typeface="Times New Roman" panose="02020603050405020304" pitchFamily="18" charset="0"/>
              <a:ea typeface="標楷體" panose="03000509000000000000" pitchFamily="65" charset="-120"/>
              <a:cs typeface="Times New Roman" panose="02020603050405020304" pitchFamily="18" charset="0"/>
            </a:rPr>
            <a:t>一</a:t>
          </a:r>
          <a:r>
            <a:rPr lang="en-US" altLang="en-US" dirty="0" smtClean="0">
              <a:solidFill>
                <a:srgbClr val="333333"/>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solidFill>
                <a:srgbClr val="333333"/>
              </a:solidFill>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dirty="0">
            <a:solidFill>
              <a:srgbClr val="333333"/>
            </a:solidFill>
            <a:latin typeface="Times New Roman" panose="02020603050405020304" pitchFamily="18" charset="0"/>
            <a:ea typeface="標楷體" panose="03000509000000000000" pitchFamily="65" charset="-120"/>
            <a:cs typeface="Times New Roman" panose="02020603050405020304" pitchFamily="18" charset="0"/>
          </a:endParaRPr>
        </a:p>
      </dgm:t>
    </dgm:pt>
    <dgm:pt modelId="{D9BC1740-2552-46F9-9820-7238A6186137}" type="parTrans" cxnId="{21DDF3C3-4D84-4EFB-A160-EA895B2727D0}">
      <dgm:prSet/>
      <dgm:spPr/>
      <dgm:t>
        <a:bodyPr/>
        <a:lstStyle/>
        <a:p>
          <a:endParaRPr lang="zh-TW" altLang="en-US">
            <a:solidFill>
              <a:srgbClr val="333333"/>
            </a:solidFill>
          </a:endParaRPr>
        </a:p>
      </dgm:t>
    </dgm:pt>
    <dgm:pt modelId="{53B5BB1A-39CE-4270-850E-9AB9EF293C5C}" type="sibTrans" cxnId="{21DDF3C3-4D84-4EFB-A160-EA895B2727D0}">
      <dgm:prSet/>
      <dgm:spPr/>
      <dgm:t>
        <a:bodyPr/>
        <a:lstStyle/>
        <a:p>
          <a:endParaRPr lang="zh-TW" altLang="en-US">
            <a:solidFill>
              <a:srgbClr val="333333"/>
            </a:solidFill>
          </a:endParaRPr>
        </a:p>
      </dgm:t>
    </dgm:pt>
    <dgm:pt modelId="{F7B4843A-089E-4D16-B09F-BB7132FF6B46}">
      <dgm:prSet phldrT="[文字]" custT="1"/>
      <dgm:spPr/>
      <dgm:t>
        <a:bodyPr/>
        <a:lstStyle/>
        <a:p>
          <a:r>
            <a:rPr lang="zh-TW" altLang="en-US" sz="1000" b="1" dirty="0" smtClean="0">
              <a:solidFill>
                <a:srgbClr val="333333"/>
              </a:solidFill>
              <a:latin typeface="標楷體" panose="03000509000000000000" pitchFamily="65" charset="-120"/>
              <a:ea typeface="標楷體" panose="03000509000000000000" pitchFamily="65" charset="-120"/>
            </a:rPr>
            <a:t>教育部顧問室</a:t>
          </a:r>
        </a:p>
        <a:p>
          <a:r>
            <a:rPr lang="zh-TW" altLang="en-US" sz="1000" b="1" dirty="0" smtClean="0">
              <a:solidFill>
                <a:srgbClr val="333333"/>
              </a:solidFill>
              <a:latin typeface="標楷體" panose="03000509000000000000" pitchFamily="65" charset="-120"/>
              <a:ea typeface="標楷體" panose="03000509000000000000" pitchFamily="65" charset="-120"/>
            </a:rPr>
            <a:t>國震中心</a:t>
          </a:r>
          <a:endParaRPr lang="zh-TW" altLang="en-US" sz="1000" b="1" dirty="0">
            <a:solidFill>
              <a:srgbClr val="333333"/>
            </a:solidFill>
            <a:latin typeface="標楷體" panose="03000509000000000000" pitchFamily="65" charset="-120"/>
            <a:ea typeface="標楷體" panose="03000509000000000000" pitchFamily="65" charset="-120"/>
          </a:endParaRPr>
        </a:p>
      </dgm:t>
    </dgm:pt>
    <dgm:pt modelId="{50E987D4-609B-41C4-82FF-0581FE28C277}" type="parTrans" cxnId="{BEBB6304-4062-48E6-87DE-03F091DB5EC8}">
      <dgm:prSet/>
      <dgm:spPr/>
      <dgm:t>
        <a:bodyPr/>
        <a:lstStyle/>
        <a:p>
          <a:endParaRPr lang="zh-TW" altLang="en-US">
            <a:solidFill>
              <a:srgbClr val="333333"/>
            </a:solidFill>
          </a:endParaRPr>
        </a:p>
      </dgm:t>
    </dgm:pt>
    <dgm:pt modelId="{25EB0B45-2DA4-4B04-AEF2-14954F7E7618}" type="sibTrans" cxnId="{BEBB6304-4062-48E6-87DE-03F091DB5EC8}">
      <dgm:prSet/>
      <dgm:spPr/>
      <dgm:t>
        <a:bodyPr/>
        <a:lstStyle/>
        <a:p>
          <a:endParaRPr lang="zh-TW" altLang="en-US">
            <a:solidFill>
              <a:srgbClr val="333333"/>
            </a:solidFill>
          </a:endParaRPr>
        </a:p>
      </dgm:t>
    </dgm:pt>
    <dgm:pt modelId="{453A6940-108D-4169-81EE-E5AB30A72E60}">
      <dgm:prSet phldrT="[文字]"/>
      <dgm:spPr/>
      <dgm:t>
        <a:bodyPr/>
        <a:lstStyle/>
        <a:p>
          <a:r>
            <a:rPr lang="zh-TW" altLang="en-US" dirty="0" smtClean="0">
              <a:solidFill>
                <a:srgbClr val="333333"/>
              </a:solidFill>
              <a:latin typeface="Times New Roman" panose="02020603050405020304" pitchFamily="18" charset="0"/>
              <a:ea typeface="標楷體" panose="03000509000000000000" pitchFamily="65" charset="-120"/>
              <a:cs typeface="Times New Roman" panose="02020603050405020304" pitchFamily="18" charset="0"/>
            </a:rPr>
            <a:t>民國</a:t>
          </a:r>
          <a:r>
            <a:rPr lang="en-US" altLang="en-US" dirty="0" smtClean="0">
              <a:solidFill>
                <a:srgbClr val="333333"/>
              </a:solidFill>
              <a:latin typeface="Times New Roman" panose="02020603050405020304" pitchFamily="18" charset="0"/>
              <a:ea typeface="標楷體" panose="03000509000000000000" pitchFamily="65" charset="-120"/>
              <a:cs typeface="Times New Roman" panose="02020603050405020304" pitchFamily="18" charset="0"/>
            </a:rPr>
            <a:t>99</a:t>
          </a:r>
          <a:r>
            <a:rPr lang="zh-TW" altLang="en-US" dirty="0" smtClean="0">
              <a:solidFill>
                <a:srgbClr val="333333"/>
              </a:solidFill>
              <a:latin typeface="Times New Roman" panose="02020603050405020304" pitchFamily="18" charset="0"/>
              <a:ea typeface="標楷體" panose="03000509000000000000" pitchFamily="65" charset="-120"/>
              <a:cs typeface="Times New Roman" panose="02020603050405020304" pitchFamily="18" charset="0"/>
            </a:rPr>
            <a:t>年「學校災害潛勢資料更新及平臺維運」</a:t>
          </a:r>
          <a:endParaRPr lang="zh-TW" altLang="en-US" dirty="0">
            <a:solidFill>
              <a:srgbClr val="333333"/>
            </a:solidFill>
            <a:latin typeface="Times New Roman" panose="02020603050405020304" pitchFamily="18" charset="0"/>
            <a:ea typeface="標楷體" panose="03000509000000000000" pitchFamily="65" charset="-120"/>
            <a:cs typeface="Times New Roman" panose="02020603050405020304" pitchFamily="18" charset="0"/>
          </a:endParaRPr>
        </a:p>
      </dgm:t>
    </dgm:pt>
    <dgm:pt modelId="{B0760E8B-A33D-45AD-A468-C674004515AF}" type="parTrans" cxnId="{E89091E2-8EDE-4458-A3E6-7850927542C7}">
      <dgm:prSet/>
      <dgm:spPr/>
      <dgm:t>
        <a:bodyPr/>
        <a:lstStyle/>
        <a:p>
          <a:endParaRPr lang="zh-TW" altLang="en-US">
            <a:solidFill>
              <a:srgbClr val="333333"/>
            </a:solidFill>
          </a:endParaRPr>
        </a:p>
      </dgm:t>
    </dgm:pt>
    <dgm:pt modelId="{BD4A3838-13B1-4F2E-8801-3934A01CCD98}" type="sibTrans" cxnId="{E89091E2-8EDE-4458-A3E6-7850927542C7}">
      <dgm:prSet/>
      <dgm:spPr/>
      <dgm:t>
        <a:bodyPr/>
        <a:lstStyle/>
        <a:p>
          <a:endParaRPr lang="zh-TW" altLang="en-US">
            <a:solidFill>
              <a:srgbClr val="333333"/>
            </a:solidFill>
          </a:endParaRPr>
        </a:p>
      </dgm:t>
    </dgm:pt>
    <dgm:pt modelId="{4F249859-1C55-4D50-AD1D-BCBDD7A250DD}">
      <dgm:prSet phldrT="[文字]" custT="1"/>
      <dgm:spPr/>
      <dgm:t>
        <a:bodyPr/>
        <a:lstStyle/>
        <a:p>
          <a:r>
            <a:rPr lang="zh-TW" altLang="en-US" sz="1000" b="1" dirty="0" smtClean="0">
              <a:solidFill>
                <a:srgbClr val="333333"/>
              </a:solidFill>
              <a:latin typeface="標楷體" panose="03000509000000000000" pitchFamily="65" charset="-120"/>
              <a:ea typeface="標楷體" panose="03000509000000000000" pitchFamily="65" charset="-120"/>
            </a:rPr>
            <a:t>教育部</a:t>
          </a:r>
          <a:endParaRPr lang="en-US" altLang="zh-TW" sz="1000" b="1" dirty="0" smtClean="0">
            <a:solidFill>
              <a:srgbClr val="333333"/>
            </a:solidFill>
            <a:latin typeface="標楷體" panose="03000509000000000000" pitchFamily="65" charset="-120"/>
            <a:ea typeface="標楷體" panose="03000509000000000000" pitchFamily="65" charset="-120"/>
          </a:endParaRPr>
        </a:p>
        <a:p>
          <a:r>
            <a:rPr lang="zh-TW" altLang="en-US" sz="1000" b="1" dirty="0" smtClean="0">
              <a:solidFill>
                <a:srgbClr val="333333"/>
              </a:solidFill>
              <a:latin typeface="標楷體" panose="03000509000000000000" pitchFamily="65" charset="-120"/>
              <a:ea typeface="標楷體" panose="03000509000000000000" pitchFamily="65" charset="-120"/>
            </a:rPr>
            <a:t>環保小組</a:t>
          </a:r>
        </a:p>
        <a:p>
          <a:r>
            <a:rPr lang="zh-TW" altLang="en-US" sz="1000" b="1" dirty="0" smtClean="0">
              <a:solidFill>
                <a:srgbClr val="333333"/>
              </a:solidFill>
              <a:latin typeface="標楷體" panose="03000509000000000000" pitchFamily="65" charset="-120"/>
              <a:ea typeface="標楷體" panose="03000509000000000000" pitchFamily="65" charset="-120"/>
            </a:rPr>
            <a:t>國震中心</a:t>
          </a:r>
          <a:endParaRPr lang="zh-TW" altLang="en-US" sz="1000" b="1" dirty="0">
            <a:solidFill>
              <a:srgbClr val="333333"/>
            </a:solidFill>
            <a:latin typeface="標楷體" panose="03000509000000000000" pitchFamily="65" charset="-120"/>
            <a:ea typeface="標楷體" panose="03000509000000000000" pitchFamily="65" charset="-120"/>
          </a:endParaRPr>
        </a:p>
      </dgm:t>
    </dgm:pt>
    <dgm:pt modelId="{4D00B367-369E-4F6E-9465-C525BB5820BF}" type="parTrans" cxnId="{6AB567AA-91D5-47D9-98B6-C529749F106B}">
      <dgm:prSet/>
      <dgm:spPr/>
      <dgm:t>
        <a:bodyPr/>
        <a:lstStyle/>
        <a:p>
          <a:endParaRPr lang="zh-TW" altLang="en-US">
            <a:solidFill>
              <a:srgbClr val="333333"/>
            </a:solidFill>
          </a:endParaRPr>
        </a:p>
      </dgm:t>
    </dgm:pt>
    <dgm:pt modelId="{9B98A22C-FB03-41D9-980C-0D24B43593E2}" type="sibTrans" cxnId="{6AB567AA-91D5-47D9-98B6-C529749F106B}">
      <dgm:prSet/>
      <dgm:spPr/>
      <dgm:t>
        <a:bodyPr/>
        <a:lstStyle/>
        <a:p>
          <a:endParaRPr lang="zh-TW" altLang="en-US">
            <a:solidFill>
              <a:srgbClr val="333333"/>
            </a:solidFill>
          </a:endParaRPr>
        </a:p>
      </dgm:t>
    </dgm:pt>
    <dgm:pt modelId="{E4E2F017-F977-4B54-8A0D-26C7DEE2F7B1}">
      <dgm:prSet phldrT="[文字]"/>
      <dgm:spPr/>
      <dgm:t>
        <a:bodyPr/>
        <a:lstStyle/>
        <a:p>
          <a:r>
            <a:rPr lang="en-US" altLang="en-US" dirty="0" smtClean="0">
              <a:solidFill>
                <a:srgbClr val="333333"/>
              </a:solidFill>
              <a:latin typeface="Times New Roman" panose="02020603050405020304" pitchFamily="18" charset="0"/>
              <a:ea typeface="標楷體" panose="03000509000000000000" pitchFamily="65" charset="-120"/>
              <a:cs typeface="Times New Roman" panose="02020603050405020304" pitchFamily="18" charset="0"/>
            </a:rPr>
            <a:t>100</a:t>
          </a:r>
          <a:r>
            <a:rPr lang="zh-TW" altLang="en-US" dirty="0" smtClean="0">
              <a:solidFill>
                <a:srgbClr val="333333"/>
              </a:solidFill>
              <a:latin typeface="Times New Roman" panose="02020603050405020304" pitchFamily="18" charset="0"/>
              <a:ea typeface="標楷體" panose="03000509000000000000" pitchFamily="65" charset="-120"/>
              <a:cs typeface="Times New Roman" panose="02020603050405020304" pitchFamily="18" charset="0"/>
            </a:rPr>
            <a:t>年度學校災害潛勢資料更新及平臺維運計畫</a:t>
          </a:r>
          <a:endParaRPr lang="zh-TW" altLang="en-US" dirty="0">
            <a:solidFill>
              <a:srgbClr val="333333"/>
            </a:solidFill>
            <a:latin typeface="Times New Roman" panose="02020603050405020304" pitchFamily="18" charset="0"/>
            <a:ea typeface="標楷體" panose="03000509000000000000" pitchFamily="65" charset="-120"/>
            <a:cs typeface="Times New Roman" panose="02020603050405020304" pitchFamily="18" charset="0"/>
          </a:endParaRPr>
        </a:p>
      </dgm:t>
    </dgm:pt>
    <dgm:pt modelId="{C71F8144-2286-4AD1-92D0-ED7D372B837F}" type="parTrans" cxnId="{B235B0F0-702C-47E2-979B-2A124FA18426}">
      <dgm:prSet/>
      <dgm:spPr/>
      <dgm:t>
        <a:bodyPr/>
        <a:lstStyle/>
        <a:p>
          <a:endParaRPr lang="zh-TW" altLang="en-US">
            <a:solidFill>
              <a:srgbClr val="333333"/>
            </a:solidFill>
          </a:endParaRPr>
        </a:p>
      </dgm:t>
    </dgm:pt>
    <dgm:pt modelId="{4EDC3D62-426E-4F16-989D-1A1B4CE7AF6E}" type="sibTrans" cxnId="{B235B0F0-702C-47E2-979B-2A124FA18426}">
      <dgm:prSet/>
      <dgm:spPr/>
      <dgm:t>
        <a:bodyPr/>
        <a:lstStyle/>
        <a:p>
          <a:endParaRPr lang="zh-TW" altLang="en-US">
            <a:solidFill>
              <a:srgbClr val="333333"/>
            </a:solidFill>
          </a:endParaRPr>
        </a:p>
      </dgm:t>
    </dgm:pt>
    <dgm:pt modelId="{9B9AFE49-4319-461E-B6BF-C571E82ADFEC}">
      <dgm:prSet phldrT="[文字]" custT="1"/>
      <dgm:spPr/>
      <dgm:t>
        <a:bodyPr/>
        <a:lstStyle/>
        <a:p>
          <a:r>
            <a:rPr lang="zh-TW" altLang="en-US" sz="1000" b="1" dirty="0" smtClean="0">
              <a:solidFill>
                <a:srgbClr val="333333"/>
              </a:solidFill>
              <a:latin typeface="標楷體" panose="03000509000000000000" pitchFamily="65" charset="-120"/>
              <a:ea typeface="標楷體" panose="03000509000000000000" pitchFamily="65" charset="-120"/>
            </a:rPr>
            <a:t>教育部資科司</a:t>
          </a:r>
          <a:endParaRPr lang="en-US" altLang="zh-TW" sz="1000" b="1" dirty="0" smtClean="0">
            <a:solidFill>
              <a:srgbClr val="333333"/>
            </a:solidFill>
            <a:latin typeface="標楷體" panose="03000509000000000000" pitchFamily="65" charset="-120"/>
            <a:ea typeface="標楷體" panose="03000509000000000000" pitchFamily="65" charset="-120"/>
          </a:endParaRPr>
        </a:p>
        <a:p>
          <a:r>
            <a:rPr lang="zh-TW" altLang="en-US" sz="1000" b="1" dirty="0" smtClean="0">
              <a:solidFill>
                <a:srgbClr val="333333"/>
              </a:solidFill>
              <a:latin typeface="標楷體" panose="03000509000000000000" pitchFamily="65" charset="-120"/>
              <a:ea typeface="標楷體" panose="03000509000000000000" pitchFamily="65" charset="-120"/>
            </a:rPr>
            <a:t>國立嘉義大學</a:t>
          </a:r>
          <a:endParaRPr lang="zh-TW" altLang="en-US" sz="1000" b="1" dirty="0">
            <a:solidFill>
              <a:srgbClr val="333333"/>
            </a:solidFill>
            <a:latin typeface="標楷體" panose="03000509000000000000" pitchFamily="65" charset="-120"/>
            <a:ea typeface="標楷體" panose="03000509000000000000" pitchFamily="65" charset="-120"/>
          </a:endParaRPr>
        </a:p>
      </dgm:t>
    </dgm:pt>
    <dgm:pt modelId="{B424FBE7-C59D-41EC-BE6A-57BC76DAEB6A}" type="parTrans" cxnId="{C577BEB3-B03A-4456-BC1C-AB326905B7D6}">
      <dgm:prSet/>
      <dgm:spPr/>
      <dgm:t>
        <a:bodyPr/>
        <a:lstStyle/>
        <a:p>
          <a:endParaRPr lang="zh-TW" altLang="en-US">
            <a:solidFill>
              <a:srgbClr val="333333"/>
            </a:solidFill>
          </a:endParaRPr>
        </a:p>
      </dgm:t>
    </dgm:pt>
    <dgm:pt modelId="{E7C3AECA-F5D8-4695-B23C-9880EF61E5DB}" type="sibTrans" cxnId="{C577BEB3-B03A-4456-BC1C-AB326905B7D6}">
      <dgm:prSet/>
      <dgm:spPr/>
      <dgm:t>
        <a:bodyPr/>
        <a:lstStyle/>
        <a:p>
          <a:endParaRPr lang="zh-TW" altLang="en-US">
            <a:solidFill>
              <a:srgbClr val="333333"/>
            </a:solidFill>
          </a:endParaRPr>
        </a:p>
      </dgm:t>
    </dgm:pt>
    <dgm:pt modelId="{5AF0364F-DCAF-4492-8634-467687759CC2}">
      <dgm:prSet phldrT="[文字]"/>
      <dgm:spPr/>
      <dgm:t>
        <a:bodyPr/>
        <a:lstStyle/>
        <a:p>
          <a:r>
            <a:rPr lang="en-US" altLang="en-US" dirty="0" smtClean="0">
              <a:solidFill>
                <a:srgbClr val="333333"/>
              </a:solidFill>
              <a:latin typeface="Times New Roman" panose="02020603050405020304" pitchFamily="18" charset="0"/>
              <a:ea typeface="標楷體" panose="03000509000000000000" pitchFamily="65" charset="-120"/>
              <a:cs typeface="Times New Roman" panose="02020603050405020304" pitchFamily="18" charset="0"/>
            </a:rPr>
            <a:t>10</a:t>
          </a:r>
          <a:r>
            <a:rPr lang="en-US" altLang="zh-TW" dirty="0" smtClean="0">
              <a:solidFill>
                <a:srgbClr val="333333"/>
              </a:solidFill>
              <a:latin typeface="Times New Roman" panose="02020603050405020304" pitchFamily="18" charset="0"/>
              <a:ea typeface="標楷體" panose="03000509000000000000" pitchFamily="65" charset="-120"/>
              <a:cs typeface="Times New Roman" panose="02020603050405020304" pitchFamily="18" charset="0"/>
            </a:rPr>
            <a:t>2</a:t>
          </a:r>
          <a:r>
            <a:rPr lang="zh-TW" altLang="en-US" dirty="0" smtClean="0">
              <a:solidFill>
                <a:srgbClr val="333333"/>
              </a:solidFill>
              <a:latin typeface="Times New Roman" panose="02020603050405020304" pitchFamily="18" charset="0"/>
              <a:ea typeface="標楷體" panose="03000509000000000000" pitchFamily="65" charset="-120"/>
              <a:cs typeface="Times New Roman" panose="02020603050405020304" pitchFamily="18" charset="0"/>
            </a:rPr>
            <a:t>年度學校災害潛勢資料更新及平臺維運計畫</a:t>
          </a:r>
          <a:endParaRPr lang="zh-TW" altLang="en-US" dirty="0">
            <a:solidFill>
              <a:srgbClr val="333333"/>
            </a:solidFill>
            <a:latin typeface="Times New Roman" panose="02020603050405020304" pitchFamily="18" charset="0"/>
            <a:ea typeface="標楷體" panose="03000509000000000000" pitchFamily="65" charset="-120"/>
            <a:cs typeface="Times New Roman" panose="02020603050405020304" pitchFamily="18" charset="0"/>
          </a:endParaRPr>
        </a:p>
      </dgm:t>
    </dgm:pt>
    <dgm:pt modelId="{95559C46-C49E-44AF-811A-3C5E6FDAD080}" type="parTrans" cxnId="{E30F7E27-591F-4ED9-B1E7-09EB8ACE5632}">
      <dgm:prSet/>
      <dgm:spPr/>
      <dgm:t>
        <a:bodyPr/>
        <a:lstStyle/>
        <a:p>
          <a:endParaRPr lang="zh-TW" altLang="en-US">
            <a:solidFill>
              <a:srgbClr val="333333"/>
            </a:solidFill>
          </a:endParaRPr>
        </a:p>
      </dgm:t>
    </dgm:pt>
    <dgm:pt modelId="{5C21819A-ED94-489C-B00D-42ACF50B0CB6}" type="sibTrans" cxnId="{E30F7E27-591F-4ED9-B1E7-09EB8ACE5632}">
      <dgm:prSet/>
      <dgm:spPr/>
      <dgm:t>
        <a:bodyPr/>
        <a:lstStyle/>
        <a:p>
          <a:endParaRPr lang="zh-TW" altLang="en-US">
            <a:solidFill>
              <a:srgbClr val="333333"/>
            </a:solidFill>
          </a:endParaRPr>
        </a:p>
      </dgm:t>
    </dgm:pt>
    <dgm:pt modelId="{F13162DE-3A9A-4893-B0C8-2498201BD063}">
      <dgm:prSet/>
      <dgm:spPr/>
      <dgm:t>
        <a:bodyPr/>
        <a:lstStyle/>
        <a:p>
          <a:r>
            <a:rPr lang="zh-TW" altLang="en-US" dirty="0" smtClean="0">
              <a:solidFill>
                <a:srgbClr val="333333"/>
              </a:solidFill>
              <a:latin typeface="Times New Roman" panose="02020603050405020304" pitchFamily="18" charset="0"/>
              <a:ea typeface="標楷體" panose="03000509000000000000" pitchFamily="65" charset="-120"/>
              <a:cs typeface="Times New Roman" panose="02020603050405020304" pitchFamily="18" charset="0"/>
            </a:rPr>
            <a:t>民國</a:t>
          </a:r>
          <a:r>
            <a:rPr lang="en-US" altLang="en-US" dirty="0" smtClean="0">
              <a:solidFill>
                <a:srgbClr val="333333"/>
              </a:solidFill>
              <a:latin typeface="Times New Roman" panose="02020603050405020304" pitchFamily="18" charset="0"/>
              <a:ea typeface="標楷體" panose="03000509000000000000" pitchFamily="65" charset="-120"/>
              <a:cs typeface="Times New Roman" panose="02020603050405020304" pitchFamily="18" charset="0"/>
            </a:rPr>
            <a:t>95</a:t>
          </a:r>
          <a:r>
            <a:rPr lang="zh-TW" altLang="en-US" dirty="0" smtClean="0">
              <a:solidFill>
                <a:srgbClr val="333333"/>
              </a:solidFill>
              <a:latin typeface="Times New Roman" panose="02020603050405020304" pitchFamily="18" charset="0"/>
              <a:ea typeface="標楷體" panose="03000509000000000000" pitchFamily="65" charset="-120"/>
              <a:cs typeface="Times New Roman" panose="02020603050405020304" pitchFamily="18" charset="0"/>
            </a:rPr>
            <a:t>年「學校災害潛勢資料規劃與建置</a:t>
          </a:r>
          <a:r>
            <a:rPr lang="en-US" altLang="en-US" dirty="0" smtClean="0">
              <a:solidFill>
                <a:srgbClr val="333333"/>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solidFill>
                <a:srgbClr val="333333"/>
              </a:solidFill>
              <a:latin typeface="Times New Roman" panose="02020603050405020304" pitchFamily="18" charset="0"/>
              <a:ea typeface="標楷體" panose="03000509000000000000" pitchFamily="65" charset="-120"/>
              <a:cs typeface="Times New Roman" panose="02020603050405020304" pitchFamily="18" charset="0"/>
            </a:rPr>
            <a:t>二</a:t>
          </a:r>
          <a:r>
            <a:rPr lang="en-US" altLang="en-US" dirty="0" smtClean="0">
              <a:solidFill>
                <a:srgbClr val="333333"/>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solidFill>
                <a:srgbClr val="333333"/>
              </a:solidFill>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dirty="0">
            <a:solidFill>
              <a:srgbClr val="333333"/>
            </a:solidFill>
            <a:latin typeface="Times New Roman" panose="02020603050405020304" pitchFamily="18" charset="0"/>
            <a:ea typeface="標楷體" panose="03000509000000000000" pitchFamily="65" charset="-120"/>
            <a:cs typeface="Times New Roman" panose="02020603050405020304" pitchFamily="18" charset="0"/>
          </a:endParaRPr>
        </a:p>
      </dgm:t>
    </dgm:pt>
    <dgm:pt modelId="{80EC5573-F083-4326-9D89-4DD5F5BC7E3E}" type="parTrans" cxnId="{5959CF00-3F37-4AB0-8C60-3B8A7191B79A}">
      <dgm:prSet/>
      <dgm:spPr/>
      <dgm:t>
        <a:bodyPr/>
        <a:lstStyle/>
        <a:p>
          <a:endParaRPr lang="zh-TW" altLang="en-US">
            <a:solidFill>
              <a:srgbClr val="333333"/>
            </a:solidFill>
          </a:endParaRPr>
        </a:p>
      </dgm:t>
    </dgm:pt>
    <dgm:pt modelId="{8287A99E-A584-41AA-B596-7EC4F6E3BF6E}" type="sibTrans" cxnId="{5959CF00-3F37-4AB0-8C60-3B8A7191B79A}">
      <dgm:prSet/>
      <dgm:spPr/>
      <dgm:t>
        <a:bodyPr/>
        <a:lstStyle/>
        <a:p>
          <a:endParaRPr lang="zh-TW" altLang="en-US">
            <a:solidFill>
              <a:srgbClr val="333333"/>
            </a:solidFill>
          </a:endParaRPr>
        </a:p>
      </dgm:t>
    </dgm:pt>
    <dgm:pt modelId="{E48E747D-E952-4C25-B3B7-48FA68BC21A1}">
      <dgm:prSet/>
      <dgm:spPr/>
      <dgm:t>
        <a:bodyPr/>
        <a:lstStyle/>
        <a:p>
          <a:r>
            <a:rPr lang="en-US" altLang="en-US" dirty="0" smtClean="0">
              <a:solidFill>
                <a:srgbClr val="333333"/>
              </a:solidFill>
              <a:latin typeface="Times New Roman" panose="02020603050405020304" pitchFamily="18" charset="0"/>
              <a:ea typeface="標楷體" panose="03000509000000000000" pitchFamily="65" charset="-120"/>
              <a:cs typeface="Times New Roman" panose="02020603050405020304" pitchFamily="18" charset="0"/>
            </a:rPr>
            <a:t>101</a:t>
          </a:r>
          <a:r>
            <a:rPr lang="zh-TW" altLang="en-US" dirty="0" smtClean="0">
              <a:solidFill>
                <a:srgbClr val="333333"/>
              </a:solidFill>
              <a:latin typeface="Times New Roman" panose="02020603050405020304" pitchFamily="18" charset="0"/>
              <a:ea typeface="標楷體" panose="03000509000000000000" pitchFamily="65" charset="-120"/>
              <a:cs typeface="Times New Roman" panose="02020603050405020304" pitchFamily="18" charset="0"/>
            </a:rPr>
            <a:t>年度學校災害潛勢資料更新及平臺維運計畫</a:t>
          </a:r>
          <a:endParaRPr lang="zh-TW" altLang="en-US" dirty="0">
            <a:solidFill>
              <a:srgbClr val="333333"/>
            </a:solidFill>
            <a:latin typeface="Times New Roman" panose="02020603050405020304" pitchFamily="18" charset="0"/>
            <a:ea typeface="標楷體" panose="03000509000000000000" pitchFamily="65" charset="-120"/>
            <a:cs typeface="Times New Roman" panose="02020603050405020304" pitchFamily="18" charset="0"/>
          </a:endParaRPr>
        </a:p>
      </dgm:t>
    </dgm:pt>
    <dgm:pt modelId="{9C86CDA4-65C9-4EED-9D5C-2D201A186FB3}" type="sibTrans" cxnId="{3853839A-C9BF-4BAB-9409-3D0E1AC0293F}">
      <dgm:prSet/>
      <dgm:spPr/>
      <dgm:t>
        <a:bodyPr/>
        <a:lstStyle/>
        <a:p>
          <a:endParaRPr lang="zh-TW" altLang="en-US">
            <a:solidFill>
              <a:srgbClr val="333333"/>
            </a:solidFill>
          </a:endParaRPr>
        </a:p>
      </dgm:t>
    </dgm:pt>
    <dgm:pt modelId="{F261673B-4BFE-4628-8B2C-7E770B2FC768}" type="parTrans" cxnId="{3853839A-C9BF-4BAB-9409-3D0E1AC0293F}">
      <dgm:prSet/>
      <dgm:spPr/>
      <dgm:t>
        <a:bodyPr/>
        <a:lstStyle/>
        <a:p>
          <a:endParaRPr lang="zh-TW" altLang="en-US">
            <a:solidFill>
              <a:srgbClr val="333333"/>
            </a:solidFill>
          </a:endParaRPr>
        </a:p>
      </dgm:t>
    </dgm:pt>
    <dgm:pt modelId="{F85EA56E-CA1E-414C-B0A0-56EFA0BDEA24}" type="pres">
      <dgm:prSet presAssocID="{1BED5A63-0E6A-4479-B37C-AF04F96F8436}" presName="linearFlow" presStyleCnt="0">
        <dgm:presLayoutVars>
          <dgm:dir/>
          <dgm:animLvl val="lvl"/>
          <dgm:resizeHandles val="exact"/>
        </dgm:presLayoutVars>
      </dgm:prSet>
      <dgm:spPr/>
      <dgm:t>
        <a:bodyPr/>
        <a:lstStyle/>
        <a:p>
          <a:endParaRPr lang="zh-TW" altLang="en-US"/>
        </a:p>
      </dgm:t>
    </dgm:pt>
    <dgm:pt modelId="{E0971239-2889-4522-AAE6-C9262EB0FA02}" type="pres">
      <dgm:prSet presAssocID="{600CE4B3-95D3-4E37-920E-B287CB7583F4}" presName="composite" presStyleCnt="0"/>
      <dgm:spPr/>
    </dgm:pt>
    <dgm:pt modelId="{10730429-96E1-43EC-BEEA-760EB94A096B}" type="pres">
      <dgm:prSet presAssocID="{600CE4B3-95D3-4E37-920E-B287CB7583F4}" presName="parentText" presStyleLbl="alignNode1" presStyleIdx="0" presStyleCnt="4" custLinFactNeighborX="2999" custLinFactNeighborY="-53">
        <dgm:presLayoutVars>
          <dgm:chMax val="1"/>
          <dgm:bulletEnabled val="1"/>
        </dgm:presLayoutVars>
      </dgm:prSet>
      <dgm:spPr/>
      <dgm:t>
        <a:bodyPr/>
        <a:lstStyle/>
        <a:p>
          <a:endParaRPr lang="zh-TW" altLang="en-US"/>
        </a:p>
      </dgm:t>
    </dgm:pt>
    <dgm:pt modelId="{2D865F2A-D8AC-48A4-A706-50CC0B843D4C}" type="pres">
      <dgm:prSet presAssocID="{600CE4B3-95D3-4E37-920E-B287CB7583F4}" presName="descendantText" presStyleLbl="alignAcc1" presStyleIdx="0" presStyleCnt="4">
        <dgm:presLayoutVars>
          <dgm:bulletEnabled val="1"/>
        </dgm:presLayoutVars>
      </dgm:prSet>
      <dgm:spPr/>
      <dgm:t>
        <a:bodyPr/>
        <a:lstStyle/>
        <a:p>
          <a:endParaRPr lang="zh-TW" altLang="en-US"/>
        </a:p>
      </dgm:t>
    </dgm:pt>
    <dgm:pt modelId="{35B42B56-0E01-4018-8A3B-9EA12C8968BE}" type="pres">
      <dgm:prSet presAssocID="{B1FA2C0E-2DDE-4B2B-B015-990445C31ECE}" presName="sp" presStyleCnt="0"/>
      <dgm:spPr/>
    </dgm:pt>
    <dgm:pt modelId="{30303626-39C3-49F2-8915-EF312DF31194}" type="pres">
      <dgm:prSet presAssocID="{F7B4843A-089E-4D16-B09F-BB7132FF6B46}" presName="composite" presStyleCnt="0"/>
      <dgm:spPr/>
    </dgm:pt>
    <dgm:pt modelId="{E87146B7-3E23-49EE-83CF-109C4C7D92C2}" type="pres">
      <dgm:prSet presAssocID="{F7B4843A-089E-4D16-B09F-BB7132FF6B46}" presName="parentText" presStyleLbl="alignNode1" presStyleIdx="1" presStyleCnt="4">
        <dgm:presLayoutVars>
          <dgm:chMax val="1"/>
          <dgm:bulletEnabled val="1"/>
        </dgm:presLayoutVars>
      </dgm:prSet>
      <dgm:spPr/>
      <dgm:t>
        <a:bodyPr/>
        <a:lstStyle/>
        <a:p>
          <a:endParaRPr lang="zh-TW" altLang="en-US"/>
        </a:p>
      </dgm:t>
    </dgm:pt>
    <dgm:pt modelId="{AAE7BAEF-DB4F-4059-8171-7CF998FF578B}" type="pres">
      <dgm:prSet presAssocID="{F7B4843A-089E-4D16-B09F-BB7132FF6B46}" presName="descendantText" presStyleLbl="alignAcc1" presStyleIdx="1" presStyleCnt="4">
        <dgm:presLayoutVars>
          <dgm:bulletEnabled val="1"/>
        </dgm:presLayoutVars>
      </dgm:prSet>
      <dgm:spPr/>
      <dgm:t>
        <a:bodyPr/>
        <a:lstStyle/>
        <a:p>
          <a:endParaRPr lang="zh-TW" altLang="en-US"/>
        </a:p>
      </dgm:t>
    </dgm:pt>
    <dgm:pt modelId="{4C60D89D-926C-4E28-BDCD-18DE2FFD18BF}" type="pres">
      <dgm:prSet presAssocID="{25EB0B45-2DA4-4B04-AEF2-14954F7E7618}" presName="sp" presStyleCnt="0"/>
      <dgm:spPr/>
    </dgm:pt>
    <dgm:pt modelId="{5BA8FBDF-138D-423A-A8BE-57D8A66E1CCD}" type="pres">
      <dgm:prSet presAssocID="{4F249859-1C55-4D50-AD1D-BCBDD7A250DD}" presName="composite" presStyleCnt="0"/>
      <dgm:spPr/>
    </dgm:pt>
    <dgm:pt modelId="{6C52F469-030F-4484-BE38-C6DB5B0955B0}" type="pres">
      <dgm:prSet presAssocID="{4F249859-1C55-4D50-AD1D-BCBDD7A250DD}" presName="parentText" presStyleLbl="alignNode1" presStyleIdx="2" presStyleCnt="4">
        <dgm:presLayoutVars>
          <dgm:chMax val="1"/>
          <dgm:bulletEnabled val="1"/>
        </dgm:presLayoutVars>
      </dgm:prSet>
      <dgm:spPr/>
      <dgm:t>
        <a:bodyPr/>
        <a:lstStyle/>
        <a:p>
          <a:endParaRPr lang="zh-TW" altLang="en-US"/>
        </a:p>
      </dgm:t>
    </dgm:pt>
    <dgm:pt modelId="{297D2AA3-C429-42AE-A3F0-C69AE3438938}" type="pres">
      <dgm:prSet presAssocID="{4F249859-1C55-4D50-AD1D-BCBDD7A250DD}" presName="descendantText" presStyleLbl="alignAcc1" presStyleIdx="2" presStyleCnt="4">
        <dgm:presLayoutVars>
          <dgm:bulletEnabled val="1"/>
        </dgm:presLayoutVars>
      </dgm:prSet>
      <dgm:spPr/>
      <dgm:t>
        <a:bodyPr/>
        <a:lstStyle/>
        <a:p>
          <a:endParaRPr lang="zh-TW" altLang="en-US"/>
        </a:p>
      </dgm:t>
    </dgm:pt>
    <dgm:pt modelId="{14553589-90AB-4B7C-A15C-F849D23013DE}" type="pres">
      <dgm:prSet presAssocID="{9B98A22C-FB03-41D9-980C-0D24B43593E2}" presName="sp" presStyleCnt="0"/>
      <dgm:spPr/>
    </dgm:pt>
    <dgm:pt modelId="{4A0C692D-93E7-489A-B1AA-2CB409120599}" type="pres">
      <dgm:prSet presAssocID="{9B9AFE49-4319-461E-B6BF-C571E82ADFEC}" presName="composite" presStyleCnt="0"/>
      <dgm:spPr/>
    </dgm:pt>
    <dgm:pt modelId="{D380DB69-9397-423A-83DE-E6989993E467}" type="pres">
      <dgm:prSet presAssocID="{9B9AFE49-4319-461E-B6BF-C571E82ADFEC}" presName="parentText" presStyleLbl="alignNode1" presStyleIdx="3" presStyleCnt="4">
        <dgm:presLayoutVars>
          <dgm:chMax val="1"/>
          <dgm:bulletEnabled val="1"/>
        </dgm:presLayoutVars>
      </dgm:prSet>
      <dgm:spPr/>
      <dgm:t>
        <a:bodyPr/>
        <a:lstStyle/>
        <a:p>
          <a:endParaRPr lang="zh-TW" altLang="en-US"/>
        </a:p>
      </dgm:t>
    </dgm:pt>
    <dgm:pt modelId="{2F354924-A5E7-4FE1-8540-CB7EBEB209AA}" type="pres">
      <dgm:prSet presAssocID="{9B9AFE49-4319-461E-B6BF-C571E82ADFEC}" presName="descendantText" presStyleLbl="alignAcc1" presStyleIdx="3" presStyleCnt="4">
        <dgm:presLayoutVars>
          <dgm:bulletEnabled val="1"/>
        </dgm:presLayoutVars>
      </dgm:prSet>
      <dgm:spPr/>
      <dgm:t>
        <a:bodyPr/>
        <a:lstStyle/>
        <a:p>
          <a:endParaRPr lang="zh-TW" altLang="en-US"/>
        </a:p>
      </dgm:t>
    </dgm:pt>
  </dgm:ptLst>
  <dgm:cxnLst>
    <dgm:cxn modelId="{5959CF00-3F37-4AB0-8C60-3B8A7191B79A}" srcId="{600CE4B3-95D3-4E37-920E-B287CB7583F4}" destId="{F13162DE-3A9A-4893-B0C8-2498201BD063}" srcOrd="1" destOrd="0" parTransId="{80EC5573-F083-4326-9D89-4DD5F5BC7E3E}" sibTransId="{8287A99E-A584-41AA-B596-7EC4F6E3BF6E}"/>
    <dgm:cxn modelId="{E30F7E27-591F-4ED9-B1E7-09EB8ACE5632}" srcId="{9B9AFE49-4319-461E-B6BF-C571E82ADFEC}" destId="{5AF0364F-DCAF-4492-8634-467687759CC2}" srcOrd="0" destOrd="0" parTransId="{95559C46-C49E-44AF-811A-3C5E6FDAD080}" sibTransId="{5C21819A-ED94-489C-B00D-42ACF50B0CB6}"/>
    <dgm:cxn modelId="{B235B0F0-702C-47E2-979B-2A124FA18426}" srcId="{4F249859-1C55-4D50-AD1D-BCBDD7A250DD}" destId="{E4E2F017-F977-4B54-8A0D-26C7DEE2F7B1}" srcOrd="0" destOrd="0" parTransId="{C71F8144-2286-4AD1-92D0-ED7D372B837F}" sibTransId="{4EDC3D62-426E-4F16-989D-1A1B4CE7AF6E}"/>
    <dgm:cxn modelId="{0BA6AC7B-2CC4-4EA7-BF83-FD275F9E5F52}" srcId="{1BED5A63-0E6A-4479-B37C-AF04F96F8436}" destId="{600CE4B3-95D3-4E37-920E-B287CB7583F4}" srcOrd="0" destOrd="0" parTransId="{394044B3-F2F7-4D7A-B396-6425B04161F4}" sibTransId="{B1FA2C0E-2DDE-4B2B-B015-990445C31ECE}"/>
    <dgm:cxn modelId="{6AB567AA-91D5-47D9-98B6-C529749F106B}" srcId="{1BED5A63-0E6A-4479-B37C-AF04F96F8436}" destId="{4F249859-1C55-4D50-AD1D-BCBDD7A250DD}" srcOrd="2" destOrd="0" parTransId="{4D00B367-369E-4F6E-9465-C525BB5820BF}" sibTransId="{9B98A22C-FB03-41D9-980C-0D24B43593E2}"/>
    <dgm:cxn modelId="{0F0A9936-456C-4D72-A500-3594136FD447}" type="presOf" srcId="{453A6940-108D-4169-81EE-E5AB30A72E60}" destId="{AAE7BAEF-DB4F-4059-8171-7CF998FF578B}" srcOrd="0" destOrd="0" presId="urn:microsoft.com/office/officeart/2005/8/layout/chevron2"/>
    <dgm:cxn modelId="{1F2F2C22-E68E-4B4B-87D5-9B3E552A666B}" type="presOf" srcId="{F7B4843A-089E-4D16-B09F-BB7132FF6B46}" destId="{E87146B7-3E23-49EE-83CF-109C4C7D92C2}" srcOrd="0" destOrd="0" presId="urn:microsoft.com/office/officeart/2005/8/layout/chevron2"/>
    <dgm:cxn modelId="{9CE4CC48-2F1B-437E-AB95-EFFB68CFCDC7}" type="presOf" srcId="{9B9AFE49-4319-461E-B6BF-C571E82ADFEC}" destId="{D380DB69-9397-423A-83DE-E6989993E467}" srcOrd="0" destOrd="0" presId="urn:microsoft.com/office/officeart/2005/8/layout/chevron2"/>
    <dgm:cxn modelId="{9A384604-FB7C-469A-B3E1-4A201DDCDFF3}" type="presOf" srcId="{4F249859-1C55-4D50-AD1D-BCBDD7A250DD}" destId="{6C52F469-030F-4484-BE38-C6DB5B0955B0}" srcOrd="0" destOrd="0" presId="urn:microsoft.com/office/officeart/2005/8/layout/chevron2"/>
    <dgm:cxn modelId="{C6D59C48-F694-442C-82EE-668C6E90206D}" type="presOf" srcId="{E4E2F017-F977-4B54-8A0D-26C7DEE2F7B1}" destId="{297D2AA3-C429-42AE-A3F0-C69AE3438938}" srcOrd="0" destOrd="0" presId="urn:microsoft.com/office/officeart/2005/8/layout/chevron2"/>
    <dgm:cxn modelId="{44132327-7E30-4B5B-8D69-0F43F78D9A53}" type="presOf" srcId="{1BED5A63-0E6A-4479-B37C-AF04F96F8436}" destId="{F85EA56E-CA1E-414C-B0A0-56EFA0BDEA24}" srcOrd="0" destOrd="0" presId="urn:microsoft.com/office/officeart/2005/8/layout/chevron2"/>
    <dgm:cxn modelId="{B15BFAC2-E190-4CBA-A4F4-04F8B74747C1}" type="presOf" srcId="{5AF0364F-DCAF-4492-8634-467687759CC2}" destId="{2F354924-A5E7-4FE1-8540-CB7EBEB209AA}" srcOrd="0" destOrd="0" presId="urn:microsoft.com/office/officeart/2005/8/layout/chevron2"/>
    <dgm:cxn modelId="{0E5F777A-1DD3-493E-8E7D-8D4F85A488B1}" type="presOf" srcId="{600CE4B3-95D3-4E37-920E-B287CB7583F4}" destId="{10730429-96E1-43EC-BEEA-760EB94A096B}" srcOrd="0" destOrd="0" presId="urn:microsoft.com/office/officeart/2005/8/layout/chevron2"/>
    <dgm:cxn modelId="{BEBB6304-4062-48E6-87DE-03F091DB5EC8}" srcId="{1BED5A63-0E6A-4479-B37C-AF04F96F8436}" destId="{F7B4843A-089E-4D16-B09F-BB7132FF6B46}" srcOrd="1" destOrd="0" parTransId="{50E987D4-609B-41C4-82FF-0581FE28C277}" sibTransId="{25EB0B45-2DA4-4B04-AEF2-14954F7E7618}"/>
    <dgm:cxn modelId="{7282ABA0-C785-407F-BF92-0A26BF2F19A0}" type="presOf" srcId="{F13162DE-3A9A-4893-B0C8-2498201BD063}" destId="{2D865F2A-D8AC-48A4-A706-50CC0B843D4C}" srcOrd="0" destOrd="1" presId="urn:microsoft.com/office/officeart/2005/8/layout/chevron2"/>
    <dgm:cxn modelId="{21DDF3C3-4D84-4EFB-A160-EA895B2727D0}" srcId="{600CE4B3-95D3-4E37-920E-B287CB7583F4}" destId="{C381D333-12D4-4140-8B5F-09D7051D0EB0}" srcOrd="0" destOrd="0" parTransId="{D9BC1740-2552-46F9-9820-7238A6186137}" sibTransId="{53B5BB1A-39CE-4270-850E-9AB9EF293C5C}"/>
    <dgm:cxn modelId="{C577BEB3-B03A-4456-BC1C-AB326905B7D6}" srcId="{1BED5A63-0E6A-4479-B37C-AF04F96F8436}" destId="{9B9AFE49-4319-461E-B6BF-C571E82ADFEC}" srcOrd="3" destOrd="0" parTransId="{B424FBE7-C59D-41EC-BE6A-57BC76DAEB6A}" sibTransId="{E7C3AECA-F5D8-4695-B23C-9880EF61E5DB}"/>
    <dgm:cxn modelId="{E89091E2-8EDE-4458-A3E6-7850927542C7}" srcId="{F7B4843A-089E-4D16-B09F-BB7132FF6B46}" destId="{453A6940-108D-4169-81EE-E5AB30A72E60}" srcOrd="0" destOrd="0" parTransId="{B0760E8B-A33D-45AD-A468-C674004515AF}" sibTransId="{BD4A3838-13B1-4F2E-8801-3934A01CCD98}"/>
    <dgm:cxn modelId="{3853839A-C9BF-4BAB-9409-3D0E1AC0293F}" srcId="{4F249859-1C55-4D50-AD1D-BCBDD7A250DD}" destId="{E48E747D-E952-4C25-B3B7-48FA68BC21A1}" srcOrd="1" destOrd="0" parTransId="{F261673B-4BFE-4628-8B2C-7E770B2FC768}" sibTransId="{9C86CDA4-65C9-4EED-9D5C-2D201A186FB3}"/>
    <dgm:cxn modelId="{97959456-516A-48F4-A657-E4E58DE998F1}" type="presOf" srcId="{C381D333-12D4-4140-8B5F-09D7051D0EB0}" destId="{2D865F2A-D8AC-48A4-A706-50CC0B843D4C}" srcOrd="0" destOrd="0" presId="urn:microsoft.com/office/officeart/2005/8/layout/chevron2"/>
    <dgm:cxn modelId="{27CA9085-5D72-4909-8964-9746D5DCCE27}" type="presOf" srcId="{E48E747D-E952-4C25-B3B7-48FA68BC21A1}" destId="{297D2AA3-C429-42AE-A3F0-C69AE3438938}" srcOrd="0" destOrd="1" presId="urn:microsoft.com/office/officeart/2005/8/layout/chevron2"/>
    <dgm:cxn modelId="{0E5D240C-6D1D-4409-BA85-8B74F94663EE}" type="presParOf" srcId="{F85EA56E-CA1E-414C-B0A0-56EFA0BDEA24}" destId="{E0971239-2889-4522-AAE6-C9262EB0FA02}" srcOrd="0" destOrd="0" presId="urn:microsoft.com/office/officeart/2005/8/layout/chevron2"/>
    <dgm:cxn modelId="{3AADF8C0-F3CB-4A34-8886-6CA8FB119B49}" type="presParOf" srcId="{E0971239-2889-4522-AAE6-C9262EB0FA02}" destId="{10730429-96E1-43EC-BEEA-760EB94A096B}" srcOrd="0" destOrd="0" presId="urn:microsoft.com/office/officeart/2005/8/layout/chevron2"/>
    <dgm:cxn modelId="{91DA8517-4502-4C8D-BF20-5EFE507F08D7}" type="presParOf" srcId="{E0971239-2889-4522-AAE6-C9262EB0FA02}" destId="{2D865F2A-D8AC-48A4-A706-50CC0B843D4C}" srcOrd="1" destOrd="0" presId="urn:microsoft.com/office/officeart/2005/8/layout/chevron2"/>
    <dgm:cxn modelId="{7B1878AE-0924-434F-B4AD-F98C509E1436}" type="presParOf" srcId="{F85EA56E-CA1E-414C-B0A0-56EFA0BDEA24}" destId="{35B42B56-0E01-4018-8A3B-9EA12C8968BE}" srcOrd="1" destOrd="0" presId="urn:microsoft.com/office/officeart/2005/8/layout/chevron2"/>
    <dgm:cxn modelId="{189E23AA-0337-43D7-8ED5-8C75F4207731}" type="presParOf" srcId="{F85EA56E-CA1E-414C-B0A0-56EFA0BDEA24}" destId="{30303626-39C3-49F2-8915-EF312DF31194}" srcOrd="2" destOrd="0" presId="urn:microsoft.com/office/officeart/2005/8/layout/chevron2"/>
    <dgm:cxn modelId="{86AE488C-A91B-4452-A70E-CFC4E75AEC88}" type="presParOf" srcId="{30303626-39C3-49F2-8915-EF312DF31194}" destId="{E87146B7-3E23-49EE-83CF-109C4C7D92C2}" srcOrd="0" destOrd="0" presId="urn:microsoft.com/office/officeart/2005/8/layout/chevron2"/>
    <dgm:cxn modelId="{D46CCED3-8C5B-47EE-9530-4F83698668DF}" type="presParOf" srcId="{30303626-39C3-49F2-8915-EF312DF31194}" destId="{AAE7BAEF-DB4F-4059-8171-7CF998FF578B}" srcOrd="1" destOrd="0" presId="urn:microsoft.com/office/officeart/2005/8/layout/chevron2"/>
    <dgm:cxn modelId="{1DDD9236-8E69-47C6-9498-8BE5A9A703A1}" type="presParOf" srcId="{F85EA56E-CA1E-414C-B0A0-56EFA0BDEA24}" destId="{4C60D89D-926C-4E28-BDCD-18DE2FFD18BF}" srcOrd="3" destOrd="0" presId="urn:microsoft.com/office/officeart/2005/8/layout/chevron2"/>
    <dgm:cxn modelId="{33471CF6-70DD-4A2E-A01D-06C27C99A284}" type="presParOf" srcId="{F85EA56E-CA1E-414C-B0A0-56EFA0BDEA24}" destId="{5BA8FBDF-138D-423A-A8BE-57D8A66E1CCD}" srcOrd="4" destOrd="0" presId="urn:microsoft.com/office/officeart/2005/8/layout/chevron2"/>
    <dgm:cxn modelId="{1E9F10D1-F6BA-4462-992B-47DA2B52627A}" type="presParOf" srcId="{5BA8FBDF-138D-423A-A8BE-57D8A66E1CCD}" destId="{6C52F469-030F-4484-BE38-C6DB5B0955B0}" srcOrd="0" destOrd="0" presId="urn:microsoft.com/office/officeart/2005/8/layout/chevron2"/>
    <dgm:cxn modelId="{83ACD9F0-A353-421F-BFBF-50A980E19271}" type="presParOf" srcId="{5BA8FBDF-138D-423A-A8BE-57D8A66E1CCD}" destId="{297D2AA3-C429-42AE-A3F0-C69AE3438938}" srcOrd="1" destOrd="0" presId="urn:microsoft.com/office/officeart/2005/8/layout/chevron2"/>
    <dgm:cxn modelId="{B30E1885-65CB-46F4-9538-BB9E9318B5B8}" type="presParOf" srcId="{F85EA56E-CA1E-414C-B0A0-56EFA0BDEA24}" destId="{14553589-90AB-4B7C-A15C-F849D23013DE}" srcOrd="5" destOrd="0" presId="urn:microsoft.com/office/officeart/2005/8/layout/chevron2"/>
    <dgm:cxn modelId="{9409DA0E-CEA9-473C-B388-80923704ECB8}" type="presParOf" srcId="{F85EA56E-CA1E-414C-B0A0-56EFA0BDEA24}" destId="{4A0C692D-93E7-489A-B1AA-2CB409120599}" srcOrd="6" destOrd="0" presId="urn:microsoft.com/office/officeart/2005/8/layout/chevron2"/>
    <dgm:cxn modelId="{E4B27171-2820-4662-B4A4-F913E8953327}" type="presParOf" srcId="{4A0C692D-93E7-489A-B1AA-2CB409120599}" destId="{D380DB69-9397-423A-83DE-E6989993E467}" srcOrd="0" destOrd="0" presId="urn:microsoft.com/office/officeart/2005/8/layout/chevron2"/>
    <dgm:cxn modelId="{030E2032-2F0D-44A1-86C1-BA55840D3EC3}" type="presParOf" srcId="{4A0C692D-93E7-489A-B1AA-2CB409120599}" destId="{2F354924-A5E7-4FE1-8540-CB7EBEB209AA}"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730429-96E1-43EC-BEEA-760EB94A096B}">
      <dsp:nvSpPr>
        <dsp:cNvPr id="0" name=""/>
        <dsp:cNvSpPr/>
      </dsp:nvSpPr>
      <dsp:spPr>
        <a:xfrm rot="5400000">
          <a:off x="-162408" y="194104"/>
          <a:ext cx="1258909" cy="881236"/>
        </a:xfrm>
        <a:prstGeom prst="chevron">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zh-TW" altLang="en-US" sz="1000" b="1" kern="1200" dirty="0" smtClean="0">
              <a:solidFill>
                <a:srgbClr val="333333"/>
              </a:solidFill>
              <a:latin typeface="標楷體" panose="03000509000000000000" pitchFamily="65" charset="-120"/>
              <a:ea typeface="標楷體" panose="03000509000000000000" pitchFamily="65" charset="-120"/>
            </a:rPr>
            <a:t>教育部顧問室</a:t>
          </a:r>
        </a:p>
        <a:p>
          <a:pPr lvl="0" algn="ctr" defTabSz="444500">
            <a:lnSpc>
              <a:spcPct val="90000"/>
            </a:lnSpc>
            <a:spcBef>
              <a:spcPct val="0"/>
            </a:spcBef>
            <a:spcAft>
              <a:spcPct val="35000"/>
            </a:spcAft>
          </a:pPr>
          <a:r>
            <a:rPr lang="zh-TW" altLang="en-US" sz="1000" b="1" kern="1200" dirty="0" smtClean="0">
              <a:solidFill>
                <a:srgbClr val="333333"/>
              </a:solidFill>
              <a:latin typeface="標楷體" panose="03000509000000000000" pitchFamily="65" charset="-120"/>
              <a:ea typeface="標楷體" panose="03000509000000000000" pitchFamily="65" charset="-120"/>
            </a:rPr>
            <a:t>災防科技中心</a:t>
          </a:r>
          <a:endParaRPr lang="zh-TW" altLang="en-US" sz="1000" b="1" kern="1200" dirty="0">
            <a:solidFill>
              <a:srgbClr val="333333"/>
            </a:solidFill>
            <a:latin typeface="標楷體" panose="03000509000000000000" pitchFamily="65" charset="-120"/>
            <a:ea typeface="標楷體" panose="03000509000000000000" pitchFamily="65" charset="-120"/>
          </a:endParaRPr>
        </a:p>
      </dsp:txBody>
      <dsp:txXfrm rot="-5400000">
        <a:off x="26429" y="445885"/>
        <a:ext cx="881236" cy="377673"/>
      </dsp:txXfrm>
    </dsp:sp>
    <dsp:sp modelId="{2D865F2A-D8AC-48A4-A706-50CC0B843D4C}">
      <dsp:nvSpPr>
        <dsp:cNvPr id="0" name=""/>
        <dsp:cNvSpPr/>
      </dsp:nvSpPr>
      <dsp:spPr>
        <a:xfrm rot="5400000">
          <a:off x="3355672" y="-2468501"/>
          <a:ext cx="818291" cy="5767163"/>
        </a:xfrm>
        <a:prstGeom prst="round2Same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zh-TW" altLang="en-US" sz="2000" kern="1200" dirty="0" smtClean="0">
              <a:solidFill>
                <a:srgbClr val="333333"/>
              </a:solidFill>
              <a:latin typeface="Times New Roman" panose="02020603050405020304" pitchFamily="18" charset="0"/>
              <a:ea typeface="標楷體" panose="03000509000000000000" pitchFamily="65" charset="-120"/>
              <a:cs typeface="Times New Roman" panose="02020603050405020304" pitchFamily="18" charset="0"/>
            </a:rPr>
            <a:t>民國</a:t>
          </a:r>
          <a:r>
            <a:rPr lang="en-US" altLang="en-US" sz="2000" kern="1200" dirty="0" smtClean="0">
              <a:solidFill>
                <a:srgbClr val="333333"/>
              </a:solidFill>
              <a:latin typeface="Times New Roman" panose="02020603050405020304" pitchFamily="18" charset="0"/>
              <a:ea typeface="標楷體" panose="03000509000000000000" pitchFamily="65" charset="-120"/>
              <a:cs typeface="Times New Roman" panose="02020603050405020304" pitchFamily="18" charset="0"/>
            </a:rPr>
            <a:t>94</a:t>
          </a:r>
          <a:r>
            <a:rPr lang="zh-TW" altLang="en-US" sz="2000" kern="1200" dirty="0" smtClean="0">
              <a:solidFill>
                <a:srgbClr val="333333"/>
              </a:solidFill>
              <a:latin typeface="Times New Roman" panose="02020603050405020304" pitchFamily="18" charset="0"/>
              <a:ea typeface="標楷體" panose="03000509000000000000" pitchFamily="65" charset="-120"/>
              <a:cs typeface="Times New Roman" panose="02020603050405020304" pitchFamily="18" charset="0"/>
            </a:rPr>
            <a:t>年「學校災害潛勢資料規劃與建置</a:t>
          </a:r>
          <a:r>
            <a:rPr lang="en-US" altLang="en-US" sz="2000" kern="1200" dirty="0" smtClean="0">
              <a:solidFill>
                <a:srgbClr val="333333"/>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000" kern="1200" dirty="0" smtClean="0">
              <a:solidFill>
                <a:srgbClr val="333333"/>
              </a:solidFill>
              <a:latin typeface="Times New Roman" panose="02020603050405020304" pitchFamily="18" charset="0"/>
              <a:ea typeface="標楷體" panose="03000509000000000000" pitchFamily="65" charset="-120"/>
              <a:cs typeface="Times New Roman" panose="02020603050405020304" pitchFamily="18" charset="0"/>
            </a:rPr>
            <a:t>一</a:t>
          </a:r>
          <a:r>
            <a:rPr lang="en-US" altLang="en-US" sz="2000" kern="1200" dirty="0" smtClean="0">
              <a:solidFill>
                <a:srgbClr val="333333"/>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000" kern="1200" dirty="0" smtClean="0">
              <a:solidFill>
                <a:srgbClr val="333333"/>
              </a:solidFill>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000" kern="1200" dirty="0">
            <a:solidFill>
              <a:srgbClr val="333333"/>
            </a:solidFill>
            <a:latin typeface="Times New Roman" panose="02020603050405020304" pitchFamily="18" charset="0"/>
            <a:ea typeface="標楷體" panose="03000509000000000000" pitchFamily="65" charset="-120"/>
            <a:cs typeface="Times New Roman" panose="02020603050405020304" pitchFamily="18" charset="0"/>
          </a:endParaRPr>
        </a:p>
        <a:p>
          <a:pPr marL="228600" lvl="1" indent="-228600" algn="l" defTabSz="889000">
            <a:lnSpc>
              <a:spcPct val="90000"/>
            </a:lnSpc>
            <a:spcBef>
              <a:spcPct val="0"/>
            </a:spcBef>
            <a:spcAft>
              <a:spcPct val="15000"/>
            </a:spcAft>
            <a:buChar char="••"/>
          </a:pPr>
          <a:r>
            <a:rPr lang="zh-TW" altLang="en-US" sz="2000" kern="1200" dirty="0" smtClean="0">
              <a:solidFill>
                <a:srgbClr val="333333"/>
              </a:solidFill>
              <a:latin typeface="Times New Roman" panose="02020603050405020304" pitchFamily="18" charset="0"/>
              <a:ea typeface="標楷體" panose="03000509000000000000" pitchFamily="65" charset="-120"/>
              <a:cs typeface="Times New Roman" panose="02020603050405020304" pitchFamily="18" charset="0"/>
            </a:rPr>
            <a:t>民國</a:t>
          </a:r>
          <a:r>
            <a:rPr lang="en-US" altLang="en-US" sz="2000" kern="1200" dirty="0" smtClean="0">
              <a:solidFill>
                <a:srgbClr val="333333"/>
              </a:solidFill>
              <a:latin typeface="Times New Roman" panose="02020603050405020304" pitchFamily="18" charset="0"/>
              <a:ea typeface="標楷體" panose="03000509000000000000" pitchFamily="65" charset="-120"/>
              <a:cs typeface="Times New Roman" panose="02020603050405020304" pitchFamily="18" charset="0"/>
            </a:rPr>
            <a:t>95</a:t>
          </a:r>
          <a:r>
            <a:rPr lang="zh-TW" altLang="en-US" sz="2000" kern="1200" dirty="0" smtClean="0">
              <a:solidFill>
                <a:srgbClr val="333333"/>
              </a:solidFill>
              <a:latin typeface="Times New Roman" panose="02020603050405020304" pitchFamily="18" charset="0"/>
              <a:ea typeface="標楷體" panose="03000509000000000000" pitchFamily="65" charset="-120"/>
              <a:cs typeface="Times New Roman" panose="02020603050405020304" pitchFamily="18" charset="0"/>
            </a:rPr>
            <a:t>年「學校災害潛勢資料規劃與建置</a:t>
          </a:r>
          <a:r>
            <a:rPr lang="en-US" altLang="en-US" sz="2000" kern="1200" dirty="0" smtClean="0">
              <a:solidFill>
                <a:srgbClr val="333333"/>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000" kern="1200" dirty="0" smtClean="0">
              <a:solidFill>
                <a:srgbClr val="333333"/>
              </a:solidFill>
              <a:latin typeface="Times New Roman" panose="02020603050405020304" pitchFamily="18" charset="0"/>
              <a:ea typeface="標楷體" panose="03000509000000000000" pitchFamily="65" charset="-120"/>
              <a:cs typeface="Times New Roman" panose="02020603050405020304" pitchFamily="18" charset="0"/>
            </a:rPr>
            <a:t>二</a:t>
          </a:r>
          <a:r>
            <a:rPr lang="en-US" altLang="en-US" sz="2000" kern="1200" dirty="0" smtClean="0">
              <a:solidFill>
                <a:srgbClr val="333333"/>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000" kern="1200" dirty="0" smtClean="0">
              <a:solidFill>
                <a:srgbClr val="333333"/>
              </a:solidFill>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000" kern="1200" dirty="0">
            <a:solidFill>
              <a:srgbClr val="333333"/>
            </a:solidFill>
            <a:latin typeface="Times New Roman" panose="02020603050405020304" pitchFamily="18" charset="0"/>
            <a:ea typeface="標楷體" panose="03000509000000000000" pitchFamily="65" charset="-120"/>
            <a:cs typeface="Times New Roman" panose="02020603050405020304" pitchFamily="18" charset="0"/>
          </a:endParaRPr>
        </a:p>
      </dsp:txBody>
      <dsp:txXfrm rot="-5400000">
        <a:off x="881236" y="45881"/>
        <a:ext cx="5727217" cy="738399"/>
      </dsp:txXfrm>
    </dsp:sp>
    <dsp:sp modelId="{E87146B7-3E23-49EE-83CF-109C4C7D92C2}">
      <dsp:nvSpPr>
        <dsp:cNvPr id="0" name=""/>
        <dsp:cNvSpPr/>
      </dsp:nvSpPr>
      <dsp:spPr>
        <a:xfrm rot="5400000">
          <a:off x="-188836" y="1307348"/>
          <a:ext cx="1258909" cy="881236"/>
        </a:xfrm>
        <a:prstGeom prst="chevron">
          <a:avLst/>
        </a:prstGeom>
        <a:solidFill>
          <a:schemeClr val="accent2">
            <a:hueOff val="-1895438"/>
            <a:satOff val="-12525"/>
            <a:lumOff val="5359"/>
            <a:alphaOff val="0"/>
          </a:schemeClr>
        </a:solidFill>
        <a:ln w="12700" cap="flat" cmpd="sng" algn="ctr">
          <a:solidFill>
            <a:schemeClr val="accent2">
              <a:hueOff val="-1895438"/>
              <a:satOff val="-12525"/>
              <a:lumOff val="535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zh-TW" altLang="en-US" sz="1000" b="1" kern="1200" dirty="0" smtClean="0">
              <a:solidFill>
                <a:srgbClr val="333333"/>
              </a:solidFill>
              <a:latin typeface="標楷體" panose="03000509000000000000" pitchFamily="65" charset="-120"/>
              <a:ea typeface="標楷體" panose="03000509000000000000" pitchFamily="65" charset="-120"/>
            </a:rPr>
            <a:t>教育部顧問室</a:t>
          </a:r>
        </a:p>
        <a:p>
          <a:pPr lvl="0" algn="ctr" defTabSz="444500">
            <a:lnSpc>
              <a:spcPct val="90000"/>
            </a:lnSpc>
            <a:spcBef>
              <a:spcPct val="0"/>
            </a:spcBef>
            <a:spcAft>
              <a:spcPct val="35000"/>
            </a:spcAft>
          </a:pPr>
          <a:r>
            <a:rPr lang="zh-TW" altLang="en-US" sz="1000" b="1" kern="1200" dirty="0" smtClean="0">
              <a:solidFill>
                <a:srgbClr val="333333"/>
              </a:solidFill>
              <a:latin typeface="標楷體" panose="03000509000000000000" pitchFamily="65" charset="-120"/>
              <a:ea typeface="標楷體" panose="03000509000000000000" pitchFamily="65" charset="-120"/>
            </a:rPr>
            <a:t>國震中心</a:t>
          </a:r>
          <a:endParaRPr lang="zh-TW" altLang="en-US" sz="1000" b="1" kern="1200" dirty="0">
            <a:solidFill>
              <a:srgbClr val="333333"/>
            </a:solidFill>
            <a:latin typeface="標楷體" panose="03000509000000000000" pitchFamily="65" charset="-120"/>
            <a:ea typeface="標楷體" panose="03000509000000000000" pitchFamily="65" charset="-120"/>
          </a:endParaRPr>
        </a:p>
      </dsp:txBody>
      <dsp:txXfrm rot="-5400000">
        <a:off x="1" y="1559129"/>
        <a:ext cx="881236" cy="377673"/>
      </dsp:txXfrm>
    </dsp:sp>
    <dsp:sp modelId="{AAE7BAEF-DB4F-4059-8171-7CF998FF578B}">
      <dsp:nvSpPr>
        <dsp:cNvPr id="0" name=""/>
        <dsp:cNvSpPr/>
      </dsp:nvSpPr>
      <dsp:spPr>
        <a:xfrm rot="5400000">
          <a:off x="3355672" y="-1355923"/>
          <a:ext cx="818291" cy="5767163"/>
        </a:xfrm>
        <a:prstGeom prst="round2SameRect">
          <a:avLst/>
        </a:prstGeom>
        <a:solidFill>
          <a:schemeClr val="lt1">
            <a:alpha val="90000"/>
            <a:hueOff val="0"/>
            <a:satOff val="0"/>
            <a:lumOff val="0"/>
            <a:alphaOff val="0"/>
          </a:schemeClr>
        </a:solidFill>
        <a:ln w="12700" cap="flat" cmpd="sng" algn="ctr">
          <a:solidFill>
            <a:schemeClr val="accent2">
              <a:hueOff val="-1895438"/>
              <a:satOff val="-12525"/>
              <a:lumOff val="535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zh-TW" altLang="en-US" sz="2000" kern="1200" dirty="0" smtClean="0">
              <a:solidFill>
                <a:srgbClr val="333333"/>
              </a:solidFill>
              <a:latin typeface="Times New Roman" panose="02020603050405020304" pitchFamily="18" charset="0"/>
              <a:ea typeface="標楷體" panose="03000509000000000000" pitchFamily="65" charset="-120"/>
              <a:cs typeface="Times New Roman" panose="02020603050405020304" pitchFamily="18" charset="0"/>
            </a:rPr>
            <a:t>民國</a:t>
          </a:r>
          <a:r>
            <a:rPr lang="en-US" altLang="en-US" sz="2000" kern="1200" dirty="0" smtClean="0">
              <a:solidFill>
                <a:srgbClr val="333333"/>
              </a:solidFill>
              <a:latin typeface="Times New Roman" panose="02020603050405020304" pitchFamily="18" charset="0"/>
              <a:ea typeface="標楷體" panose="03000509000000000000" pitchFamily="65" charset="-120"/>
              <a:cs typeface="Times New Roman" panose="02020603050405020304" pitchFamily="18" charset="0"/>
            </a:rPr>
            <a:t>99</a:t>
          </a:r>
          <a:r>
            <a:rPr lang="zh-TW" altLang="en-US" sz="2000" kern="1200" dirty="0" smtClean="0">
              <a:solidFill>
                <a:srgbClr val="333333"/>
              </a:solidFill>
              <a:latin typeface="Times New Roman" panose="02020603050405020304" pitchFamily="18" charset="0"/>
              <a:ea typeface="標楷體" panose="03000509000000000000" pitchFamily="65" charset="-120"/>
              <a:cs typeface="Times New Roman" panose="02020603050405020304" pitchFamily="18" charset="0"/>
            </a:rPr>
            <a:t>年「學校災害潛勢資料更新及平臺維運」</a:t>
          </a:r>
          <a:endParaRPr lang="zh-TW" altLang="en-US" sz="2000" kern="1200" dirty="0">
            <a:solidFill>
              <a:srgbClr val="333333"/>
            </a:solidFill>
            <a:latin typeface="Times New Roman" panose="02020603050405020304" pitchFamily="18" charset="0"/>
            <a:ea typeface="標楷體" panose="03000509000000000000" pitchFamily="65" charset="-120"/>
            <a:cs typeface="Times New Roman" panose="02020603050405020304" pitchFamily="18" charset="0"/>
          </a:endParaRPr>
        </a:p>
      </dsp:txBody>
      <dsp:txXfrm rot="-5400000">
        <a:off x="881236" y="1158459"/>
        <a:ext cx="5727217" cy="738399"/>
      </dsp:txXfrm>
    </dsp:sp>
    <dsp:sp modelId="{6C52F469-030F-4484-BE38-C6DB5B0955B0}">
      <dsp:nvSpPr>
        <dsp:cNvPr id="0" name=""/>
        <dsp:cNvSpPr/>
      </dsp:nvSpPr>
      <dsp:spPr>
        <a:xfrm rot="5400000">
          <a:off x="-188836" y="2419926"/>
          <a:ext cx="1258909" cy="881236"/>
        </a:xfrm>
        <a:prstGeom prst="chevron">
          <a:avLst/>
        </a:prstGeom>
        <a:solidFill>
          <a:schemeClr val="accent2">
            <a:hueOff val="-3790876"/>
            <a:satOff val="-25050"/>
            <a:lumOff val="10719"/>
            <a:alphaOff val="0"/>
          </a:schemeClr>
        </a:solidFill>
        <a:ln w="12700" cap="flat" cmpd="sng" algn="ctr">
          <a:solidFill>
            <a:schemeClr val="accent2">
              <a:hueOff val="-3790876"/>
              <a:satOff val="-25050"/>
              <a:lumOff val="1071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zh-TW" altLang="en-US" sz="1000" b="1" kern="1200" dirty="0" smtClean="0">
              <a:solidFill>
                <a:srgbClr val="333333"/>
              </a:solidFill>
              <a:latin typeface="標楷體" panose="03000509000000000000" pitchFamily="65" charset="-120"/>
              <a:ea typeface="標楷體" panose="03000509000000000000" pitchFamily="65" charset="-120"/>
            </a:rPr>
            <a:t>教育部</a:t>
          </a:r>
          <a:endParaRPr lang="en-US" altLang="zh-TW" sz="1000" b="1" kern="1200" dirty="0" smtClean="0">
            <a:solidFill>
              <a:srgbClr val="333333"/>
            </a:solidFill>
            <a:latin typeface="標楷體" panose="03000509000000000000" pitchFamily="65" charset="-120"/>
            <a:ea typeface="標楷體" panose="03000509000000000000" pitchFamily="65" charset="-120"/>
          </a:endParaRPr>
        </a:p>
        <a:p>
          <a:pPr lvl="0" algn="ctr" defTabSz="444500">
            <a:lnSpc>
              <a:spcPct val="90000"/>
            </a:lnSpc>
            <a:spcBef>
              <a:spcPct val="0"/>
            </a:spcBef>
            <a:spcAft>
              <a:spcPct val="35000"/>
            </a:spcAft>
          </a:pPr>
          <a:r>
            <a:rPr lang="zh-TW" altLang="en-US" sz="1000" b="1" kern="1200" dirty="0" smtClean="0">
              <a:solidFill>
                <a:srgbClr val="333333"/>
              </a:solidFill>
              <a:latin typeface="標楷體" panose="03000509000000000000" pitchFamily="65" charset="-120"/>
              <a:ea typeface="標楷體" panose="03000509000000000000" pitchFamily="65" charset="-120"/>
            </a:rPr>
            <a:t>環保小組</a:t>
          </a:r>
        </a:p>
        <a:p>
          <a:pPr lvl="0" algn="ctr" defTabSz="444500">
            <a:lnSpc>
              <a:spcPct val="90000"/>
            </a:lnSpc>
            <a:spcBef>
              <a:spcPct val="0"/>
            </a:spcBef>
            <a:spcAft>
              <a:spcPct val="35000"/>
            </a:spcAft>
          </a:pPr>
          <a:r>
            <a:rPr lang="zh-TW" altLang="en-US" sz="1000" b="1" kern="1200" dirty="0" smtClean="0">
              <a:solidFill>
                <a:srgbClr val="333333"/>
              </a:solidFill>
              <a:latin typeface="標楷體" panose="03000509000000000000" pitchFamily="65" charset="-120"/>
              <a:ea typeface="標楷體" panose="03000509000000000000" pitchFamily="65" charset="-120"/>
            </a:rPr>
            <a:t>國震中心</a:t>
          </a:r>
          <a:endParaRPr lang="zh-TW" altLang="en-US" sz="1000" b="1" kern="1200" dirty="0">
            <a:solidFill>
              <a:srgbClr val="333333"/>
            </a:solidFill>
            <a:latin typeface="標楷體" panose="03000509000000000000" pitchFamily="65" charset="-120"/>
            <a:ea typeface="標楷體" panose="03000509000000000000" pitchFamily="65" charset="-120"/>
          </a:endParaRPr>
        </a:p>
      </dsp:txBody>
      <dsp:txXfrm rot="-5400000">
        <a:off x="1" y="2671707"/>
        <a:ext cx="881236" cy="377673"/>
      </dsp:txXfrm>
    </dsp:sp>
    <dsp:sp modelId="{297D2AA3-C429-42AE-A3F0-C69AE3438938}">
      <dsp:nvSpPr>
        <dsp:cNvPr id="0" name=""/>
        <dsp:cNvSpPr/>
      </dsp:nvSpPr>
      <dsp:spPr>
        <a:xfrm rot="5400000">
          <a:off x="3355457" y="-243130"/>
          <a:ext cx="818721" cy="5767163"/>
        </a:xfrm>
        <a:prstGeom prst="round2SameRect">
          <a:avLst/>
        </a:prstGeom>
        <a:solidFill>
          <a:schemeClr val="lt1">
            <a:alpha val="90000"/>
            <a:hueOff val="0"/>
            <a:satOff val="0"/>
            <a:lumOff val="0"/>
            <a:alphaOff val="0"/>
          </a:schemeClr>
        </a:solidFill>
        <a:ln w="12700" cap="flat" cmpd="sng" algn="ctr">
          <a:solidFill>
            <a:schemeClr val="accent2">
              <a:hueOff val="-3790876"/>
              <a:satOff val="-25050"/>
              <a:lumOff val="1071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altLang="en-US" sz="2000" kern="1200" dirty="0" smtClean="0">
              <a:solidFill>
                <a:srgbClr val="333333"/>
              </a:solidFill>
              <a:latin typeface="Times New Roman" panose="02020603050405020304" pitchFamily="18" charset="0"/>
              <a:ea typeface="標楷體" panose="03000509000000000000" pitchFamily="65" charset="-120"/>
              <a:cs typeface="Times New Roman" panose="02020603050405020304" pitchFamily="18" charset="0"/>
            </a:rPr>
            <a:t>100</a:t>
          </a:r>
          <a:r>
            <a:rPr lang="zh-TW" altLang="en-US" sz="2000" kern="1200" dirty="0" smtClean="0">
              <a:solidFill>
                <a:srgbClr val="333333"/>
              </a:solidFill>
              <a:latin typeface="Times New Roman" panose="02020603050405020304" pitchFamily="18" charset="0"/>
              <a:ea typeface="標楷體" panose="03000509000000000000" pitchFamily="65" charset="-120"/>
              <a:cs typeface="Times New Roman" panose="02020603050405020304" pitchFamily="18" charset="0"/>
            </a:rPr>
            <a:t>年度學校災害潛勢資料更新及平臺維運計畫</a:t>
          </a:r>
          <a:endParaRPr lang="zh-TW" altLang="en-US" sz="2000" kern="1200" dirty="0">
            <a:solidFill>
              <a:srgbClr val="333333"/>
            </a:solidFill>
            <a:latin typeface="Times New Roman" panose="02020603050405020304" pitchFamily="18" charset="0"/>
            <a:ea typeface="標楷體" panose="03000509000000000000" pitchFamily="65" charset="-120"/>
            <a:cs typeface="Times New Roman" panose="02020603050405020304" pitchFamily="18" charset="0"/>
          </a:endParaRPr>
        </a:p>
        <a:p>
          <a:pPr marL="228600" lvl="1" indent="-228600" algn="l" defTabSz="889000">
            <a:lnSpc>
              <a:spcPct val="90000"/>
            </a:lnSpc>
            <a:spcBef>
              <a:spcPct val="0"/>
            </a:spcBef>
            <a:spcAft>
              <a:spcPct val="15000"/>
            </a:spcAft>
            <a:buChar char="••"/>
          </a:pPr>
          <a:r>
            <a:rPr lang="en-US" altLang="en-US" sz="2000" kern="1200" dirty="0" smtClean="0">
              <a:solidFill>
                <a:srgbClr val="333333"/>
              </a:solidFill>
              <a:latin typeface="Times New Roman" panose="02020603050405020304" pitchFamily="18" charset="0"/>
              <a:ea typeface="標楷體" panose="03000509000000000000" pitchFamily="65" charset="-120"/>
              <a:cs typeface="Times New Roman" panose="02020603050405020304" pitchFamily="18" charset="0"/>
            </a:rPr>
            <a:t>101</a:t>
          </a:r>
          <a:r>
            <a:rPr lang="zh-TW" altLang="en-US" sz="2000" kern="1200" dirty="0" smtClean="0">
              <a:solidFill>
                <a:srgbClr val="333333"/>
              </a:solidFill>
              <a:latin typeface="Times New Roman" panose="02020603050405020304" pitchFamily="18" charset="0"/>
              <a:ea typeface="標楷體" panose="03000509000000000000" pitchFamily="65" charset="-120"/>
              <a:cs typeface="Times New Roman" panose="02020603050405020304" pitchFamily="18" charset="0"/>
            </a:rPr>
            <a:t>年度學校災害潛勢資料更新及平臺維運計畫</a:t>
          </a:r>
          <a:endParaRPr lang="zh-TW" altLang="en-US" sz="2000" kern="1200" dirty="0">
            <a:solidFill>
              <a:srgbClr val="333333"/>
            </a:solidFill>
            <a:latin typeface="Times New Roman" panose="02020603050405020304" pitchFamily="18" charset="0"/>
            <a:ea typeface="標楷體" panose="03000509000000000000" pitchFamily="65" charset="-120"/>
            <a:cs typeface="Times New Roman" panose="02020603050405020304" pitchFamily="18" charset="0"/>
          </a:endParaRPr>
        </a:p>
      </dsp:txBody>
      <dsp:txXfrm rot="-5400000">
        <a:off x="881237" y="2271057"/>
        <a:ext cx="5727196" cy="738787"/>
      </dsp:txXfrm>
    </dsp:sp>
    <dsp:sp modelId="{D380DB69-9397-423A-83DE-E6989993E467}">
      <dsp:nvSpPr>
        <dsp:cNvPr id="0" name=""/>
        <dsp:cNvSpPr/>
      </dsp:nvSpPr>
      <dsp:spPr>
        <a:xfrm rot="5400000">
          <a:off x="-188836" y="3532503"/>
          <a:ext cx="1258909" cy="881236"/>
        </a:xfrm>
        <a:prstGeom prst="chevron">
          <a:avLst/>
        </a:prstGeom>
        <a:solidFill>
          <a:schemeClr val="accent2">
            <a:hueOff val="-5686314"/>
            <a:satOff val="-37575"/>
            <a:lumOff val="16078"/>
            <a:alphaOff val="0"/>
          </a:schemeClr>
        </a:solidFill>
        <a:ln w="12700" cap="flat" cmpd="sng" algn="ctr">
          <a:solidFill>
            <a:schemeClr val="accent2">
              <a:hueOff val="-5686314"/>
              <a:satOff val="-37575"/>
              <a:lumOff val="1607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zh-TW" altLang="en-US" sz="1000" b="1" kern="1200" dirty="0" smtClean="0">
              <a:solidFill>
                <a:srgbClr val="333333"/>
              </a:solidFill>
              <a:latin typeface="標楷體" panose="03000509000000000000" pitchFamily="65" charset="-120"/>
              <a:ea typeface="標楷體" panose="03000509000000000000" pitchFamily="65" charset="-120"/>
            </a:rPr>
            <a:t>教育部資科司</a:t>
          </a:r>
          <a:endParaRPr lang="en-US" altLang="zh-TW" sz="1000" b="1" kern="1200" dirty="0" smtClean="0">
            <a:solidFill>
              <a:srgbClr val="333333"/>
            </a:solidFill>
            <a:latin typeface="標楷體" panose="03000509000000000000" pitchFamily="65" charset="-120"/>
            <a:ea typeface="標楷體" panose="03000509000000000000" pitchFamily="65" charset="-120"/>
          </a:endParaRPr>
        </a:p>
        <a:p>
          <a:pPr lvl="0" algn="ctr" defTabSz="444500">
            <a:lnSpc>
              <a:spcPct val="90000"/>
            </a:lnSpc>
            <a:spcBef>
              <a:spcPct val="0"/>
            </a:spcBef>
            <a:spcAft>
              <a:spcPct val="35000"/>
            </a:spcAft>
          </a:pPr>
          <a:r>
            <a:rPr lang="zh-TW" altLang="en-US" sz="1000" b="1" kern="1200" dirty="0" smtClean="0">
              <a:solidFill>
                <a:srgbClr val="333333"/>
              </a:solidFill>
              <a:latin typeface="標楷體" panose="03000509000000000000" pitchFamily="65" charset="-120"/>
              <a:ea typeface="標楷體" panose="03000509000000000000" pitchFamily="65" charset="-120"/>
            </a:rPr>
            <a:t>國立嘉義大學</a:t>
          </a:r>
          <a:endParaRPr lang="zh-TW" altLang="en-US" sz="1000" b="1" kern="1200" dirty="0">
            <a:solidFill>
              <a:srgbClr val="333333"/>
            </a:solidFill>
            <a:latin typeface="標楷體" panose="03000509000000000000" pitchFamily="65" charset="-120"/>
            <a:ea typeface="標楷體" panose="03000509000000000000" pitchFamily="65" charset="-120"/>
          </a:endParaRPr>
        </a:p>
      </dsp:txBody>
      <dsp:txXfrm rot="-5400000">
        <a:off x="1" y="3784284"/>
        <a:ext cx="881236" cy="377673"/>
      </dsp:txXfrm>
    </dsp:sp>
    <dsp:sp modelId="{2F354924-A5E7-4FE1-8540-CB7EBEB209AA}">
      <dsp:nvSpPr>
        <dsp:cNvPr id="0" name=""/>
        <dsp:cNvSpPr/>
      </dsp:nvSpPr>
      <dsp:spPr>
        <a:xfrm rot="5400000">
          <a:off x="3355672" y="869231"/>
          <a:ext cx="818291" cy="5767163"/>
        </a:xfrm>
        <a:prstGeom prst="round2SameRect">
          <a:avLst/>
        </a:prstGeom>
        <a:solidFill>
          <a:schemeClr val="lt1">
            <a:alpha val="90000"/>
            <a:hueOff val="0"/>
            <a:satOff val="0"/>
            <a:lumOff val="0"/>
            <a:alphaOff val="0"/>
          </a:schemeClr>
        </a:solidFill>
        <a:ln w="12700" cap="flat" cmpd="sng" algn="ctr">
          <a:solidFill>
            <a:schemeClr val="accent2">
              <a:hueOff val="-5686314"/>
              <a:satOff val="-37575"/>
              <a:lumOff val="1607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altLang="en-US" sz="2000" kern="1200" dirty="0" smtClean="0">
              <a:solidFill>
                <a:srgbClr val="333333"/>
              </a:solidFill>
              <a:latin typeface="Times New Roman" panose="02020603050405020304" pitchFamily="18" charset="0"/>
              <a:ea typeface="標楷體" panose="03000509000000000000" pitchFamily="65" charset="-120"/>
              <a:cs typeface="Times New Roman" panose="02020603050405020304" pitchFamily="18" charset="0"/>
            </a:rPr>
            <a:t>10</a:t>
          </a:r>
          <a:r>
            <a:rPr lang="en-US" altLang="zh-TW" sz="2000" kern="1200" dirty="0" smtClean="0">
              <a:solidFill>
                <a:srgbClr val="333333"/>
              </a:solidFill>
              <a:latin typeface="Times New Roman" panose="02020603050405020304" pitchFamily="18" charset="0"/>
              <a:ea typeface="標楷體" panose="03000509000000000000" pitchFamily="65" charset="-120"/>
              <a:cs typeface="Times New Roman" panose="02020603050405020304" pitchFamily="18" charset="0"/>
            </a:rPr>
            <a:t>2</a:t>
          </a:r>
          <a:r>
            <a:rPr lang="zh-TW" altLang="en-US" sz="2000" kern="1200" dirty="0" smtClean="0">
              <a:solidFill>
                <a:srgbClr val="333333"/>
              </a:solidFill>
              <a:latin typeface="Times New Roman" panose="02020603050405020304" pitchFamily="18" charset="0"/>
              <a:ea typeface="標楷體" panose="03000509000000000000" pitchFamily="65" charset="-120"/>
              <a:cs typeface="Times New Roman" panose="02020603050405020304" pitchFamily="18" charset="0"/>
            </a:rPr>
            <a:t>年度學校災害潛勢資料更新及平臺維運計畫</a:t>
          </a:r>
          <a:endParaRPr lang="zh-TW" altLang="en-US" sz="2000" kern="1200" dirty="0">
            <a:solidFill>
              <a:srgbClr val="333333"/>
            </a:solidFill>
            <a:latin typeface="Times New Roman" panose="02020603050405020304" pitchFamily="18" charset="0"/>
            <a:ea typeface="標楷體" panose="03000509000000000000" pitchFamily="65" charset="-120"/>
            <a:cs typeface="Times New Roman" panose="02020603050405020304" pitchFamily="18" charset="0"/>
          </a:endParaRPr>
        </a:p>
      </dsp:txBody>
      <dsp:txXfrm rot="-5400000">
        <a:off x="881236" y="3383613"/>
        <a:ext cx="5727217" cy="738399"/>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ltLang="zh-TW"/>
          </a:p>
        </p:txBody>
      </p:sp>
      <p:sp>
        <p:nvSpPr>
          <p:cNvPr id="1024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ltLang="zh-TW"/>
          </a:p>
        </p:txBody>
      </p:sp>
      <p:sp>
        <p:nvSpPr>
          <p:cNvPr id="1024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1024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
        <p:nvSpPr>
          <p:cNvPr id="1024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ltLang="zh-TW"/>
          </a:p>
        </p:txBody>
      </p:sp>
      <p:sp>
        <p:nvSpPr>
          <p:cNvPr id="1024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25C6C6EB-022B-4D7F-8863-64D83806235C}" type="slidenum">
              <a:rPr lang="zh-TW" altLang="en-US"/>
              <a:pPr/>
              <a:t>‹#›</a:t>
            </a:fld>
            <a:endParaRPr lang="en-US" altLang="zh-TW"/>
          </a:p>
        </p:txBody>
      </p:sp>
    </p:spTree>
    <p:extLst>
      <p:ext uri="{BB962C8B-B14F-4D97-AF65-F5344CB8AC3E}">
        <p14:creationId xmlns:p14="http://schemas.microsoft.com/office/powerpoint/2010/main" val="35188814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TextEdit="1"/>
          </p:cNvSpPr>
          <p:nvPr>
            <p:ph type="sldImg"/>
          </p:nvPr>
        </p:nvSpPr>
        <p:spPr bwMode="auto">
          <a:noFill/>
          <a:ln>
            <a:solidFill>
              <a:srgbClr val="000000"/>
            </a:solidFill>
            <a:miter lim="800000"/>
            <a:headEnd/>
            <a:tailEnd/>
          </a:ln>
        </p:spPr>
      </p:sp>
      <p:sp>
        <p:nvSpPr>
          <p:cNvPr id="69635" name="Rectangle 3"/>
          <p:cNvSpPr>
            <a:spLocks noGrp="1"/>
          </p:cNvSpPr>
          <p:nvPr>
            <p:ph type="body" idx="1"/>
          </p:nvPr>
        </p:nvSpPr>
        <p:spPr bwMode="auto">
          <a:noFill/>
        </p:spPr>
        <p:txBody>
          <a:bodyPr wrap="square" numCol="1" anchor="t" anchorCtr="0" compatLnSpc="1">
            <a:prstTxWarp prst="textNoShape">
              <a:avLst/>
            </a:prstTxWarp>
          </a:bodyPr>
          <a:lstStyle/>
          <a:p>
            <a:endParaRPr lang="zh-TW"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8602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pitchFamily="18" charset="-120"/>
              </a:defRPr>
            </a:lvl1pPr>
            <a:lvl2pPr marL="742950" indent="-285750" eaLnBrk="0" hangingPunct="0">
              <a:spcBef>
                <a:spcPct val="30000"/>
              </a:spcBef>
              <a:defRPr sz="1200">
                <a:solidFill>
                  <a:schemeClr val="tx1"/>
                </a:solidFill>
                <a:latin typeface="Calibri" pitchFamily="34" charset="0"/>
                <a:ea typeface="新細明體" pitchFamily="18" charset="-120"/>
              </a:defRPr>
            </a:lvl2pPr>
            <a:lvl3pPr marL="1143000" indent="-228600" eaLnBrk="0" hangingPunct="0">
              <a:spcBef>
                <a:spcPct val="30000"/>
              </a:spcBef>
              <a:defRPr sz="1200">
                <a:solidFill>
                  <a:schemeClr val="tx1"/>
                </a:solidFill>
                <a:latin typeface="Calibri" pitchFamily="34" charset="0"/>
                <a:ea typeface="新細明體" pitchFamily="18" charset="-120"/>
              </a:defRPr>
            </a:lvl3pPr>
            <a:lvl4pPr marL="1600200" indent="-228600" eaLnBrk="0" hangingPunct="0">
              <a:spcBef>
                <a:spcPct val="30000"/>
              </a:spcBef>
              <a:defRPr sz="1200">
                <a:solidFill>
                  <a:schemeClr val="tx1"/>
                </a:solidFill>
                <a:latin typeface="Calibri" pitchFamily="34" charset="0"/>
                <a:ea typeface="新細明體" pitchFamily="18" charset="-120"/>
              </a:defRPr>
            </a:lvl4pPr>
            <a:lvl5pPr marL="2057400" indent="-228600" eaLnBrk="0" hangingPunct="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fontAlgn="base" hangingPunct="1">
              <a:spcBef>
                <a:spcPct val="0"/>
              </a:spcBef>
              <a:spcAft>
                <a:spcPct val="0"/>
              </a:spcAft>
            </a:pPr>
            <a:fld id="{6770A6D2-38E2-4339-83E8-F210050DC3EB}" type="slidenum">
              <a:rPr lang="zh-TW" altLang="en-US" smtClean="0"/>
              <a:pPr eaLnBrk="1" fontAlgn="base" hangingPunct="1">
                <a:spcBef>
                  <a:spcPct val="0"/>
                </a:spcBef>
                <a:spcAft>
                  <a:spcPct val="0"/>
                </a:spcAft>
              </a:pPr>
              <a:t>21</a:t>
            </a:fld>
            <a:endParaRPr lang="zh-TW"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8806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pitchFamily="18" charset="-120"/>
              </a:defRPr>
            </a:lvl1pPr>
            <a:lvl2pPr marL="742950" indent="-285750" eaLnBrk="0" hangingPunct="0">
              <a:spcBef>
                <a:spcPct val="30000"/>
              </a:spcBef>
              <a:defRPr sz="1200">
                <a:solidFill>
                  <a:schemeClr val="tx1"/>
                </a:solidFill>
                <a:latin typeface="Calibri" pitchFamily="34" charset="0"/>
                <a:ea typeface="新細明體" pitchFamily="18" charset="-120"/>
              </a:defRPr>
            </a:lvl2pPr>
            <a:lvl3pPr marL="1143000" indent="-228600" eaLnBrk="0" hangingPunct="0">
              <a:spcBef>
                <a:spcPct val="30000"/>
              </a:spcBef>
              <a:defRPr sz="1200">
                <a:solidFill>
                  <a:schemeClr val="tx1"/>
                </a:solidFill>
                <a:latin typeface="Calibri" pitchFamily="34" charset="0"/>
                <a:ea typeface="新細明體" pitchFamily="18" charset="-120"/>
              </a:defRPr>
            </a:lvl3pPr>
            <a:lvl4pPr marL="1600200" indent="-228600" eaLnBrk="0" hangingPunct="0">
              <a:spcBef>
                <a:spcPct val="30000"/>
              </a:spcBef>
              <a:defRPr sz="1200">
                <a:solidFill>
                  <a:schemeClr val="tx1"/>
                </a:solidFill>
                <a:latin typeface="Calibri" pitchFamily="34" charset="0"/>
                <a:ea typeface="新細明體" pitchFamily="18" charset="-120"/>
              </a:defRPr>
            </a:lvl4pPr>
            <a:lvl5pPr marL="2057400" indent="-228600" eaLnBrk="0" hangingPunct="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fontAlgn="base" hangingPunct="1">
              <a:spcBef>
                <a:spcPct val="0"/>
              </a:spcBef>
              <a:spcAft>
                <a:spcPct val="0"/>
              </a:spcAft>
            </a:pPr>
            <a:fld id="{73687E35-0416-4255-8D9D-9C10D0267879}" type="slidenum">
              <a:rPr lang="zh-TW" altLang="en-US" smtClean="0"/>
              <a:pPr eaLnBrk="1" fontAlgn="base" hangingPunct="1">
                <a:spcBef>
                  <a:spcPct val="0"/>
                </a:spcBef>
                <a:spcAft>
                  <a:spcPct val="0"/>
                </a:spcAft>
              </a:pPr>
              <a:t>22</a:t>
            </a:fld>
            <a:endParaRPr lang="zh-TW"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8909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pitchFamily="18" charset="-120"/>
              </a:defRPr>
            </a:lvl1pPr>
            <a:lvl2pPr marL="742950" indent="-285750" eaLnBrk="0" hangingPunct="0">
              <a:spcBef>
                <a:spcPct val="30000"/>
              </a:spcBef>
              <a:defRPr sz="1200">
                <a:solidFill>
                  <a:schemeClr val="tx1"/>
                </a:solidFill>
                <a:latin typeface="Calibri" pitchFamily="34" charset="0"/>
                <a:ea typeface="新細明體" pitchFamily="18" charset="-120"/>
              </a:defRPr>
            </a:lvl2pPr>
            <a:lvl3pPr marL="1143000" indent="-228600" eaLnBrk="0" hangingPunct="0">
              <a:spcBef>
                <a:spcPct val="30000"/>
              </a:spcBef>
              <a:defRPr sz="1200">
                <a:solidFill>
                  <a:schemeClr val="tx1"/>
                </a:solidFill>
                <a:latin typeface="Calibri" pitchFamily="34" charset="0"/>
                <a:ea typeface="新細明體" pitchFamily="18" charset="-120"/>
              </a:defRPr>
            </a:lvl3pPr>
            <a:lvl4pPr marL="1600200" indent="-228600" eaLnBrk="0" hangingPunct="0">
              <a:spcBef>
                <a:spcPct val="30000"/>
              </a:spcBef>
              <a:defRPr sz="1200">
                <a:solidFill>
                  <a:schemeClr val="tx1"/>
                </a:solidFill>
                <a:latin typeface="Calibri" pitchFamily="34" charset="0"/>
                <a:ea typeface="新細明體" pitchFamily="18" charset="-120"/>
              </a:defRPr>
            </a:lvl4pPr>
            <a:lvl5pPr marL="2057400" indent="-228600" eaLnBrk="0" hangingPunct="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fontAlgn="base" hangingPunct="1">
              <a:spcBef>
                <a:spcPct val="0"/>
              </a:spcBef>
              <a:spcAft>
                <a:spcPct val="0"/>
              </a:spcAft>
            </a:pPr>
            <a:fld id="{04D61AE0-DB72-4CF5-A31E-64BA5C178759}" type="slidenum">
              <a:rPr lang="zh-TW" altLang="en-US" smtClean="0"/>
              <a:pPr eaLnBrk="1" fontAlgn="base" hangingPunct="1">
                <a:spcBef>
                  <a:spcPct val="0"/>
                </a:spcBef>
                <a:spcAft>
                  <a:spcPct val="0"/>
                </a:spcAft>
              </a:pPr>
              <a:t>23</a:t>
            </a:fld>
            <a:endParaRPr lang="zh-TW"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9011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pitchFamily="18" charset="-120"/>
              </a:defRPr>
            </a:lvl1pPr>
            <a:lvl2pPr marL="742950" indent="-285750" eaLnBrk="0" hangingPunct="0">
              <a:spcBef>
                <a:spcPct val="30000"/>
              </a:spcBef>
              <a:defRPr sz="1200">
                <a:solidFill>
                  <a:schemeClr val="tx1"/>
                </a:solidFill>
                <a:latin typeface="Calibri" pitchFamily="34" charset="0"/>
                <a:ea typeface="新細明體" pitchFamily="18" charset="-120"/>
              </a:defRPr>
            </a:lvl2pPr>
            <a:lvl3pPr marL="1143000" indent="-228600" eaLnBrk="0" hangingPunct="0">
              <a:spcBef>
                <a:spcPct val="30000"/>
              </a:spcBef>
              <a:defRPr sz="1200">
                <a:solidFill>
                  <a:schemeClr val="tx1"/>
                </a:solidFill>
                <a:latin typeface="Calibri" pitchFamily="34" charset="0"/>
                <a:ea typeface="新細明體" pitchFamily="18" charset="-120"/>
              </a:defRPr>
            </a:lvl3pPr>
            <a:lvl4pPr marL="1600200" indent="-228600" eaLnBrk="0" hangingPunct="0">
              <a:spcBef>
                <a:spcPct val="30000"/>
              </a:spcBef>
              <a:defRPr sz="1200">
                <a:solidFill>
                  <a:schemeClr val="tx1"/>
                </a:solidFill>
                <a:latin typeface="Calibri" pitchFamily="34" charset="0"/>
                <a:ea typeface="新細明體" pitchFamily="18" charset="-120"/>
              </a:defRPr>
            </a:lvl4pPr>
            <a:lvl5pPr marL="2057400" indent="-228600" eaLnBrk="0" hangingPunct="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fontAlgn="base" hangingPunct="1">
              <a:spcBef>
                <a:spcPct val="0"/>
              </a:spcBef>
              <a:spcAft>
                <a:spcPct val="0"/>
              </a:spcAft>
            </a:pPr>
            <a:fld id="{1F42766E-63FD-4103-A2DD-23A2BA37C1D3}" type="slidenum">
              <a:rPr lang="zh-TW" altLang="en-US" smtClean="0"/>
              <a:pPr eaLnBrk="1" fontAlgn="base" hangingPunct="1">
                <a:spcBef>
                  <a:spcPct val="0"/>
                </a:spcBef>
                <a:spcAft>
                  <a:spcPct val="0"/>
                </a:spcAft>
              </a:pPr>
              <a:t>24</a:t>
            </a:fld>
            <a:endParaRPr lang="zh-TW"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9114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pitchFamily="18" charset="-120"/>
              </a:defRPr>
            </a:lvl1pPr>
            <a:lvl2pPr marL="742950" indent="-285750" eaLnBrk="0" hangingPunct="0">
              <a:spcBef>
                <a:spcPct val="30000"/>
              </a:spcBef>
              <a:defRPr sz="1200">
                <a:solidFill>
                  <a:schemeClr val="tx1"/>
                </a:solidFill>
                <a:latin typeface="Calibri" pitchFamily="34" charset="0"/>
                <a:ea typeface="新細明體" pitchFamily="18" charset="-120"/>
              </a:defRPr>
            </a:lvl2pPr>
            <a:lvl3pPr marL="1143000" indent="-228600" eaLnBrk="0" hangingPunct="0">
              <a:spcBef>
                <a:spcPct val="30000"/>
              </a:spcBef>
              <a:defRPr sz="1200">
                <a:solidFill>
                  <a:schemeClr val="tx1"/>
                </a:solidFill>
                <a:latin typeface="Calibri" pitchFamily="34" charset="0"/>
                <a:ea typeface="新細明體" pitchFamily="18" charset="-120"/>
              </a:defRPr>
            </a:lvl3pPr>
            <a:lvl4pPr marL="1600200" indent="-228600" eaLnBrk="0" hangingPunct="0">
              <a:spcBef>
                <a:spcPct val="30000"/>
              </a:spcBef>
              <a:defRPr sz="1200">
                <a:solidFill>
                  <a:schemeClr val="tx1"/>
                </a:solidFill>
                <a:latin typeface="Calibri" pitchFamily="34" charset="0"/>
                <a:ea typeface="新細明體" pitchFamily="18" charset="-120"/>
              </a:defRPr>
            </a:lvl4pPr>
            <a:lvl5pPr marL="2057400" indent="-228600" eaLnBrk="0" hangingPunct="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fontAlgn="base" hangingPunct="1">
              <a:spcBef>
                <a:spcPct val="0"/>
              </a:spcBef>
              <a:spcAft>
                <a:spcPct val="0"/>
              </a:spcAft>
            </a:pPr>
            <a:fld id="{CC6DDAE0-219D-45F2-841E-6F3C9A482926}" type="slidenum">
              <a:rPr lang="zh-TW" altLang="en-US" smtClean="0"/>
              <a:pPr eaLnBrk="1" fontAlgn="base" hangingPunct="1">
                <a:spcBef>
                  <a:spcPct val="0"/>
                </a:spcBef>
                <a:spcAft>
                  <a:spcPct val="0"/>
                </a:spcAft>
              </a:pPr>
              <a:t>25</a:t>
            </a:fld>
            <a:endParaRPr lang="zh-TW"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9216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pitchFamily="18" charset="-120"/>
              </a:defRPr>
            </a:lvl1pPr>
            <a:lvl2pPr marL="742950" indent="-285750" eaLnBrk="0" hangingPunct="0">
              <a:spcBef>
                <a:spcPct val="30000"/>
              </a:spcBef>
              <a:defRPr sz="1200">
                <a:solidFill>
                  <a:schemeClr val="tx1"/>
                </a:solidFill>
                <a:latin typeface="Calibri" pitchFamily="34" charset="0"/>
                <a:ea typeface="新細明體" pitchFamily="18" charset="-120"/>
              </a:defRPr>
            </a:lvl2pPr>
            <a:lvl3pPr marL="1143000" indent="-228600" eaLnBrk="0" hangingPunct="0">
              <a:spcBef>
                <a:spcPct val="30000"/>
              </a:spcBef>
              <a:defRPr sz="1200">
                <a:solidFill>
                  <a:schemeClr val="tx1"/>
                </a:solidFill>
                <a:latin typeface="Calibri" pitchFamily="34" charset="0"/>
                <a:ea typeface="新細明體" pitchFamily="18" charset="-120"/>
              </a:defRPr>
            </a:lvl3pPr>
            <a:lvl4pPr marL="1600200" indent="-228600" eaLnBrk="0" hangingPunct="0">
              <a:spcBef>
                <a:spcPct val="30000"/>
              </a:spcBef>
              <a:defRPr sz="1200">
                <a:solidFill>
                  <a:schemeClr val="tx1"/>
                </a:solidFill>
                <a:latin typeface="Calibri" pitchFamily="34" charset="0"/>
                <a:ea typeface="新細明體" pitchFamily="18" charset="-120"/>
              </a:defRPr>
            </a:lvl4pPr>
            <a:lvl5pPr marL="2057400" indent="-228600" eaLnBrk="0" hangingPunct="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fontAlgn="base" hangingPunct="1">
              <a:spcBef>
                <a:spcPct val="0"/>
              </a:spcBef>
              <a:spcAft>
                <a:spcPct val="0"/>
              </a:spcAft>
            </a:pPr>
            <a:fld id="{15B731DE-684B-47E3-86BE-62249F6DEEFE}" type="slidenum">
              <a:rPr lang="zh-TW" altLang="en-US" smtClean="0"/>
              <a:pPr eaLnBrk="1" fontAlgn="base" hangingPunct="1">
                <a:spcBef>
                  <a:spcPct val="0"/>
                </a:spcBef>
                <a:spcAft>
                  <a:spcPct val="0"/>
                </a:spcAft>
              </a:pPr>
              <a:t>26</a:t>
            </a:fld>
            <a:endParaRPr lang="zh-TW"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9318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pitchFamily="18" charset="-120"/>
              </a:defRPr>
            </a:lvl1pPr>
            <a:lvl2pPr marL="742950" indent="-285750" eaLnBrk="0" hangingPunct="0">
              <a:spcBef>
                <a:spcPct val="30000"/>
              </a:spcBef>
              <a:defRPr sz="1200">
                <a:solidFill>
                  <a:schemeClr val="tx1"/>
                </a:solidFill>
                <a:latin typeface="Calibri" pitchFamily="34" charset="0"/>
                <a:ea typeface="新細明體" pitchFamily="18" charset="-120"/>
              </a:defRPr>
            </a:lvl2pPr>
            <a:lvl3pPr marL="1143000" indent="-228600" eaLnBrk="0" hangingPunct="0">
              <a:spcBef>
                <a:spcPct val="30000"/>
              </a:spcBef>
              <a:defRPr sz="1200">
                <a:solidFill>
                  <a:schemeClr val="tx1"/>
                </a:solidFill>
                <a:latin typeface="Calibri" pitchFamily="34" charset="0"/>
                <a:ea typeface="新細明體" pitchFamily="18" charset="-120"/>
              </a:defRPr>
            </a:lvl3pPr>
            <a:lvl4pPr marL="1600200" indent="-228600" eaLnBrk="0" hangingPunct="0">
              <a:spcBef>
                <a:spcPct val="30000"/>
              </a:spcBef>
              <a:defRPr sz="1200">
                <a:solidFill>
                  <a:schemeClr val="tx1"/>
                </a:solidFill>
                <a:latin typeface="Calibri" pitchFamily="34" charset="0"/>
                <a:ea typeface="新細明體" pitchFamily="18" charset="-120"/>
              </a:defRPr>
            </a:lvl4pPr>
            <a:lvl5pPr marL="2057400" indent="-228600" eaLnBrk="0" hangingPunct="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fontAlgn="base" hangingPunct="1">
              <a:spcBef>
                <a:spcPct val="0"/>
              </a:spcBef>
              <a:spcAft>
                <a:spcPct val="0"/>
              </a:spcAft>
            </a:pPr>
            <a:fld id="{9D6B34F2-42C9-48CA-A25A-B904A2D4475F}" type="slidenum">
              <a:rPr lang="zh-TW" altLang="en-US" smtClean="0"/>
              <a:pPr eaLnBrk="1" fontAlgn="base" hangingPunct="1">
                <a:spcBef>
                  <a:spcPct val="0"/>
                </a:spcBef>
                <a:spcAft>
                  <a:spcPct val="0"/>
                </a:spcAft>
              </a:pPr>
              <a:t>27</a:t>
            </a:fld>
            <a:endParaRPr lang="zh-TW" alt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9421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pitchFamily="18" charset="-120"/>
              </a:defRPr>
            </a:lvl1pPr>
            <a:lvl2pPr marL="742950" indent="-285750" eaLnBrk="0" hangingPunct="0">
              <a:spcBef>
                <a:spcPct val="30000"/>
              </a:spcBef>
              <a:defRPr sz="1200">
                <a:solidFill>
                  <a:schemeClr val="tx1"/>
                </a:solidFill>
                <a:latin typeface="Calibri" pitchFamily="34" charset="0"/>
                <a:ea typeface="新細明體" pitchFamily="18" charset="-120"/>
              </a:defRPr>
            </a:lvl2pPr>
            <a:lvl3pPr marL="1143000" indent="-228600" eaLnBrk="0" hangingPunct="0">
              <a:spcBef>
                <a:spcPct val="30000"/>
              </a:spcBef>
              <a:defRPr sz="1200">
                <a:solidFill>
                  <a:schemeClr val="tx1"/>
                </a:solidFill>
                <a:latin typeface="Calibri" pitchFamily="34" charset="0"/>
                <a:ea typeface="新細明體" pitchFamily="18" charset="-120"/>
              </a:defRPr>
            </a:lvl3pPr>
            <a:lvl4pPr marL="1600200" indent="-228600" eaLnBrk="0" hangingPunct="0">
              <a:spcBef>
                <a:spcPct val="30000"/>
              </a:spcBef>
              <a:defRPr sz="1200">
                <a:solidFill>
                  <a:schemeClr val="tx1"/>
                </a:solidFill>
                <a:latin typeface="Calibri" pitchFamily="34" charset="0"/>
                <a:ea typeface="新細明體" pitchFamily="18" charset="-120"/>
              </a:defRPr>
            </a:lvl4pPr>
            <a:lvl5pPr marL="2057400" indent="-228600" eaLnBrk="0" hangingPunct="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fontAlgn="base" hangingPunct="1">
              <a:spcBef>
                <a:spcPct val="0"/>
              </a:spcBef>
              <a:spcAft>
                <a:spcPct val="0"/>
              </a:spcAft>
            </a:pPr>
            <a:fld id="{EB962398-62FE-4A6B-AF16-B2A7A3118AAE}" type="slidenum">
              <a:rPr lang="zh-TW" altLang="en-US" smtClean="0"/>
              <a:pPr eaLnBrk="1" fontAlgn="base" hangingPunct="1">
                <a:spcBef>
                  <a:spcPct val="0"/>
                </a:spcBef>
                <a:spcAft>
                  <a:spcPct val="0"/>
                </a:spcAft>
              </a:pPr>
              <a:t>28</a:t>
            </a:fld>
            <a:endParaRPr lang="zh-TW" alt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9523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pitchFamily="18" charset="-120"/>
              </a:defRPr>
            </a:lvl1pPr>
            <a:lvl2pPr marL="742950" indent="-285750" eaLnBrk="0" hangingPunct="0">
              <a:spcBef>
                <a:spcPct val="30000"/>
              </a:spcBef>
              <a:defRPr sz="1200">
                <a:solidFill>
                  <a:schemeClr val="tx1"/>
                </a:solidFill>
                <a:latin typeface="Calibri" pitchFamily="34" charset="0"/>
                <a:ea typeface="新細明體" pitchFamily="18" charset="-120"/>
              </a:defRPr>
            </a:lvl2pPr>
            <a:lvl3pPr marL="1143000" indent="-228600" eaLnBrk="0" hangingPunct="0">
              <a:spcBef>
                <a:spcPct val="30000"/>
              </a:spcBef>
              <a:defRPr sz="1200">
                <a:solidFill>
                  <a:schemeClr val="tx1"/>
                </a:solidFill>
                <a:latin typeface="Calibri" pitchFamily="34" charset="0"/>
                <a:ea typeface="新細明體" pitchFamily="18" charset="-120"/>
              </a:defRPr>
            </a:lvl3pPr>
            <a:lvl4pPr marL="1600200" indent="-228600" eaLnBrk="0" hangingPunct="0">
              <a:spcBef>
                <a:spcPct val="30000"/>
              </a:spcBef>
              <a:defRPr sz="1200">
                <a:solidFill>
                  <a:schemeClr val="tx1"/>
                </a:solidFill>
                <a:latin typeface="Calibri" pitchFamily="34" charset="0"/>
                <a:ea typeface="新細明體" pitchFamily="18" charset="-120"/>
              </a:defRPr>
            </a:lvl4pPr>
            <a:lvl5pPr marL="2057400" indent="-228600" eaLnBrk="0" hangingPunct="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fontAlgn="base" hangingPunct="1">
              <a:spcBef>
                <a:spcPct val="0"/>
              </a:spcBef>
              <a:spcAft>
                <a:spcPct val="0"/>
              </a:spcAft>
            </a:pPr>
            <a:fld id="{519ADB83-5EC6-4423-9285-203B100F67DB}" type="slidenum">
              <a:rPr lang="zh-TW" altLang="en-US" smtClean="0"/>
              <a:pPr eaLnBrk="1" fontAlgn="base" hangingPunct="1">
                <a:spcBef>
                  <a:spcPct val="0"/>
                </a:spcBef>
                <a:spcAft>
                  <a:spcPct val="0"/>
                </a:spcAft>
              </a:pPr>
              <a:t>29</a:t>
            </a:fld>
            <a:endParaRPr lang="zh-TW" alt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9626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pitchFamily="18" charset="-120"/>
              </a:defRPr>
            </a:lvl1pPr>
            <a:lvl2pPr marL="742950" indent="-285750" eaLnBrk="0" hangingPunct="0">
              <a:spcBef>
                <a:spcPct val="30000"/>
              </a:spcBef>
              <a:defRPr sz="1200">
                <a:solidFill>
                  <a:schemeClr val="tx1"/>
                </a:solidFill>
                <a:latin typeface="Calibri" pitchFamily="34" charset="0"/>
                <a:ea typeface="新細明體" pitchFamily="18" charset="-120"/>
              </a:defRPr>
            </a:lvl2pPr>
            <a:lvl3pPr marL="1143000" indent="-228600" eaLnBrk="0" hangingPunct="0">
              <a:spcBef>
                <a:spcPct val="30000"/>
              </a:spcBef>
              <a:defRPr sz="1200">
                <a:solidFill>
                  <a:schemeClr val="tx1"/>
                </a:solidFill>
                <a:latin typeface="Calibri" pitchFamily="34" charset="0"/>
                <a:ea typeface="新細明體" pitchFamily="18" charset="-120"/>
              </a:defRPr>
            </a:lvl3pPr>
            <a:lvl4pPr marL="1600200" indent="-228600" eaLnBrk="0" hangingPunct="0">
              <a:spcBef>
                <a:spcPct val="30000"/>
              </a:spcBef>
              <a:defRPr sz="1200">
                <a:solidFill>
                  <a:schemeClr val="tx1"/>
                </a:solidFill>
                <a:latin typeface="Calibri" pitchFamily="34" charset="0"/>
                <a:ea typeface="新細明體" pitchFamily="18" charset="-120"/>
              </a:defRPr>
            </a:lvl4pPr>
            <a:lvl5pPr marL="2057400" indent="-228600" eaLnBrk="0" hangingPunct="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fontAlgn="base" hangingPunct="1">
              <a:spcBef>
                <a:spcPct val="0"/>
              </a:spcBef>
              <a:spcAft>
                <a:spcPct val="0"/>
              </a:spcAft>
            </a:pPr>
            <a:fld id="{F6EBAC7D-5336-47DD-AA12-25AAE007B32D}" type="slidenum">
              <a:rPr lang="zh-TW" altLang="en-US" smtClean="0"/>
              <a:pPr eaLnBrk="1" fontAlgn="base" hangingPunct="1">
                <a:spcBef>
                  <a:spcPct val="0"/>
                </a:spcBef>
                <a:spcAft>
                  <a:spcPct val="0"/>
                </a:spcAft>
              </a:pPr>
              <a:t>30</a:t>
            </a:fld>
            <a:endParaRPr lang="zh-TW"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TextEdit="1"/>
          </p:cNvSpPr>
          <p:nvPr>
            <p:ph type="sldImg"/>
          </p:nvPr>
        </p:nvSpPr>
        <p:spPr bwMode="auto">
          <a:noFill/>
          <a:ln>
            <a:solidFill>
              <a:srgbClr val="000000"/>
            </a:solidFill>
            <a:miter lim="800000"/>
            <a:headEnd/>
            <a:tailEnd/>
          </a:ln>
        </p:spPr>
      </p:sp>
      <p:sp>
        <p:nvSpPr>
          <p:cNvPr id="75779" name="Rectangle 3"/>
          <p:cNvSpPr>
            <a:spLocks noGrp="1"/>
          </p:cNvSpPr>
          <p:nvPr>
            <p:ph type="body" idx="1"/>
          </p:nvPr>
        </p:nvSpPr>
        <p:spPr bwMode="auto">
          <a:noFill/>
        </p:spPr>
        <p:txBody>
          <a:bodyPr wrap="square" numCol="1" anchor="t" anchorCtr="0" compatLnSpc="1">
            <a:prstTxWarp prst="textNoShape">
              <a:avLst/>
            </a:prstTxWarp>
          </a:bodyPr>
          <a:lstStyle/>
          <a:p>
            <a:endParaRPr lang="zh-TW" alt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9728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pitchFamily="18" charset="-120"/>
              </a:defRPr>
            </a:lvl1pPr>
            <a:lvl2pPr marL="742950" indent="-285750" eaLnBrk="0" hangingPunct="0">
              <a:spcBef>
                <a:spcPct val="30000"/>
              </a:spcBef>
              <a:defRPr sz="1200">
                <a:solidFill>
                  <a:schemeClr val="tx1"/>
                </a:solidFill>
                <a:latin typeface="Calibri" pitchFamily="34" charset="0"/>
                <a:ea typeface="新細明體" pitchFamily="18" charset="-120"/>
              </a:defRPr>
            </a:lvl2pPr>
            <a:lvl3pPr marL="1143000" indent="-228600" eaLnBrk="0" hangingPunct="0">
              <a:spcBef>
                <a:spcPct val="30000"/>
              </a:spcBef>
              <a:defRPr sz="1200">
                <a:solidFill>
                  <a:schemeClr val="tx1"/>
                </a:solidFill>
                <a:latin typeface="Calibri" pitchFamily="34" charset="0"/>
                <a:ea typeface="新細明體" pitchFamily="18" charset="-120"/>
              </a:defRPr>
            </a:lvl3pPr>
            <a:lvl4pPr marL="1600200" indent="-228600" eaLnBrk="0" hangingPunct="0">
              <a:spcBef>
                <a:spcPct val="30000"/>
              </a:spcBef>
              <a:defRPr sz="1200">
                <a:solidFill>
                  <a:schemeClr val="tx1"/>
                </a:solidFill>
                <a:latin typeface="Calibri" pitchFamily="34" charset="0"/>
                <a:ea typeface="新細明體" pitchFamily="18" charset="-120"/>
              </a:defRPr>
            </a:lvl4pPr>
            <a:lvl5pPr marL="2057400" indent="-228600" eaLnBrk="0" hangingPunct="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fontAlgn="base" hangingPunct="1">
              <a:spcBef>
                <a:spcPct val="0"/>
              </a:spcBef>
              <a:spcAft>
                <a:spcPct val="0"/>
              </a:spcAft>
            </a:pPr>
            <a:fld id="{AD17B40B-4B25-4E23-A90C-4B1A7B918006}" type="slidenum">
              <a:rPr lang="zh-TW" altLang="en-US" smtClean="0"/>
              <a:pPr eaLnBrk="1" fontAlgn="base" hangingPunct="1">
                <a:spcBef>
                  <a:spcPct val="0"/>
                </a:spcBef>
                <a:spcAft>
                  <a:spcPct val="0"/>
                </a:spcAft>
              </a:pPr>
              <a:t>31</a:t>
            </a:fld>
            <a:endParaRPr lang="zh-TW" alt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9830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pitchFamily="18" charset="-120"/>
              </a:defRPr>
            </a:lvl1pPr>
            <a:lvl2pPr marL="742950" indent="-285750" eaLnBrk="0" hangingPunct="0">
              <a:spcBef>
                <a:spcPct val="30000"/>
              </a:spcBef>
              <a:defRPr sz="1200">
                <a:solidFill>
                  <a:schemeClr val="tx1"/>
                </a:solidFill>
                <a:latin typeface="Calibri" pitchFamily="34" charset="0"/>
                <a:ea typeface="新細明體" pitchFamily="18" charset="-120"/>
              </a:defRPr>
            </a:lvl2pPr>
            <a:lvl3pPr marL="1143000" indent="-228600" eaLnBrk="0" hangingPunct="0">
              <a:spcBef>
                <a:spcPct val="30000"/>
              </a:spcBef>
              <a:defRPr sz="1200">
                <a:solidFill>
                  <a:schemeClr val="tx1"/>
                </a:solidFill>
                <a:latin typeface="Calibri" pitchFamily="34" charset="0"/>
                <a:ea typeface="新細明體" pitchFamily="18" charset="-120"/>
              </a:defRPr>
            </a:lvl3pPr>
            <a:lvl4pPr marL="1600200" indent="-228600" eaLnBrk="0" hangingPunct="0">
              <a:spcBef>
                <a:spcPct val="30000"/>
              </a:spcBef>
              <a:defRPr sz="1200">
                <a:solidFill>
                  <a:schemeClr val="tx1"/>
                </a:solidFill>
                <a:latin typeface="Calibri" pitchFamily="34" charset="0"/>
                <a:ea typeface="新細明體" pitchFamily="18" charset="-120"/>
              </a:defRPr>
            </a:lvl4pPr>
            <a:lvl5pPr marL="2057400" indent="-228600" eaLnBrk="0" hangingPunct="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fontAlgn="base" hangingPunct="1">
              <a:spcBef>
                <a:spcPct val="0"/>
              </a:spcBef>
              <a:spcAft>
                <a:spcPct val="0"/>
              </a:spcAft>
            </a:pPr>
            <a:fld id="{E99F1FEB-A49A-4E0A-B4DF-46E6A0632768}" type="slidenum">
              <a:rPr lang="zh-TW" altLang="en-US" smtClean="0"/>
              <a:pPr eaLnBrk="1" fontAlgn="base" hangingPunct="1">
                <a:spcBef>
                  <a:spcPct val="0"/>
                </a:spcBef>
                <a:spcAft>
                  <a:spcPct val="0"/>
                </a:spcAft>
              </a:pPr>
              <a:t>32</a:t>
            </a:fld>
            <a:endParaRPr lang="zh-TW" alt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9933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pitchFamily="18" charset="-120"/>
              </a:defRPr>
            </a:lvl1pPr>
            <a:lvl2pPr marL="742950" indent="-285750" eaLnBrk="0" hangingPunct="0">
              <a:spcBef>
                <a:spcPct val="30000"/>
              </a:spcBef>
              <a:defRPr sz="1200">
                <a:solidFill>
                  <a:schemeClr val="tx1"/>
                </a:solidFill>
                <a:latin typeface="Calibri" pitchFamily="34" charset="0"/>
                <a:ea typeface="新細明體" pitchFamily="18" charset="-120"/>
              </a:defRPr>
            </a:lvl2pPr>
            <a:lvl3pPr marL="1143000" indent="-228600" eaLnBrk="0" hangingPunct="0">
              <a:spcBef>
                <a:spcPct val="30000"/>
              </a:spcBef>
              <a:defRPr sz="1200">
                <a:solidFill>
                  <a:schemeClr val="tx1"/>
                </a:solidFill>
                <a:latin typeface="Calibri" pitchFamily="34" charset="0"/>
                <a:ea typeface="新細明體" pitchFamily="18" charset="-120"/>
              </a:defRPr>
            </a:lvl3pPr>
            <a:lvl4pPr marL="1600200" indent="-228600" eaLnBrk="0" hangingPunct="0">
              <a:spcBef>
                <a:spcPct val="30000"/>
              </a:spcBef>
              <a:defRPr sz="1200">
                <a:solidFill>
                  <a:schemeClr val="tx1"/>
                </a:solidFill>
                <a:latin typeface="Calibri" pitchFamily="34" charset="0"/>
                <a:ea typeface="新細明體" pitchFamily="18" charset="-120"/>
              </a:defRPr>
            </a:lvl4pPr>
            <a:lvl5pPr marL="2057400" indent="-228600" eaLnBrk="0" hangingPunct="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fontAlgn="base" hangingPunct="1">
              <a:spcBef>
                <a:spcPct val="0"/>
              </a:spcBef>
              <a:spcAft>
                <a:spcPct val="0"/>
              </a:spcAft>
            </a:pPr>
            <a:fld id="{6F4F4DEF-7D90-4603-B379-ED0EEBFFF916}" type="slidenum">
              <a:rPr lang="zh-TW" altLang="en-US" smtClean="0"/>
              <a:pPr eaLnBrk="1" fontAlgn="base" hangingPunct="1">
                <a:spcBef>
                  <a:spcPct val="0"/>
                </a:spcBef>
                <a:spcAft>
                  <a:spcPct val="0"/>
                </a:spcAft>
              </a:pPr>
              <a:t>33</a:t>
            </a:fld>
            <a:endParaRPr lang="zh-TW" alt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10035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pitchFamily="18" charset="-120"/>
              </a:defRPr>
            </a:lvl1pPr>
            <a:lvl2pPr marL="742950" indent="-285750" eaLnBrk="0" hangingPunct="0">
              <a:spcBef>
                <a:spcPct val="30000"/>
              </a:spcBef>
              <a:defRPr sz="1200">
                <a:solidFill>
                  <a:schemeClr val="tx1"/>
                </a:solidFill>
                <a:latin typeface="Calibri" pitchFamily="34" charset="0"/>
                <a:ea typeface="新細明體" pitchFamily="18" charset="-120"/>
              </a:defRPr>
            </a:lvl2pPr>
            <a:lvl3pPr marL="1143000" indent="-228600" eaLnBrk="0" hangingPunct="0">
              <a:spcBef>
                <a:spcPct val="30000"/>
              </a:spcBef>
              <a:defRPr sz="1200">
                <a:solidFill>
                  <a:schemeClr val="tx1"/>
                </a:solidFill>
                <a:latin typeface="Calibri" pitchFamily="34" charset="0"/>
                <a:ea typeface="新細明體" pitchFamily="18" charset="-120"/>
              </a:defRPr>
            </a:lvl3pPr>
            <a:lvl4pPr marL="1600200" indent="-228600" eaLnBrk="0" hangingPunct="0">
              <a:spcBef>
                <a:spcPct val="30000"/>
              </a:spcBef>
              <a:defRPr sz="1200">
                <a:solidFill>
                  <a:schemeClr val="tx1"/>
                </a:solidFill>
                <a:latin typeface="Calibri" pitchFamily="34" charset="0"/>
                <a:ea typeface="新細明體" pitchFamily="18" charset="-120"/>
              </a:defRPr>
            </a:lvl4pPr>
            <a:lvl5pPr marL="2057400" indent="-228600" eaLnBrk="0" hangingPunct="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fontAlgn="base" hangingPunct="1">
              <a:spcBef>
                <a:spcPct val="0"/>
              </a:spcBef>
              <a:spcAft>
                <a:spcPct val="0"/>
              </a:spcAft>
            </a:pPr>
            <a:fld id="{CE3E3B6D-62AC-49D7-931D-70B33A961F70}" type="slidenum">
              <a:rPr lang="zh-TW" altLang="en-US" smtClean="0"/>
              <a:pPr eaLnBrk="1" fontAlgn="base" hangingPunct="1">
                <a:spcBef>
                  <a:spcPct val="0"/>
                </a:spcBef>
                <a:spcAft>
                  <a:spcPct val="0"/>
                </a:spcAft>
              </a:pPr>
              <a:t>35</a:t>
            </a:fld>
            <a:endParaRPr lang="zh-TW" alt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10138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pitchFamily="18" charset="-120"/>
              </a:defRPr>
            </a:lvl1pPr>
            <a:lvl2pPr marL="742950" indent="-285750" eaLnBrk="0" hangingPunct="0">
              <a:spcBef>
                <a:spcPct val="30000"/>
              </a:spcBef>
              <a:defRPr sz="1200">
                <a:solidFill>
                  <a:schemeClr val="tx1"/>
                </a:solidFill>
                <a:latin typeface="Calibri" pitchFamily="34" charset="0"/>
                <a:ea typeface="新細明體" pitchFamily="18" charset="-120"/>
              </a:defRPr>
            </a:lvl2pPr>
            <a:lvl3pPr marL="1143000" indent="-228600" eaLnBrk="0" hangingPunct="0">
              <a:spcBef>
                <a:spcPct val="30000"/>
              </a:spcBef>
              <a:defRPr sz="1200">
                <a:solidFill>
                  <a:schemeClr val="tx1"/>
                </a:solidFill>
                <a:latin typeface="Calibri" pitchFamily="34" charset="0"/>
                <a:ea typeface="新細明體" pitchFamily="18" charset="-120"/>
              </a:defRPr>
            </a:lvl3pPr>
            <a:lvl4pPr marL="1600200" indent="-228600" eaLnBrk="0" hangingPunct="0">
              <a:spcBef>
                <a:spcPct val="30000"/>
              </a:spcBef>
              <a:defRPr sz="1200">
                <a:solidFill>
                  <a:schemeClr val="tx1"/>
                </a:solidFill>
                <a:latin typeface="Calibri" pitchFamily="34" charset="0"/>
                <a:ea typeface="新細明體" pitchFamily="18" charset="-120"/>
              </a:defRPr>
            </a:lvl4pPr>
            <a:lvl5pPr marL="2057400" indent="-228600" eaLnBrk="0" hangingPunct="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fontAlgn="base" hangingPunct="1">
              <a:spcBef>
                <a:spcPct val="0"/>
              </a:spcBef>
              <a:spcAft>
                <a:spcPct val="0"/>
              </a:spcAft>
            </a:pPr>
            <a:fld id="{F6FF6A7F-380E-49EF-A258-DE59242FDE43}" type="slidenum">
              <a:rPr lang="zh-TW" altLang="en-US" smtClean="0"/>
              <a:pPr eaLnBrk="1" fontAlgn="base" hangingPunct="1">
                <a:spcBef>
                  <a:spcPct val="0"/>
                </a:spcBef>
                <a:spcAft>
                  <a:spcPct val="0"/>
                </a:spcAft>
              </a:pPr>
              <a:t>37</a:t>
            </a:fld>
            <a:endParaRPr lang="zh-TW" alt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10240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pitchFamily="18" charset="-120"/>
              </a:defRPr>
            </a:lvl1pPr>
            <a:lvl2pPr marL="742950" indent="-285750" eaLnBrk="0" hangingPunct="0">
              <a:spcBef>
                <a:spcPct val="30000"/>
              </a:spcBef>
              <a:defRPr sz="1200">
                <a:solidFill>
                  <a:schemeClr val="tx1"/>
                </a:solidFill>
                <a:latin typeface="Calibri" pitchFamily="34" charset="0"/>
                <a:ea typeface="新細明體" pitchFamily="18" charset="-120"/>
              </a:defRPr>
            </a:lvl2pPr>
            <a:lvl3pPr marL="1143000" indent="-228600" eaLnBrk="0" hangingPunct="0">
              <a:spcBef>
                <a:spcPct val="30000"/>
              </a:spcBef>
              <a:defRPr sz="1200">
                <a:solidFill>
                  <a:schemeClr val="tx1"/>
                </a:solidFill>
                <a:latin typeface="Calibri" pitchFamily="34" charset="0"/>
                <a:ea typeface="新細明體" pitchFamily="18" charset="-120"/>
              </a:defRPr>
            </a:lvl3pPr>
            <a:lvl4pPr marL="1600200" indent="-228600" eaLnBrk="0" hangingPunct="0">
              <a:spcBef>
                <a:spcPct val="30000"/>
              </a:spcBef>
              <a:defRPr sz="1200">
                <a:solidFill>
                  <a:schemeClr val="tx1"/>
                </a:solidFill>
                <a:latin typeface="Calibri" pitchFamily="34" charset="0"/>
                <a:ea typeface="新細明體" pitchFamily="18" charset="-120"/>
              </a:defRPr>
            </a:lvl4pPr>
            <a:lvl5pPr marL="2057400" indent="-228600" eaLnBrk="0" hangingPunct="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fontAlgn="base" hangingPunct="1">
              <a:spcBef>
                <a:spcPct val="0"/>
              </a:spcBef>
              <a:spcAft>
                <a:spcPct val="0"/>
              </a:spcAft>
            </a:pPr>
            <a:fld id="{1874796D-4CB9-49D6-9442-EE2144EEE6EC}" type="slidenum">
              <a:rPr lang="zh-TW" altLang="en-US" smtClean="0"/>
              <a:pPr eaLnBrk="1" fontAlgn="base" hangingPunct="1">
                <a:spcBef>
                  <a:spcPct val="0"/>
                </a:spcBef>
                <a:spcAft>
                  <a:spcPct val="0"/>
                </a:spcAft>
              </a:pPr>
              <a:t>38</a:t>
            </a:fld>
            <a:endParaRPr lang="zh-TW" alt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10342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pitchFamily="18" charset="-120"/>
              </a:defRPr>
            </a:lvl1pPr>
            <a:lvl2pPr marL="742950" indent="-285750" eaLnBrk="0" hangingPunct="0">
              <a:spcBef>
                <a:spcPct val="30000"/>
              </a:spcBef>
              <a:defRPr sz="1200">
                <a:solidFill>
                  <a:schemeClr val="tx1"/>
                </a:solidFill>
                <a:latin typeface="Calibri" pitchFamily="34" charset="0"/>
                <a:ea typeface="新細明體" pitchFamily="18" charset="-120"/>
              </a:defRPr>
            </a:lvl2pPr>
            <a:lvl3pPr marL="1143000" indent="-228600" eaLnBrk="0" hangingPunct="0">
              <a:spcBef>
                <a:spcPct val="30000"/>
              </a:spcBef>
              <a:defRPr sz="1200">
                <a:solidFill>
                  <a:schemeClr val="tx1"/>
                </a:solidFill>
                <a:latin typeface="Calibri" pitchFamily="34" charset="0"/>
                <a:ea typeface="新細明體" pitchFamily="18" charset="-120"/>
              </a:defRPr>
            </a:lvl3pPr>
            <a:lvl4pPr marL="1600200" indent="-228600" eaLnBrk="0" hangingPunct="0">
              <a:spcBef>
                <a:spcPct val="30000"/>
              </a:spcBef>
              <a:defRPr sz="1200">
                <a:solidFill>
                  <a:schemeClr val="tx1"/>
                </a:solidFill>
                <a:latin typeface="Calibri" pitchFamily="34" charset="0"/>
                <a:ea typeface="新細明體" pitchFamily="18" charset="-120"/>
              </a:defRPr>
            </a:lvl4pPr>
            <a:lvl5pPr marL="2057400" indent="-228600" eaLnBrk="0" hangingPunct="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fontAlgn="base" hangingPunct="1">
              <a:spcBef>
                <a:spcPct val="0"/>
              </a:spcBef>
              <a:spcAft>
                <a:spcPct val="0"/>
              </a:spcAft>
            </a:pPr>
            <a:fld id="{6D917439-C6CD-48F7-AE6F-200AC27F6F89}" type="slidenum">
              <a:rPr lang="zh-TW" altLang="en-US" smtClean="0"/>
              <a:pPr eaLnBrk="1" fontAlgn="base" hangingPunct="1">
                <a:spcBef>
                  <a:spcPct val="0"/>
                </a:spcBef>
                <a:spcAft>
                  <a:spcPct val="0"/>
                </a:spcAft>
              </a:pPr>
              <a:t>39</a:t>
            </a:fld>
            <a:endParaRPr lang="zh-TW" alt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10445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pitchFamily="18" charset="-120"/>
              </a:defRPr>
            </a:lvl1pPr>
            <a:lvl2pPr marL="742950" indent="-285750" eaLnBrk="0" hangingPunct="0">
              <a:spcBef>
                <a:spcPct val="30000"/>
              </a:spcBef>
              <a:defRPr sz="1200">
                <a:solidFill>
                  <a:schemeClr val="tx1"/>
                </a:solidFill>
                <a:latin typeface="Calibri" pitchFamily="34" charset="0"/>
                <a:ea typeface="新細明體" pitchFamily="18" charset="-120"/>
              </a:defRPr>
            </a:lvl2pPr>
            <a:lvl3pPr marL="1143000" indent="-228600" eaLnBrk="0" hangingPunct="0">
              <a:spcBef>
                <a:spcPct val="30000"/>
              </a:spcBef>
              <a:defRPr sz="1200">
                <a:solidFill>
                  <a:schemeClr val="tx1"/>
                </a:solidFill>
                <a:latin typeface="Calibri" pitchFamily="34" charset="0"/>
                <a:ea typeface="新細明體" pitchFamily="18" charset="-120"/>
              </a:defRPr>
            </a:lvl3pPr>
            <a:lvl4pPr marL="1600200" indent="-228600" eaLnBrk="0" hangingPunct="0">
              <a:spcBef>
                <a:spcPct val="30000"/>
              </a:spcBef>
              <a:defRPr sz="1200">
                <a:solidFill>
                  <a:schemeClr val="tx1"/>
                </a:solidFill>
                <a:latin typeface="Calibri" pitchFamily="34" charset="0"/>
                <a:ea typeface="新細明體" pitchFamily="18" charset="-120"/>
              </a:defRPr>
            </a:lvl4pPr>
            <a:lvl5pPr marL="2057400" indent="-228600" eaLnBrk="0" hangingPunct="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fontAlgn="base" hangingPunct="1">
              <a:spcBef>
                <a:spcPct val="0"/>
              </a:spcBef>
              <a:spcAft>
                <a:spcPct val="0"/>
              </a:spcAft>
            </a:pPr>
            <a:fld id="{753BA68F-A5BE-404B-BAAE-41FE41DC4866}" type="slidenum">
              <a:rPr lang="zh-TW" altLang="en-US" smtClean="0"/>
              <a:pPr eaLnBrk="1" fontAlgn="base" hangingPunct="1">
                <a:spcBef>
                  <a:spcPct val="0"/>
                </a:spcBef>
                <a:spcAft>
                  <a:spcPct val="0"/>
                </a:spcAft>
              </a:pPr>
              <a:t>40</a:t>
            </a:fld>
            <a:endParaRPr lang="zh-TW" alt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10547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pitchFamily="18" charset="-120"/>
              </a:defRPr>
            </a:lvl1pPr>
            <a:lvl2pPr marL="742950" indent="-285750" eaLnBrk="0" hangingPunct="0">
              <a:spcBef>
                <a:spcPct val="30000"/>
              </a:spcBef>
              <a:defRPr sz="1200">
                <a:solidFill>
                  <a:schemeClr val="tx1"/>
                </a:solidFill>
                <a:latin typeface="Calibri" pitchFamily="34" charset="0"/>
                <a:ea typeface="新細明體" pitchFamily="18" charset="-120"/>
              </a:defRPr>
            </a:lvl2pPr>
            <a:lvl3pPr marL="1143000" indent="-228600" eaLnBrk="0" hangingPunct="0">
              <a:spcBef>
                <a:spcPct val="30000"/>
              </a:spcBef>
              <a:defRPr sz="1200">
                <a:solidFill>
                  <a:schemeClr val="tx1"/>
                </a:solidFill>
                <a:latin typeface="Calibri" pitchFamily="34" charset="0"/>
                <a:ea typeface="新細明體" pitchFamily="18" charset="-120"/>
              </a:defRPr>
            </a:lvl3pPr>
            <a:lvl4pPr marL="1600200" indent="-228600" eaLnBrk="0" hangingPunct="0">
              <a:spcBef>
                <a:spcPct val="30000"/>
              </a:spcBef>
              <a:defRPr sz="1200">
                <a:solidFill>
                  <a:schemeClr val="tx1"/>
                </a:solidFill>
                <a:latin typeface="Calibri" pitchFamily="34" charset="0"/>
                <a:ea typeface="新細明體" pitchFamily="18" charset="-120"/>
              </a:defRPr>
            </a:lvl4pPr>
            <a:lvl5pPr marL="2057400" indent="-228600" eaLnBrk="0" hangingPunct="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fontAlgn="base" hangingPunct="1">
              <a:spcBef>
                <a:spcPct val="0"/>
              </a:spcBef>
              <a:spcAft>
                <a:spcPct val="0"/>
              </a:spcAft>
            </a:pPr>
            <a:fld id="{04A17445-449A-434E-99FB-CA88C7E7ACE7}" type="slidenum">
              <a:rPr lang="zh-TW" altLang="en-US" smtClean="0"/>
              <a:pPr eaLnBrk="1" fontAlgn="base" hangingPunct="1">
                <a:spcBef>
                  <a:spcPct val="0"/>
                </a:spcBef>
                <a:spcAft>
                  <a:spcPct val="0"/>
                </a:spcAft>
              </a:pPr>
              <a:t>41</a:t>
            </a:fld>
            <a:endParaRPr lang="zh-TW" alt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TextEdit="1"/>
          </p:cNvSpPr>
          <p:nvPr>
            <p:ph type="sldImg"/>
          </p:nvPr>
        </p:nvSpPr>
        <p:spPr bwMode="auto">
          <a:noFill/>
          <a:ln>
            <a:solidFill>
              <a:srgbClr val="000000"/>
            </a:solidFill>
            <a:miter lim="800000"/>
            <a:headEnd/>
            <a:tailEnd/>
          </a:ln>
        </p:spPr>
      </p:sp>
      <p:sp>
        <p:nvSpPr>
          <p:cNvPr id="74755" name="Rectangle 3"/>
          <p:cNvSpPr>
            <a:spLocks noGrp="1"/>
          </p:cNvSpPr>
          <p:nvPr>
            <p:ph type="body" idx="1"/>
          </p:nvPr>
        </p:nvSpPr>
        <p:spPr bwMode="auto">
          <a:noFill/>
        </p:spPr>
        <p:txBody>
          <a:bodyPr wrap="square" numCol="1" anchor="t" anchorCtr="0" compatLnSpc="1">
            <a:prstTxWarp prst="textNoShape">
              <a:avLst/>
            </a:prstTxWarp>
          </a:bodyPr>
          <a:lstStyle/>
          <a:p>
            <a:endParaRPr lang="zh-TW"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7987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pitchFamily="18" charset="-120"/>
              </a:defRPr>
            </a:lvl1pPr>
            <a:lvl2pPr marL="742950" indent="-285750" eaLnBrk="0" hangingPunct="0">
              <a:spcBef>
                <a:spcPct val="30000"/>
              </a:spcBef>
              <a:defRPr sz="1200">
                <a:solidFill>
                  <a:schemeClr val="tx1"/>
                </a:solidFill>
                <a:latin typeface="Calibri" pitchFamily="34" charset="0"/>
                <a:ea typeface="新細明體" pitchFamily="18" charset="-120"/>
              </a:defRPr>
            </a:lvl2pPr>
            <a:lvl3pPr marL="1143000" indent="-228600" eaLnBrk="0" hangingPunct="0">
              <a:spcBef>
                <a:spcPct val="30000"/>
              </a:spcBef>
              <a:defRPr sz="1200">
                <a:solidFill>
                  <a:schemeClr val="tx1"/>
                </a:solidFill>
                <a:latin typeface="Calibri" pitchFamily="34" charset="0"/>
                <a:ea typeface="新細明體" pitchFamily="18" charset="-120"/>
              </a:defRPr>
            </a:lvl3pPr>
            <a:lvl4pPr marL="1600200" indent="-228600" eaLnBrk="0" hangingPunct="0">
              <a:spcBef>
                <a:spcPct val="30000"/>
              </a:spcBef>
              <a:defRPr sz="1200">
                <a:solidFill>
                  <a:schemeClr val="tx1"/>
                </a:solidFill>
                <a:latin typeface="Calibri" pitchFamily="34" charset="0"/>
                <a:ea typeface="新細明體" pitchFamily="18" charset="-120"/>
              </a:defRPr>
            </a:lvl4pPr>
            <a:lvl5pPr marL="2057400" indent="-228600" eaLnBrk="0" hangingPunct="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fontAlgn="base" hangingPunct="1">
              <a:spcBef>
                <a:spcPct val="0"/>
              </a:spcBef>
              <a:spcAft>
                <a:spcPct val="0"/>
              </a:spcAft>
            </a:pPr>
            <a:fld id="{DB09E415-2B7D-4879-845B-A9E7711F9A51}" type="slidenum">
              <a:rPr lang="zh-TW" altLang="en-US" smtClean="0"/>
              <a:pPr eaLnBrk="1" fontAlgn="base" hangingPunct="1">
                <a:spcBef>
                  <a:spcPct val="0"/>
                </a:spcBef>
                <a:spcAft>
                  <a:spcPct val="0"/>
                </a:spcAft>
              </a:pPr>
              <a:t>9</a:t>
            </a:fld>
            <a:endParaRPr lang="zh-TW" alt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11059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pitchFamily="18" charset="-120"/>
              </a:defRPr>
            </a:lvl1pPr>
            <a:lvl2pPr marL="742950" indent="-285750" eaLnBrk="0" hangingPunct="0">
              <a:spcBef>
                <a:spcPct val="30000"/>
              </a:spcBef>
              <a:defRPr sz="1200">
                <a:solidFill>
                  <a:schemeClr val="tx1"/>
                </a:solidFill>
                <a:latin typeface="Calibri" pitchFamily="34" charset="0"/>
                <a:ea typeface="新細明體" pitchFamily="18" charset="-120"/>
              </a:defRPr>
            </a:lvl2pPr>
            <a:lvl3pPr marL="1143000" indent="-228600" eaLnBrk="0" hangingPunct="0">
              <a:spcBef>
                <a:spcPct val="30000"/>
              </a:spcBef>
              <a:defRPr sz="1200">
                <a:solidFill>
                  <a:schemeClr val="tx1"/>
                </a:solidFill>
                <a:latin typeface="Calibri" pitchFamily="34" charset="0"/>
                <a:ea typeface="新細明體" pitchFamily="18" charset="-120"/>
              </a:defRPr>
            </a:lvl3pPr>
            <a:lvl4pPr marL="1600200" indent="-228600" eaLnBrk="0" hangingPunct="0">
              <a:spcBef>
                <a:spcPct val="30000"/>
              </a:spcBef>
              <a:defRPr sz="1200">
                <a:solidFill>
                  <a:schemeClr val="tx1"/>
                </a:solidFill>
                <a:latin typeface="Calibri" pitchFamily="34" charset="0"/>
                <a:ea typeface="新細明體" pitchFamily="18" charset="-120"/>
              </a:defRPr>
            </a:lvl4pPr>
            <a:lvl5pPr marL="2057400" indent="-228600" eaLnBrk="0" hangingPunct="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fontAlgn="base" hangingPunct="1">
              <a:spcBef>
                <a:spcPct val="0"/>
              </a:spcBef>
              <a:spcAft>
                <a:spcPct val="0"/>
              </a:spcAft>
            </a:pPr>
            <a:fld id="{DFCAD51C-2019-4B8D-A671-B4ED9CD5EBEF}" type="slidenum">
              <a:rPr lang="zh-TW" altLang="en-US" smtClean="0"/>
              <a:pPr eaLnBrk="1" fontAlgn="base" hangingPunct="1">
                <a:spcBef>
                  <a:spcPct val="0"/>
                </a:spcBef>
                <a:spcAft>
                  <a:spcPct val="0"/>
                </a:spcAft>
              </a:pPr>
              <a:t>43</a:t>
            </a:fld>
            <a:endParaRPr lang="zh-TW" alt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11162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pitchFamily="18" charset="-120"/>
              </a:defRPr>
            </a:lvl1pPr>
            <a:lvl2pPr marL="742950" indent="-285750" eaLnBrk="0" hangingPunct="0">
              <a:spcBef>
                <a:spcPct val="30000"/>
              </a:spcBef>
              <a:defRPr sz="1200">
                <a:solidFill>
                  <a:schemeClr val="tx1"/>
                </a:solidFill>
                <a:latin typeface="Calibri" pitchFamily="34" charset="0"/>
                <a:ea typeface="新細明體" pitchFamily="18" charset="-120"/>
              </a:defRPr>
            </a:lvl2pPr>
            <a:lvl3pPr marL="1143000" indent="-228600" eaLnBrk="0" hangingPunct="0">
              <a:spcBef>
                <a:spcPct val="30000"/>
              </a:spcBef>
              <a:defRPr sz="1200">
                <a:solidFill>
                  <a:schemeClr val="tx1"/>
                </a:solidFill>
                <a:latin typeface="Calibri" pitchFamily="34" charset="0"/>
                <a:ea typeface="新細明體" pitchFamily="18" charset="-120"/>
              </a:defRPr>
            </a:lvl3pPr>
            <a:lvl4pPr marL="1600200" indent="-228600" eaLnBrk="0" hangingPunct="0">
              <a:spcBef>
                <a:spcPct val="30000"/>
              </a:spcBef>
              <a:defRPr sz="1200">
                <a:solidFill>
                  <a:schemeClr val="tx1"/>
                </a:solidFill>
                <a:latin typeface="Calibri" pitchFamily="34" charset="0"/>
                <a:ea typeface="新細明體" pitchFamily="18" charset="-120"/>
              </a:defRPr>
            </a:lvl4pPr>
            <a:lvl5pPr marL="2057400" indent="-228600" eaLnBrk="0" hangingPunct="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fontAlgn="base" hangingPunct="1">
              <a:spcBef>
                <a:spcPct val="0"/>
              </a:spcBef>
              <a:spcAft>
                <a:spcPct val="0"/>
              </a:spcAft>
            </a:pPr>
            <a:fld id="{703DD57E-4215-429D-AA75-080F9D48C089}" type="slidenum">
              <a:rPr lang="zh-TW" altLang="en-US" smtClean="0"/>
              <a:pPr eaLnBrk="1" fontAlgn="base" hangingPunct="1">
                <a:spcBef>
                  <a:spcPct val="0"/>
                </a:spcBef>
                <a:spcAft>
                  <a:spcPct val="0"/>
                </a:spcAft>
              </a:pPr>
              <a:t>44</a:t>
            </a:fld>
            <a:endParaRPr lang="zh-TW" alt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11264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pitchFamily="18" charset="-120"/>
              </a:defRPr>
            </a:lvl1pPr>
            <a:lvl2pPr marL="742950" indent="-285750" eaLnBrk="0" hangingPunct="0">
              <a:spcBef>
                <a:spcPct val="30000"/>
              </a:spcBef>
              <a:defRPr sz="1200">
                <a:solidFill>
                  <a:schemeClr val="tx1"/>
                </a:solidFill>
                <a:latin typeface="Calibri" pitchFamily="34" charset="0"/>
                <a:ea typeface="新細明體" pitchFamily="18" charset="-120"/>
              </a:defRPr>
            </a:lvl2pPr>
            <a:lvl3pPr marL="1143000" indent="-228600" eaLnBrk="0" hangingPunct="0">
              <a:spcBef>
                <a:spcPct val="30000"/>
              </a:spcBef>
              <a:defRPr sz="1200">
                <a:solidFill>
                  <a:schemeClr val="tx1"/>
                </a:solidFill>
                <a:latin typeface="Calibri" pitchFamily="34" charset="0"/>
                <a:ea typeface="新細明體" pitchFamily="18" charset="-120"/>
              </a:defRPr>
            </a:lvl3pPr>
            <a:lvl4pPr marL="1600200" indent="-228600" eaLnBrk="0" hangingPunct="0">
              <a:spcBef>
                <a:spcPct val="30000"/>
              </a:spcBef>
              <a:defRPr sz="1200">
                <a:solidFill>
                  <a:schemeClr val="tx1"/>
                </a:solidFill>
                <a:latin typeface="Calibri" pitchFamily="34" charset="0"/>
                <a:ea typeface="新細明體" pitchFamily="18" charset="-120"/>
              </a:defRPr>
            </a:lvl4pPr>
            <a:lvl5pPr marL="2057400" indent="-228600" eaLnBrk="0" hangingPunct="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fontAlgn="base" hangingPunct="1">
              <a:spcBef>
                <a:spcPct val="0"/>
              </a:spcBef>
              <a:spcAft>
                <a:spcPct val="0"/>
              </a:spcAft>
            </a:pPr>
            <a:fld id="{F18CD782-1D4D-4A6C-8AF2-C497E4435A32}" type="slidenum">
              <a:rPr lang="zh-TW" altLang="en-US" smtClean="0"/>
              <a:pPr eaLnBrk="1" fontAlgn="base" hangingPunct="1">
                <a:spcBef>
                  <a:spcPct val="0"/>
                </a:spcBef>
                <a:spcAft>
                  <a:spcPct val="0"/>
                </a:spcAft>
              </a:pPr>
              <a:t>45</a:t>
            </a:fld>
            <a:endParaRPr lang="zh-TW" alt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11366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pitchFamily="18" charset="-120"/>
              </a:defRPr>
            </a:lvl1pPr>
            <a:lvl2pPr marL="742950" indent="-285750" eaLnBrk="0" hangingPunct="0">
              <a:spcBef>
                <a:spcPct val="30000"/>
              </a:spcBef>
              <a:defRPr sz="1200">
                <a:solidFill>
                  <a:schemeClr val="tx1"/>
                </a:solidFill>
                <a:latin typeface="Calibri" pitchFamily="34" charset="0"/>
                <a:ea typeface="新細明體" pitchFamily="18" charset="-120"/>
              </a:defRPr>
            </a:lvl2pPr>
            <a:lvl3pPr marL="1143000" indent="-228600" eaLnBrk="0" hangingPunct="0">
              <a:spcBef>
                <a:spcPct val="30000"/>
              </a:spcBef>
              <a:defRPr sz="1200">
                <a:solidFill>
                  <a:schemeClr val="tx1"/>
                </a:solidFill>
                <a:latin typeface="Calibri" pitchFamily="34" charset="0"/>
                <a:ea typeface="新細明體" pitchFamily="18" charset="-120"/>
              </a:defRPr>
            </a:lvl3pPr>
            <a:lvl4pPr marL="1600200" indent="-228600" eaLnBrk="0" hangingPunct="0">
              <a:spcBef>
                <a:spcPct val="30000"/>
              </a:spcBef>
              <a:defRPr sz="1200">
                <a:solidFill>
                  <a:schemeClr val="tx1"/>
                </a:solidFill>
                <a:latin typeface="Calibri" pitchFamily="34" charset="0"/>
                <a:ea typeface="新細明體" pitchFamily="18" charset="-120"/>
              </a:defRPr>
            </a:lvl4pPr>
            <a:lvl5pPr marL="2057400" indent="-228600" eaLnBrk="0" hangingPunct="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fontAlgn="base" hangingPunct="1">
              <a:spcBef>
                <a:spcPct val="0"/>
              </a:spcBef>
              <a:spcAft>
                <a:spcPct val="0"/>
              </a:spcAft>
            </a:pPr>
            <a:fld id="{AC55A5AF-CCA3-47FE-B398-0C573A9AA549}" type="slidenum">
              <a:rPr lang="zh-TW" altLang="en-US" smtClean="0"/>
              <a:pPr eaLnBrk="1" fontAlgn="base" hangingPunct="1">
                <a:spcBef>
                  <a:spcPct val="0"/>
                </a:spcBef>
                <a:spcAft>
                  <a:spcPct val="0"/>
                </a:spcAft>
              </a:pPr>
              <a:t>46</a:t>
            </a:fld>
            <a:endParaRPr lang="zh-TW" alt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11469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pitchFamily="18" charset="-120"/>
              </a:defRPr>
            </a:lvl1pPr>
            <a:lvl2pPr marL="742950" indent="-285750" eaLnBrk="0" hangingPunct="0">
              <a:spcBef>
                <a:spcPct val="30000"/>
              </a:spcBef>
              <a:defRPr sz="1200">
                <a:solidFill>
                  <a:schemeClr val="tx1"/>
                </a:solidFill>
                <a:latin typeface="Calibri" pitchFamily="34" charset="0"/>
                <a:ea typeface="新細明體" pitchFamily="18" charset="-120"/>
              </a:defRPr>
            </a:lvl2pPr>
            <a:lvl3pPr marL="1143000" indent="-228600" eaLnBrk="0" hangingPunct="0">
              <a:spcBef>
                <a:spcPct val="30000"/>
              </a:spcBef>
              <a:defRPr sz="1200">
                <a:solidFill>
                  <a:schemeClr val="tx1"/>
                </a:solidFill>
                <a:latin typeface="Calibri" pitchFamily="34" charset="0"/>
                <a:ea typeface="新細明體" pitchFamily="18" charset="-120"/>
              </a:defRPr>
            </a:lvl3pPr>
            <a:lvl4pPr marL="1600200" indent="-228600" eaLnBrk="0" hangingPunct="0">
              <a:spcBef>
                <a:spcPct val="30000"/>
              </a:spcBef>
              <a:defRPr sz="1200">
                <a:solidFill>
                  <a:schemeClr val="tx1"/>
                </a:solidFill>
                <a:latin typeface="Calibri" pitchFamily="34" charset="0"/>
                <a:ea typeface="新細明體" pitchFamily="18" charset="-120"/>
              </a:defRPr>
            </a:lvl4pPr>
            <a:lvl5pPr marL="2057400" indent="-228600" eaLnBrk="0" hangingPunct="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fontAlgn="base" hangingPunct="1">
              <a:spcBef>
                <a:spcPct val="0"/>
              </a:spcBef>
              <a:spcAft>
                <a:spcPct val="0"/>
              </a:spcAft>
            </a:pPr>
            <a:fld id="{6703301F-2B5A-4220-B7C8-65DC17A28C00}" type="slidenum">
              <a:rPr lang="zh-TW" altLang="en-US" smtClean="0"/>
              <a:pPr eaLnBrk="1" fontAlgn="base" hangingPunct="1">
                <a:spcBef>
                  <a:spcPct val="0"/>
                </a:spcBef>
                <a:spcAft>
                  <a:spcPct val="0"/>
                </a:spcAft>
              </a:pPr>
              <a:t>47</a:t>
            </a:fld>
            <a:endParaRPr lang="zh-TW" alt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11571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pitchFamily="18" charset="-120"/>
              </a:defRPr>
            </a:lvl1pPr>
            <a:lvl2pPr marL="742950" indent="-285750" eaLnBrk="0" hangingPunct="0">
              <a:spcBef>
                <a:spcPct val="30000"/>
              </a:spcBef>
              <a:defRPr sz="1200">
                <a:solidFill>
                  <a:schemeClr val="tx1"/>
                </a:solidFill>
                <a:latin typeface="Calibri" pitchFamily="34" charset="0"/>
                <a:ea typeface="新細明體" pitchFamily="18" charset="-120"/>
              </a:defRPr>
            </a:lvl2pPr>
            <a:lvl3pPr marL="1143000" indent="-228600" eaLnBrk="0" hangingPunct="0">
              <a:spcBef>
                <a:spcPct val="30000"/>
              </a:spcBef>
              <a:defRPr sz="1200">
                <a:solidFill>
                  <a:schemeClr val="tx1"/>
                </a:solidFill>
                <a:latin typeface="Calibri" pitchFamily="34" charset="0"/>
                <a:ea typeface="新細明體" pitchFamily="18" charset="-120"/>
              </a:defRPr>
            </a:lvl3pPr>
            <a:lvl4pPr marL="1600200" indent="-228600" eaLnBrk="0" hangingPunct="0">
              <a:spcBef>
                <a:spcPct val="30000"/>
              </a:spcBef>
              <a:defRPr sz="1200">
                <a:solidFill>
                  <a:schemeClr val="tx1"/>
                </a:solidFill>
                <a:latin typeface="Calibri" pitchFamily="34" charset="0"/>
                <a:ea typeface="新細明體" pitchFamily="18" charset="-120"/>
              </a:defRPr>
            </a:lvl4pPr>
            <a:lvl5pPr marL="2057400" indent="-228600" eaLnBrk="0" hangingPunct="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fontAlgn="base" hangingPunct="1">
              <a:spcBef>
                <a:spcPct val="0"/>
              </a:spcBef>
              <a:spcAft>
                <a:spcPct val="0"/>
              </a:spcAft>
            </a:pPr>
            <a:fld id="{B8592246-7D78-4D8B-BAF2-1AB03B1F9678}" type="slidenum">
              <a:rPr lang="zh-TW" altLang="en-US" smtClean="0"/>
              <a:pPr eaLnBrk="1" fontAlgn="base" hangingPunct="1">
                <a:spcBef>
                  <a:spcPct val="0"/>
                </a:spcBef>
                <a:spcAft>
                  <a:spcPct val="0"/>
                </a:spcAft>
              </a:pPr>
              <a:t>48</a:t>
            </a:fld>
            <a:endParaRPr lang="zh-TW" alt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11674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pitchFamily="18" charset="-120"/>
              </a:defRPr>
            </a:lvl1pPr>
            <a:lvl2pPr marL="742950" indent="-285750" eaLnBrk="0" hangingPunct="0">
              <a:spcBef>
                <a:spcPct val="30000"/>
              </a:spcBef>
              <a:defRPr sz="1200">
                <a:solidFill>
                  <a:schemeClr val="tx1"/>
                </a:solidFill>
                <a:latin typeface="Calibri" pitchFamily="34" charset="0"/>
                <a:ea typeface="新細明體" pitchFamily="18" charset="-120"/>
              </a:defRPr>
            </a:lvl2pPr>
            <a:lvl3pPr marL="1143000" indent="-228600" eaLnBrk="0" hangingPunct="0">
              <a:spcBef>
                <a:spcPct val="30000"/>
              </a:spcBef>
              <a:defRPr sz="1200">
                <a:solidFill>
                  <a:schemeClr val="tx1"/>
                </a:solidFill>
                <a:latin typeface="Calibri" pitchFamily="34" charset="0"/>
                <a:ea typeface="新細明體" pitchFamily="18" charset="-120"/>
              </a:defRPr>
            </a:lvl3pPr>
            <a:lvl4pPr marL="1600200" indent="-228600" eaLnBrk="0" hangingPunct="0">
              <a:spcBef>
                <a:spcPct val="30000"/>
              </a:spcBef>
              <a:defRPr sz="1200">
                <a:solidFill>
                  <a:schemeClr val="tx1"/>
                </a:solidFill>
                <a:latin typeface="Calibri" pitchFamily="34" charset="0"/>
                <a:ea typeface="新細明體" pitchFamily="18" charset="-120"/>
              </a:defRPr>
            </a:lvl4pPr>
            <a:lvl5pPr marL="2057400" indent="-228600" eaLnBrk="0" hangingPunct="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fontAlgn="base" hangingPunct="1">
              <a:spcBef>
                <a:spcPct val="0"/>
              </a:spcBef>
              <a:spcAft>
                <a:spcPct val="0"/>
              </a:spcAft>
            </a:pPr>
            <a:fld id="{0C693581-8149-4B5B-A294-4ADD2F79E6B5}" type="slidenum">
              <a:rPr lang="zh-TW" altLang="en-US" smtClean="0"/>
              <a:pPr eaLnBrk="1" fontAlgn="base" hangingPunct="1">
                <a:spcBef>
                  <a:spcPct val="0"/>
                </a:spcBef>
                <a:spcAft>
                  <a:spcPct val="0"/>
                </a:spcAft>
              </a:pPr>
              <a:t>49</a:t>
            </a:fld>
            <a:endParaRPr lang="zh-TW" alt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11776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pitchFamily="18" charset="-120"/>
              </a:defRPr>
            </a:lvl1pPr>
            <a:lvl2pPr marL="742950" indent="-285750" eaLnBrk="0" hangingPunct="0">
              <a:spcBef>
                <a:spcPct val="30000"/>
              </a:spcBef>
              <a:defRPr sz="1200">
                <a:solidFill>
                  <a:schemeClr val="tx1"/>
                </a:solidFill>
                <a:latin typeface="Calibri" pitchFamily="34" charset="0"/>
                <a:ea typeface="新細明體" pitchFamily="18" charset="-120"/>
              </a:defRPr>
            </a:lvl2pPr>
            <a:lvl3pPr marL="1143000" indent="-228600" eaLnBrk="0" hangingPunct="0">
              <a:spcBef>
                <a:spcPct val="30000"/>
              </a:spcBef>
              <a:defRPr sz="1200">
                <a:solidFill>
                  <a:schemeClr val="tx1"/>
                </a:solidFill>
                <a:latin typeface="Calibri" pitchFamily="34" charset="0"/>
                <a:ea typeface="新細明體" pitchFamily="18" charset="-120"/>
              </a:defRPr>
            </a:lvl3pPr>
            <a:lvl4pPr marL="1600200" indent="-228600" eaLnBrk="0" hangingPunct="0">
              <a:spcBef>
                <a:spcPct val="30000"/>
              </a:spcBef>
              <a:defRPr sz="1200">
                <a:solidFill>
                  <a:schemeClr val="tx1"/>
                </a:solidFill>
                <a:latin typeface="Calibri" pitchFamily="34" charset="0"/>
                <a:ea typeface="新細明體" pitchFamily="18" charset="-120"/>
              </a:defRPr>
            </a:lvl4pPr>
            <a:lvl5pPr marL="2057400" indent="-228600" eaLnBrk="0" hangingPunct="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fontAlgn="base" hangingPunct="1">
              <a:spcBef>
                <a:spcPct val="0"/>
              </a:spcBef>
              <a:spcAft>
                <a:spcPct val="0"/>
              </a:spcAft>
            </a:pPr>
            <a:fld id="{E0247E11-2EB9-454A-9DFA-1CA81CAF8497}" type="slidenum">
              <a:rPr lang="zh-TW" altLang="en-US" smtClean="0"/>
              <a:pPr eaLnBrk="1" fontAlgn="base" hangingPunct="1">
                <a:spcBef>
                  <a:spcPct val="0"/>
                </a:spcBef>
                <a:spcAft>
                  <a:spcPct val="0"/>
                </a:spcAft>
              </a:pPr>
              <a:t>50</a:t>
            </a:fld>
            <a:endParaRPr lang="zh-TW" alt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11878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pitchFamily="18" charset="-120"/>
              </a:defRPr>
            </a:lvl1pPr>
            <a:lvl2pPr marL="742950" indent="-285750" eaLnBrk="0" hangingPunct="0">
              <a:spcBef>
                <a:spcPct val="30000"/>
              </a:spcBef>
              <a:defRPr sz="1200">
                <a:solidFill>
                  <a:schemeClr val="tx1"/>
                </a:solidFill>
                <a:latin typeface="Calibri" pitchFamily="34" charset="0"/>
                <a:ea typeface="新細明體" pitchFamily="18" charset="-120"/>
              </a:defRPr>
            </a:lvl2pPr>
            <a:lvl3pPr marL="1143000" indent="-228600" eaLnBrk="0" hangingPunct="0">
              <a:spcBef>
                <a:spcPct val="30000"/>
              </a:spcBef>
              <a:defRPr sz="1200">
                <a:solidFill>
                  <a:schemeClr val="tx1"/>
                </a:solidFill>
                <a:latin typeface="Calibri" pitchFamily="34" charset="0"/>
                <a:ea typeface="新細明體" pitchFamily="18" charset="-120"/>
              </a:defRPr>
            </a:lvl3pPr>
            <a:lvl4pPr marL="1600200" indent="-228600" eaLnBrk="0" hangingPunct="0">
              <a:spcBef>
                <a:spcPct val="30000"/>
              </a:spcBef>
              <a:defRPr sz="1200">
                <a:solidFill>
                  <a:schemeClr val="tx1"/>
                </a:solidFill>
                <a:latin typeface="Calibri" pitchFamily="34" charset="0"/>
                <a:ea typeface="新細明體" pitchFamily="18" charset="-120"/>
              </a:defRPr>
            </a:lvl4pPr>
            <a:lvl5pPr marL="2057400" indent="-228600" eaLnBrk="0" hangingPunct="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fontAlgn="base" hangingPunct="1">
              <a:spcBef>
                <a:spcPct val="0"/>
              </a:spcBef>
              <a:spcAft>
                <a:spcPct val="0"/>
              </a:spcAft>
            </a:pPr>
            <a:fld id="{139453F7-F7AF-400D-9067-03F0E95E9598}" type="slidenum">
              <a:rPr lang="zh-TW" altLang="en-US" smtClean="0"/>
              <a:pPr eaLnBrk="1" fontAlgn="base" hangingPunct="1">
                <a:spcBef>
                  <a:spcPct val="0"/>
                </a:spcBef>
                <a:spcAft>
                  <a:spcPct val="0"/>
                </a:spcAft>
              </a:pPr>
              <a:t>51</a:t>
            </a:fld>
            <a:endParaRPr lang="zh-TW" alt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11981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pitchFamily="18" charset="-120"/>
              </a:defRPr>
            </a:lvl1pPr>
            <a:lvl2pPr marL="742950" indent="-285750" eaLnBrk="0" hangingPunct="0">
              <a:spcBef>
                <a:spcPct val="30000"/>
              </a:spcBef>
              <a:defRPr sz="1200">
                <a:solidFill>
                  <a:schemeClr val="tx1"/>
                </a:solidFill>
                <a:latin typeface="Calibri" pitchFamily="34" charset="0"/>
                <a:ea typeface="新細明體" pitchFamily="18" charset="-120"/>
              </a:defRPr>
            </a:lvl2pPr>
            <a:lvl3pPr marL="1143000" indent="-228600" eaLnBrk="0" hangingPunct="0">
              <a:spcBef>
                <a:spcPct val="30000"/>
              </a:spcBef>
              <a:defRPr sz="1200">
                <a:solidFill>
                  <a:schemeClr val="tx1"/>
                </a:solidFill>
                <a:latin typeface="Calibri" pitchFamily="34" charset="0"/>
                <a:ea typeface="新細明體" pitchFamily="18" charset="-120"/>
              </a:defRPr>
            </a:lvl3pPr>
            <a:lvl4pPr marL="1600200" indent="-228600" eaLnBrk="0" hangingPunct="0">
              <a:spcBef>
                <a:spcPct val="30000"/>
              </a:spcBef>
              <a:defRPr sz="1200">
                <a:solidFill>
                  <a:schemeClr val="tx1"/>
                </a:solidFill>
                <a:latin typeface="Calibri" pitchFamily="34" charset="0"/>
                <a:ea typeface="新細明體" pitchFamily="18" charset="-120"/>
              </a:defRPr>
            </a:lvl4pPr>
            <a:lvl5pPr marL="2057400" indent="-228600" eaLnBrk="0" hangingPunct="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fontAlgn="base" hangingPunct="1">
              <a:spcBef>
                <a:spcPct val="0"/>
              </a:spcBef>
              <a:spcAft>
                <a:spcPct val="0"/>
              </a:spcAft>
            </a:pPr>
            <a:fld id="{4E592687-E516-4C02-8A48-AB5736556F98}" type="slidenum">
              <a:rPr lang="zh-TW" altLang="en-US" smtClean="0"/>
              <a:pPr eaLnBrk="1" fontAlgn="base" hangingPunct="1">
                <a:spcBef>
                  <a:spcPct val="0"/>
                </a:spcBef>
                <a:spcAft>
                  <a:spcPct val="0"/>
                </a:spcAft>
              </a:pPr>
              <a:t>52</a:t>
            </a:fld>
            <a:endParaRPr lang="zh-TW"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TextEdit="1"/>
          </p:cNvSpPr>
          <p:nvPr>
            <p:ph type="sldImg"/>
          </p:nvPr>
        </p:nvSpPr>
        <p:spPr bwMode="auto">
          <a:noFill/>
          <a:ln>
            <a:solidFill>
              <a:srgbClr val="000000"/>
            </a:solidFill>
            <a:miter lim="800000"/>
            <a:headEnd/>
            <a:tailEnd/>
          </a:ln>
        </p:spPr>
      </p:sp>
      <p:sp>
        <p:nvSpPr>
          <p:cNvPr id="89091" name="Rectangle 3"/>
          <p:cNvSpPr>
            <a:spLocks noGrp="1"/>
          </p:cNvSpPr>
          <p:nvPr>
            <p:ph type="body" idx="1"/>
          </p:nvPr>
        </p:nvSpPr>
        <p:spPr bwMode="auto">
          <a:noFill/>
        </p:spPr>
        <p:txBody>
          <a:bodyPr wrap="square" numCol="1" anchor="t" anchorCtr="0" compatLnSpc="1">
            <a:prstTxWarp prst="textNoShape">
              <a:avLst/>
            </a:prstTxWarp>
          </a:bodyPr>
          <a:lstStyle/>
          <a:p>
            <a:endParaRPr lang="zh-TW" alt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12083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pitchFamily="18" charset="-120"/>
              </a:defRPr>
            </a:lvl1pPr>
            <a:lvl2pPr marL="742950" indent="-285750" eaLnBrk="0" hangingPunct="0">
              <a:spcBef>
                <a:spcPct val="30000"/>
              </a:spcBef>
              <a:defRPr sz="1200">
                <a:solidFill>
                  <a:schemeClr val="tx1"/>
                </a:solidFill>
                <a:latin typeface="Calibri" pitchFamily="34" charset="0"/>
                <a:ea typeface="新細明體" pitchFamily="18" charset="-120"/>
              </a:defRPr>
            </a:lvl2pPr>
            <a:lvl3pPr marL="1143000" indent="-228600" eaLnBrk="0" hangingPunct="0">
              <a:spcBef>
                <a:spcPct val="30000"/>
              </a:spcBef>
              <a:defRPr sz="1200">
                <a:solidFill>
                  <a:schemeClr val="tx1"/>
                </a:solidFill>
                <a:latin typeface="Calibri" pitchFamily="34" charset="0"/>
                <a:ea typeface="新細明體" pitchFamily="18" charset="-120"/>
              </a:defRPr>
            </a:lvl3pPr>
            <a:lvl4pPr marL="1600200" indent="-228600" eaLnBrk="0" hangingPunct="0">
              <a:spcBef>
                <a:spcPct val="30000"/>
              </a:spcBef>
              <a:defRPr sz="1200">
                <a:solidFill>
                  <a:schemeClr val="tx1"/>
                </a:solidFill>
                <a:latin typeface="Calibri" pitchFamily="34" charset="0"/>
                <a:ea typeface="新細明體" pitchFamily="18" charset="-120"/>
              </a:defRPr>
            </a:lvl4pPr>
            <a:lvl5pPr marL="2057400" indent="-228600" eaLnBrk="0" hangingPunct="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fontAlgn="base" hangingPunct="1">
              <a:spcBef>
                <a:spcPct val="0"/>
              </a:spcBef>
              <a:spcAft>
                <a:spcPct val="0"/>
              </a:spcAft>
            </a:pPr>
            <a:fld id="{B4843697-19AE-497D-B21E-6227E348BC08}" type="slidenum">
              <a:rPr lang="zh-TW" altLang="en-US" smtClean="0"/>
              <a:pPr eaLnBrk="1" fontAlgn="base" hangingPunct="1">
                <a:spcBef>
                  <a:spcPct val="0"/>
                </a:spcBef>
                <a:spcAft>
                  <a:spcPct val="0"/>
                </a:spcAft>
              </a:pPr>
              <a:t>53</a:t>
            </a:fld>
            <a:endParaRPr lang="zh-TW" alt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12186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pitchFamily="18" charset="-120"/>
              </a:defRPr>
            </a:lvl1pPr>
            <a:lvl2pPr marL="742950" indent="-285750" eaLnBrk="0" hangingPunct="0">
              <a:spcBef>
                <a:spcPct val="30000"/>
              </a:spcBef>
              <a:defRPr sz="1200">
                <a:solidFill>
                  <a:schemeClr val="tx1"/>
                </a:solidFill>
                <a:latin typeface="Calibri" pitchFamily="34" charset="0"/>
                <a:ea typeface="新細明體" pitchFamily="18" charset="-120"/>
              </a:defRPr>
            </a:lvl2pPr>
            <a:lvl3pPr marL="1143000" indent="-228600" eaLnBrk="0" hangingPunct="0">
              <a:spcBef>
                <a:spcPct val="30000"/>
              </a:spcBef>
              <a:defRPr sz="1200">
                <a:solidFill>
                  <a:schemeClr val="tx1"/>
                </a:solidFill>
                <a:latin typeface="Calibri" pitchFamily="34" charset="0"/>
                <a:ea typeface="新細明體" pitchFamily="18" charset="-120"/>
              </a:defRPr>
            </a:lvl3pPr>
            <a:lvl4pPr marL="1600200" indent="-228600" eaLnBrk="0" hangingPunct="0">
              <a:spcBef>
                <a:spcPct val="30000"/>
              </a:spcBef>
              <a:defRPr sz="1200">
                <a:solidFill>
                  <a:schemeClr val="tx1"/>
                </a:solidFill>
                <a:latin typeface="Calibri" pitchFamily="34" charset="0"/>
                <a:ea typeface="新細明體" pitchFamily="18" charset="-120"/>
              </a:defRPr>
            </a:lvl4pPr>
            <a:lvl5pPr marL="2057400" indent="-228600" eaLnBrk="0" hangingPunct="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fontAlgn="base" hangingPunct="1">
              <a:spcBef>
                <a:spcPct val="0"/>
              </a:spcBef>
              <a:spcAft>
                <a:spcPct val="0"/>
              </a:spcAft>
            </a:pPr>
            <a:fld id="{31C3B3FC-5857-427A-B18B-9EB50EC2E8FD}" type="slidenum">
              <a:rPr lang="zh-TW" altLang="en-US" smtClean="0"/>
              <a:pPr eaLnBrk="1" fontAlgn="base" hangingPunct="1">
                <a:spcBef>
                  <a:spcPct val="0"/>
                </a:spcBef>
                <a:spcAft>
                  <a:spcPct val="0"/>
                </a:spcAft>
              </a:pPr>
              <a:t>55</a:t>
            </a:fld>
            <a:endParaRPr lang="zh-TW" alt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12288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pitchFamily="18" charset="-120"/>
              </a:defRPr>
            </a:lvl1pPr>
            <a:lvl2pPr marL="742950" indent="-285750" eaLnBrk="0" hangingPunct="0">
              <a:spcBef>
                <a:spcPct val="30000"/>
              </a:spcBef>
              <a:defRPr sz="1200">
                <a:solidFill>
                  <a:schemeClr val="tx1"/>
                </a:solidFill>
                <a:latin typeface="Calibri" pitchFamily="34" charset="0"/>
                <a:ea typeface="新細明體" pitchFamily="18" charset="-120"/>
              </a:defRPr>
            </a:lvl2pPr>
            <a:lvl3pPr marL="1143000" indent="-228600" eaLnBrk="0" hangingPunct="0">
              <a:spcBef>
                <a:spcPct val="30000"/>
              </a:spcBef>
              <a:defRPr sz="1200">
                <a:solidFill>
                  <a:schemeClr val="tx1"/>
                </a:solidFill>
                <a:latin typeface="Calibri" pitchFamily="34" charset="0"/>
                <a:ea typeface="新細明體" pitchFamily="18" charset="-120"/>
              </a:defRPr>
            </a:lvl3pPr>
            <a:lvl4pPr marL="1600200" indent="-228600" eaLnBrk="0" hangingPunct="0">
              <a:spcBef>
                <a:spcPct val="30000"/>
              </a:spcBef>
              <a:defRPr sz="1200">
                <a:solidFill>
                  <a:schemeClr val="tx1"/>
                </a:solidFill>
                <a:latin typeface="Calibri" pitchFamily="34" charset="0"/>
                <a:ea typeface="新細明體" pitchFamily="18" charset="-120"/>
              </a:defRPr>
            </a:lvl4pPr>
            <a:lvl5pPr marL="2057400" indent="-228600" eaLnBrk="0" hangingPunct="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fontAlgn="base" hangingPunct="1">
              <a:spcBef>
                <a:spcPct val="0"/>
              </a:spcBef>
              <a:spcAft>
                <a:spcPct val="0"/>
              </a:spcAft>
            </a:pPr>
            <a:fld id="{5BCFCD02-9237-41BE-B6A4-2D237DCDA343}" type="slidenum">
              <a:rPr lang="zh-TW" altLang="en-US" smtClean="0"/>
              <a:pPr eaLnBrk="1" fontAlgn="base" hangingPunct="1">
                <a:spcBef>
                  <a:spcPct val="0"/>
                </a:spcBef>
                <a:spcAft>
                  <a:spcPct val="0"/>
                </a:spcAft>
              </a:pPr>
              <a:t>56</a:t>
            </a:fld>
            <a:endParaRPr lang="zh-TW" alt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TextEdit="1"/>
          </p:cNvSpPr>
          <p:nvPr>
            <p:ph type="sldImg"/>
          </p:nvPr>
        </p:nvSpPr>
        <p:spPr bwMode="auto">
          <a:noFill/>
          <a:ln>
            <a:solidFill>
              <a:srgbClr val="000000"/>
            </a:solidFill>
            <a:miter lim="800000"/>
            <a:headEnd/>
            <a:tailEnd/>
          </a:ln>
        </p:spPr>
      </p:sp>
      <p:sp>
        <p:nvSpPr>
          <p:cNvPr id="82947" name="Rectangle 3"/>
          <p:cNvSpPr>
            <a:spLocks noGrp="1"/>
          </p:cNvSpPr>
          <p:nvPr>
            <p:ph type="body" idx="1"/>
          </p:nvPr>
        </p:nvSpPr>
        <p:spPr bwMode="auto">
          <a:noFill/>
        </p:spPr>
        <p:txBody>
          <a:bodyPr wrap="square" numCol="1" anchor="t" anchorCtr="0" compatLnSpc="1">
            <a:prstTxWarp prst="textNoShape">
              <a:avLst/>
            </a:prstTxWarp>
          </a:bodyPr>
          <a:lstStyle/>
          <a:p>
            <a:endParaRPr lang="zh-TW" alt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TextEdit="1"/>
          </p:cNvSpPr>
          <p:nvPr>
            <p:ph type="sldImg"/>
          </p:nvPr>
        </p:nvSpPr>
        <p:spPr bwMode="auto">
          <a:noFill/>
          <a:ln>
            <a:solidFill>
              <a:srgbClr val="000000"/>
            </a:solidFill>
            <a:miter lim="800000"/>
            <a:headEnd/>
            <a:tailEnd/>
          </a:ln>
        </p:spPr>
      </p:sp>
      <p:sp>
        <p:nvSpPr>
          <p:cNvPr id="73731" name="Rectangle 3"/>
          <p:cNvSpPr>
            <a:spLocks noGrp="1"/>
          </p:cNvSpPr>
          <p:nvPr>
            <p:ph type="body" idx="1"/>
          </p:nvPr>
        </p:nvSpPr>
        <p:spPr bwMode="auto">
          <a:noFill/>
        </p:spPr>
        <p:txBody>
          <a:bodyPr wrap="square" numCol="1" anchor="t" anchorCtr="0" compatLnSpc="1">
            <a:prstTxWarp prst="textNoShape">
              <a:avLst/>
            </a:prstTxWarp>
          </a:bodyPr>
          <a:lstStyle/>
          <a:p>
            <a:endParaRPr lang="zh-TW" alt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TextEdit="1"/>
          </p:cNvSpPr>
          <p:nvPr>
            <p:ph type="sldImg"/>
          </p:nvPr>
        </p:nvSpPr>
        <p:spPr bwMode="auto">
          <a:noFill/>
          <a:ln>
            <a:solidFill>
              <a:srgbClr val="000000"/>
            </a:solidFill>
            <a:miter lim="800000"/>
            <a:headEnd/>
            <a:tailEnd/>
          </a:ln>
        </p:spPr>
      </p:sp>
      <p:sp>
        <p:nvSpPr>
          <p:cNvPr id="70659" name="Rectangle 3"/>
          <p:cNvSpPr>
            <a:spLocks noGrp="1"/>
          </p:cNvSpPr>
          <p:nvPr>
            <p:ph type="body" idx="1"/>
          </p:nvPr>
        </p:nvSpPr>
        <p:spPr bwMode="auto">
          <a:noFill/>
        </p:spPr>
        <p:txBody>
          <a:bodyPr wrap="square" numCol="1" anchor="t" anchorCtr="0" compatLnSpc="1">
            <a:prstTxWarp prst="textNoShape">
              <a:avLst/>
            </a:prstTxWarp>
          </a:bodyPr>
          <a:lstStyle/>
          <a:p>
            <a:endParaRPr lang="zh-TW" alt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12800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pitchFamily="18" charset="-120"/>
              </a:defRPr>
            </a:lvl1pPr>
            <a:lvl2pPr marL="742950" indent="-285750" eaLnBrk="0" hangingPunct="0">
              <a:spcBef>
                <a:spcPct val="30000"/>
              </a:spcBef>
              <a:defRPr sz="1200">
                <a:solidFill>
                  <a:schemeClr val="tx1"/>
                </a:solidFill>
                <a:latin typeface="Calibri" pitchFamily="34" charset="0"/>
                <a:ea typeface="新細明體" pitchFamily="18" charset="-120"/>
              </a:defRPr>
            </a:lvl2pPr>
            <a:lvl3pPr marL="1143000" indent="-228600" eaLnBrk="0" hangingPunct="0">
              <a:spcBef>
                <a:spcPct val="30000"/>
              </a:spcBef>
              <a:defRPr sz="1200">
                <a:solidFill>
                  <a:schemeClr val="tx1"/>
                </a:solidFill>
                <a:latin typeface="Calibri" pitchFamily="34" charset="0"/>
                <a:ea typeface="新細明體" pitchFamily="18" charset="-120"/>
              </a:defRPr>
            </a:lvl3pPr>
            <a:lvl4pPr marL="1600200" indent="-228600" eaLnBrk="0" hangingPunct="0">
              <a:spcBef>
                <a:spcPct val="30000"/>
              </a:spcBef>
              <a:defRPr sz="1200">
                <a:solidFill>
                  <a:schemeClr val="tx1"/>
                </a:solidFill>
                <a:latin typeface="Calibri" pitchFamily="34" charset="0"/>
                <a:ea typeface="新細明體" pitchFamily="18" charset="-120"/>
              </a:defRPr>
            </a:lvl4pPr>
            <a:lvl5pPr marL="2057400" indent="-228600" eaLnBrk="0" hangingPunct="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fontAlgn="base" hangingPunct="1">
              <a:spcBef>
                <a:spcPct val="0"/>
              </a:spcBef>
              <a:spcAft>
                <a:spcPct val="0"/>
              </a:spcAft>
            </a:pPr>
            <a:fld id="{3059C5FA-20C6-457A-A8F0-2A1114E448E6}" type="slidenum">
              <a:rPr lang="zh-TW" altLang="en-US" smtClean="0"/>
              <a:pPr eaLnBrk="1" fontAlgn="base" hangingPunct="1">
                <a:spcBef>
                  <a:spcPct val="0"/>
                </a:spcBef>
                <a:spcAft>
                  <a:spcPct val="0"/>
                </a:spcAft>
              </a:pPr>
              <a:t>78</a:t>
            </a:fld>
            <a:endParaRPr lang="zh-TW" alt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12390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pitchFamily="18" charset="-120"/>
              </a:defRPr>
            </a:lvl1pPr>
            <a:lvl2pPr marL="742950" indent="-285750" eaLnBrk="0" hangingPunct="0">
              <a:spcBef>
                <a:spcPct val="30000"/>
              </a:spcBef>
              <a:defRPr sz="1200">
                <a:solidFill>
                  <a:schemeClr val="tx1"/>
                </a:solidFill>
                <a:latin typeface="Calibri" pitchFamily="34" charset="0"/>
                <a:ea typeface="新細明體" pitchFamily="18" charset="-120"/>
              </a:defRPr>
            </a:lvl2pPr>
            <a:lvl3pPr marL="1143000" indent="-228600" eaLnBrk="0" hangingPunct="0">
              <a:spcBef>
                <a:spcPct val="30000"/>
              </a:spcBef>
              <a:defRPr sz="1200">
                <a:solidFill>
                  <a:schemeClr val="tx1"/>
                </a:solidFill>
                <a:latin typeface="Calibri" pitchFamily="34" charset="0"/>
                <a:ea typeface="新細明體" pitchFamily="18" charset="-120"/>
              </a:defRPr>
            </a:lvl3pPr>
            <a:lvl4pPr marL="1600200" indent="-228600" eaLnBrk="0" hangingPunct="0">
              <a:spcBef>
                <a:spcPct val="30000"/>
              </a:spcBef>
              <a:defRPr sz="1200">
                <a:solidFill>
                  <a:schemeClr val="tx1"/>
                </a:solidFill>
                <a:latin typeface="Calibri" pitchFamily="34" charset="0"/>
                <a:ea typeface="新細明體" pitchFamily="18" charset="-120"/>
              </a:defRPr>
            </a:lvl4pPr>
            <a:lvl5pPr marL="2057400" indent="-228600" eaLnBrk="0" hangingPunct="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fontAlgn="base" hangingPunct="1">
              <a:spcBef>
                <a:spcPct val="0"/>
              </a:spcBef>
              <a:spcAft>
                <a:spcPct val="0"/>
              </a:spcAft>
            </a:pPr>
            <a:fld id="{3244CEBB-F563-40FB-ACBA-8BBBA4404656}" type="slidenum">
              <a:rPr lang="zh-TW" altLang="en-US" smtClean="0"/>
              <a:pPr eaLnBrk="1" fontAlgn="base" hangingPunct="1">
                <a:spcBef>
                  <a:spcPct val="0"/>
                </a:spcBef>
                <a:spcAft>
                  <a:spcPct val="0"/>
                </a:spcAft>
              </a:pPr>
              <a:t>80</a:t>
            </a:fld>
            <a:endParaRPr lang="zh-TW" alt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12493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pitchFamily="18" charset="-120"/>
              </a:defRPr>
            </a:lvl1pPr>
            <a:lvl2pPr marL="742950" indent="-285750" eaLnBrk="0" hangingPunct="0">
              <a:spcBef>
                <a:spcPct val="30000"/>
              </a:spcBef>
              <a:defRPr sz="1200">
                <a:solidFill>
                  <a:schemeClr val="tx1"/>
                </a:solidFill>
                <a:latin typeface="Calibri" pitchFamily="34" charset="0"/>
                <a:ea typeface="新細明體" pitchFamily="18" charset="-120"/>
              </a:defRPr>
            </a:lvl2pPr>
            <a:lvl3pPr marL="1143000" indent="-228600" eaLnBrk="0" hangingPunct="0">
              <a:spcBef>
                <a:spcPct val="30000"/>
              </a:spcBef>
              <a:defRPr sz="1200">
                <a:solidFill>
                  <a:schemeClr val="tx1"/>
                </a:solidFill>
                <a:latin typeface="Calibri" pitchFamily="34" charset="0"/>
                <a:ea typeface="新細明體" pitchFamily="18" charset="-120"/>
              </a:defRPr>
            </a:lvl3pPr>
            <a:lvl4pPr marL="1600200" indent="-228600" eaLnBrk="0" hangingPunct="0">
              <a:spcBef>
                <a:spcPct val="30000"/>
              </a:spcBef>
              <a:defRPr sz="1200">
                <a:solidFill>
                  <a:schemeClr val="tx1"/>
                </a:solidFill>
                <a:latin typeface="Calibri" pitchFamily="34" charset="0"/>
                <a:ea typeface="新細明體" pitchFamily="18" charset="-120"/>
              </a:defRPr>
            </a:lvl4pPr>
            <a:lvl5pPr marL="2057400" indent="-228600" eaLnBrk="0" hangingPunct="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fontAlgn="base" hangingPunct="1">
              <a:spcBef>
                <a:spcPct val="0"/>
              </a:spcBef>
              <a:spcAft>
                <a:spcPct val="0"/>
              </a:spcAft>
            </a:pPr>
            <a:fld id="{3ABCAB69-1045-4025-8B76-680C340E42CF}" type="slidenum">
              <a:rPr lang="zh-TW" altLang="en-US" smtClean="0"/>
              <a:pPr eaLnBrk="1" fontAlgn="base" hangingPunct="1">
                <a:spcBef>
                  <a:spcPct val="0"/>
                </a:spcBef>
                <a:spcAft>
                  <a:spcPct val="0"/>
                </a:spcAft>
              </a:pPr>
              <a:t>81</a:t>
            </a:fld>
            <a:endParaRPr lang="zh-TW" alt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12595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pitchFamily="18" charset="-120"/>
              </a:defRPr>
            </a:lvl1pPr>
            <a:lvl2pPr marL="742950" indent="-285750" eaLnBrk="0" hangingPunct="0">
              <a:spcBef>
                <a:spcPct val="30000"/>
              </a:spcBef>
              <a:defRPr sz="1200">
                <a:solidFill>
                  <a:schemeClr val="tx1"/>
                </a:solidFill>
                <a:latin typeface="Calibri" pitchFamily="34" charset="0"/>
                <a:ea typeface="新細明體" pitchFamily="18" charset="-120"/>
              </a:defRPr>
            </a:lvl2pPr>
            <a:lvl3pPr marL="1143000" indent="-228600" eaLnBrk="0" hangingPunct="0">
              <a:spcBef>
                <a:spcPct val="30000"/>
              </a:spcBef>
              <a:defRPr sz="1200">
                <a:solidFill>
                  <a:schemeClr val="tx1"/>
                </a:solidFill>
                <a:latin typeface="Calibri" pitchFamily="34" charset="0"/>
                <a:ea typeface="新細明體" pitchFamily="18" charset="-120"/>
              </a:defRPr>
            </a:lvl3pPr>
            <a:lvl4pPr marL="1600200" indent="-228600" eaLnBrk="0" hangingPunct="0">
              <a:spcBef>
                <a:spcPct val="30000"/>
              </a:spcBef>
              <a:defRPr sz="1200">
                <a:solidFill>
                  <a:schemeClr val="tx1"/>
                </a:solidFill>
                <a:latin typeface="Calibri" pitchFamily="34" charset="0"/>
                <a:ea typeface="新細明體" pitchFamily="18" charset="-120"/>
              </a:defRPr>
            </a:lvl4pPr>
            <a:lvl5pPr marL="2057400" indent="-228600" eaLnBrk="0" hangingPunct="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fontAlgn="base" hangingPunct="1">
              <a:spcBef>
                <a:spcPct val="0"/>
              </a:spcBef>
              <a:spcAft>
                <a:spcPct val="0"/>
              </a:spcAft>
            </a:pPr>
            <a:fld id="{B7FD43B6-7684-4550-86D2-3B5B55824E31}" type="slidenum">
              <a:rPr lang="zh-TW" altLang="en-US" smtClean="0"/>
              <a:pPr eaLnBrk="1" fontAlgn="base" hangingPunct="1">
                <a:spcBef>
                  <a:spcPct val="0"/>
                </a:spcBef>
                <a:spcAft>
                  <a:spcPct val="0"/>
                </a:spcAft>
              </a:pPr>
              <a:t>82</a:t>
            </a:fld>
            <a:endParaRPr lang="zh-TW"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8090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pitchFamily="18" charset="-120"/>
              </a:defRPr>
            </a:lvl1pPr>
            <a:lvl2pPr marL="742950" indent="-285750" eaLnBrk="0" hangingPunct="0">
              <a:spcBef>
                <a:spcPct val="30000"/>
              </a:spcBef>
              <a:defRPr sz="1200">
                <a:solidFill>
                  <a:schemeClr val="tx1"/>
                </a:solidFill>
                <a:latin typeface="Calibri" pitchFamily="34" charset="0"/>
                <a:ea typeface="新細明體" pitchFamily="18" charset="-120"/>
              </a:defRPr>
            </a:lvl2pPr>
            <a:lvl3pPr marL="1143000" indent="-228600" eaLnBrk="0" hangingPunct="0">
              <a:spcBef>
                <a:spcPct val="30000"/>
              </a:spcBef>
              <a:defRPr sz="1200">
                <a:solidFill>
                  <a:schemeClr val="tx1"/>
                </a:solidFill>
                <a:latin typeface="Calibri" pitchFamily="34" charset="0"/>
                <a:ea typeface="新細明體" pitchFamily="18" charset="-120"/>
              </a:defRPr>
            </a:lvl3pPr>
            <a:lvl4pPr marL="1600200" indent="-228600" eaLnBrk="0" hangingPunct="0">
              <a:spcBef>
                <a:spcPct val="30000"/>
              </a:spcBef>
              <a:defRPr sz="1200">
                <a:solidFill>
                  <a:schemeClr val="tx1"/>
                </a:solidFill>
                <a:latin typeface="Calibri" pitchFamily="34" charset="0"/>
                <a:ea typeface="新細明體" pitchFamily="18" charset="-120"/>
              </a:defRPr>
            </a:lvl4pPr>
            <a:lvl5pPr marL="2057400" indent="-228600" eaLnBrk="0" hangingPunct="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fontAlgn="base" hangingPunct="1">
              <a:spcBef>
                <a:spcPct val="0"/>
              </a:spcBef>
              <a:spcAft>
                <a:spcPct val="0"/>
              </a:spcAft>
            </a:pPr>
            <a:fld id="{0B0986A2-2626-45B4-BA20-8A47F63F3E3D}" type="slidenum">
              <a:rPr lang="zh-TW" altLang="en-US" smtClean="0"/>
              <a:pPr eaLnBrk="1" fontAlgn="base" hangingPunct="1">
                <a:spcBef>
                  <a:spcPct val="0"/>
                </a:spcBef>
                <a:spcAft>
                  <a:spcPct val="0"/>
                </a:spcAft>
              </a:pPr>
              <a:t>11</a:t>
            </a:fld>
            <a:endParaRPr lang="zh-TW"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8192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pitchFamily="18" charset="-120"/>
              </a:defRPr>
            </a:lvl1pPr>
            <a:lvl2pPr marL="742950" indent="-285750" eaLnBrk="0" hangingPunct="0">
              <a:spcBef>
                <a:spcPct val="30000"/>
              </a:spcBef>
              <a:defRPr sz="1200">
                <a:solidFill>
                  <a:schemeClr val="tx1"/>
                </a:solidFill>
                <a:latin typeface="Calibri" pitchFamily="34" charset="0"/>
                <a:ea typeface="新細明體" pitchFamily="18" charset="-120"/>
              </a:defRPr>
            </a:lvl2pPr>
            <a:lvl3pPr marL="1143000" indent="-228600" eaLnBrk="0" hangingPunct="0">
              <a:spcBef>
                <a:spcPct val="30000"/>
              </a:spcBef>
              <a:defRPr sz="1200">
                <a:solidFill>
                  <a:schemeClr val="tx1"/>
                </a:solidFill>
                <a:latin typeface="Calibri" pitchFamily="34" charset="0"/>
                <a:ea typeface="新細明體" pitchFamily="18" charset="-120"/>
              </a:defRPr>
            </a:lvl3pPr>
            <a:lvl4pPr marL="1600200" indent="-228600" eaLnBrk="0" hangingPunct="0">
              <a:spcBef>
                <a:spcPct val="30000"/>
              </a:spcBef>
              <a:defRPr sz="1200">
                <a:solidFill>
                  <a:schemeClr val="tx1"/>
                </a:solidFill>
                <a:latin typeface="Calibri" pitchFamily="34" charset="0"/>
                <a:ea typeface="新細明體" pitchFamily="18" charset="-120"/>
              </a:defRPr>
            </a:lvl4pPr>
            <a:lvl5pPr marL="2057400" indent="-228600" eaLnBrk="0" hangingPunct="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fontAlgn="base" hangingPunct="1">
              <a:spcBef>
                <a:spcPct val="0"/>
              </a:spcBef>
              <a:spcAft>
                <a:spcPct val="0"/>
              </a:spcAft>
            </a:pPr>
            <a:fld id="{D12B4D0F-6D74-4ED4-BB62-FF5C3EEC9220}" type="slidenum">
              <a:rPr lang="zh-TW" altLang="en-US" smtClean="0"/>
              <a:pPr eaLnBrk="1" fontAlgn="base" hangingPunct="1">
                <a:spcBef>
                  <a:spcPct val="0"/>
                </a:spcBef>
                <a:spcAft>
                  <a:spcPct val="0"/>
                </a:spcAft>
              </a:pPr>
              <a:t>12</a:t>
            </a:fld>
            <a:endParaRPr lang="zh-TW"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pitchFamily="18" charset="-120"/>
              </a:defRPr>
            </a:lvl1pPr>
            <a:lvl2pPr marL="742950" indent="-285750" eaLnBrk="0" hangingPunct="0">
              <a:spcBef>
                <a:spcPct val="30000"/>
              </a:spcBef>
              <a:defRPr sz="1200">
                <a:solidFill>
                  <a:schemeClr val="tx1"/>
                </a:solidFill>
                <a:latin typeface="Calibri" pitchFamily="34" charset="0"/>
                <a:ea typeface="新細明體" pitchFamily="18" charset="-120"/>
              </a:defRPr>
            </a:lvl2pPr>
            <a:lvl3pPr marL="1143000" indent="-228600" eaLnBrk="0" hangingPunct="0">
              <a:spcBef>
                <a:spcPct val="30000"/>
              </a:spcBef>
              <a:defRPr sz="1200">
                <a:solidFill>
                  <a:schemeClr val="tx1"/>
                </a:solidFill>
                <a:latin typeface="Calibri" pitchFamily="34" charset="0"/>
                <a:ea typeface="新細明體" pitchFamily="18" charset="-120"/>
              </a:defRPr>
            </a:lvl3pPr>
            <a:lvl4pPr marL="1600200" indent="-228600" eaLnBrk="0" hangingPunct="0">
              <a:spcBef>
                <a:spcPct val="30000"/>
              </a:spcBef>
              <a:defRPr sz="1200">
                <a:solidFill>
                  <a:schemeClr val="tx1"/>
                </a:solidFill>
                <a:latin typeface="Calibri" pitchFamily="34" charset="0"/>
                <a:ea typeface="新細明體" pitchFamily="18" charset="-120"/>
              </a:defRPr>
            </a:lvl4pPr>
            <a:lvl5pPr marL="2057400" indent="-228600" eaLnBrk="0" hangingPunct="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fontAlgn="base" hangingPunct="1">
              <a:spcBef>
                <a:spcPct val="0"/>
              </a:spcBef>
              <a:spcAft>
                <a:spcPct val="0"/>
              </a:spcAft>
            </a:pPr>
            <a:fld id="{F616E558-4BC0-4EF7-90B5-12D846AAF68C}" type="slidenum">
              <a:rPr lang="zh-TW" altLang="en-US" smtClean="0"/>
              <a:pPr eaLnBrk="1" fontAlgn="base" hangingPunct="1">
                <a:spcBef>
                  <a:spcPct val="0"/>
                </a:spcBef>
                <a:spcAft>
                  <a:spcPct val="0"/>
                </a:spcAft>
              </a:pPr>
              <a:t>13</a:t>
            </a:fld>
            <a:endParaRPr lang="zh-TW"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8397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pitchFamily="18" charset="-120"/>
              </a:defRPr>
            </a:lvl1pPr>
            <a:lvl2pPr marL="742950" indent="-285750" eaLnBrk="0" hangingPunct="0">
              <a:spcBef>
                <a:spcPct val="30000"/>
              </a:spcBef>
              <a:defRPr sz="1200">
                <a:solidFill>
                  <a:schemeClr val="tx1"/>
                </a:solidFill>
                <a:latin typeface="Calibri" pitchFamily="34" charset="0"/>
                <a:ea typeface="新細明體" pitchFamily="18" charset="-120"/>
              </a:defRPr>
            </a:lvl2pPr>
            <a:lvl3pPr marL="1143000" indent="-228600" eaLnBrk="0" hangingPunct="0">
              <a:spcBef>
                <a:spcPct val="30000"/>
              </a:spcBef>
              <a:defRPr sz="1200">
                <a:solidFill>
                  <a:schemeClr val="tx1"/>
                </a:solidFill>
                <a:latin typeface="Calibri" pitchFamily="34" charset="0"/>
                <a:ea typeface="新細明體" pitchFamily="18" charset="-120"/>
              </a:defRPr>
            </a:lvl3pPr>
            <a:lvl4pPr marL="1600200" indent="-228600" eaLnBrk="0" hangingPunct="0">
              <a:spcBef>
                <a:spcPct val="30000"/>
              </a:spcBef>
              <a:defRPr sz="1200">
                <a:solidFill>
                  <a:schemeClr val="tx1"/>
                </a:solidFill>
                <a:latin typeface="Calibri" pitchFamily="34" charset="0"/>
                <a:ea typeface="新細明體" pitchFamily="18" charset="-120"/>
              </a:defRPr>
            </a:lvl4pPr>
            <a:lvl5pPr marL="2057400" indent="-228600" eaLnBrk="0" hangingPunct="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fontAlgn="base" hangingPunct="1">
              <a:spcBef>
                <a:spcPct val="0"/>
              </a:spcBef>
              <a:spcAft>
                <a:spcPct val="0"/>
              </a:spcAft>
            </a:pPr>
            <a:fld id="{4BA6D70E-2611-4F5F-9CB3-77BE9FFAC3B9}" type="slidenum">
              <a:rPr lang="zh-TW" altLang="en-US" smtClean="0"/>
              <a:pPr eaLnBrk="1" fontAlgn="base" hangingPunct="1">
                <a:spcBef>
                  <a:spcPct val="0"/>
                </a:spcBef>
                <a:spcAft>
                  <a:spcPct val="0"/>
                </a:spcAft>
              </a:pPr>
              <a:t>14</a:t>
            </a:fld>
            <a:endParaRPr lang="zh-TW"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8499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pitchFamily="18" charset="-120"/>
              </a:defRPr>
            </a:lvl1pPr>
            <a:lvl2pPr marL="742950" indent="-285750" eaLnBrk="0" hangingPunct="0">
              <a:spcBef>
                <a:spcPct val="30000"/>
              </a:spcBef>
              <a:defRPr sz="1200">
                <a:solidFill>
                  <a:schemeClr val="tx1"/>
                </a:solidFill>
                <a:latin typeface="Calibri" pitchFamily="34" charset="0"/>
                <a:ea typeface="新細明體" pitchFamily="18" charset="-120"/>
              </a:defRPr>
            </a:lvl2pPr>
            <a:lvl3pPr marL="1143000" indent="-228600" eaLnBrk="0" hangingPunct="0">
              <a:spcBef>
                <a:spcPct val="30000"/>
              </a:spcBef>
              <a:defRPr sz="1200">
                <a:solidFill>
                  <a:schemeClr val="tx1"/>
                </a:solidFill>
                <a:latin typeface="Calibri" pitchFamily="34" charset="0"/>
                <a:ea typeface="新細明體" pitchFamily="18" charset="-120"/>
              </a:defRPr>
            </a:lvl3pPr>
            <a:lvl4pPr marL="1600200" indent="-228600" eaLnBrk="0" hangingPunct="0">
              <a:spcBef>
                <a:spcPct val="30000"/>
              </a:spcBef>
              <a:defRPr sz="1200">
                <a:solidFill>
                  <a:schemeClr val="tx1"/>
                </a:solidFill>
                <a:latin typeface="Calibri" pitchFamily="34" charset="0"/>
                <a:ea typeface="新細明體" pitchFamily="18" charset="-120"/>
              </a:defRPr>
            </a:lvl4pPr>
            <a:lvl5pPr marL="2057400" indent="-228600" eaLnBrk="0" hangingPunct="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fontAlgn="base" hangingPunct="1">
              <a:spcBef>
                <a:spcPct val="0"/>
              </a:spcBef>
              <a:spcAft>
                <a:spcPct val="0"/>
              </a:spcAft>
            </a:pPr>
            <a:fld id="{485F11DD-E64B-45FD-BCC8-D7786A20A358}" type="slidenum">
              <a:rPr lang="zh-TW" altLang="en-US" smtClean="0"/>
              <a:pPr eaLnBrk="1" fontAlgn="base" hangingPunct="1">
                <a:spcBef>
                  <a:spcPct val="0"/>
                </a:spcBef>
                <a:spcAft>
                  <a:spcPct val="0"/>
                </a:spcAft>
              </a:pPr>
              <a:t>20</a:t>
            </a:fld>
            <a:endParaRPr lang="zh-TW"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3131" name="Rectangle 59"/>
          <p:cNvSpPr>
            <a:spLocks noChangeArrowheads="1"/>
          </p:cNvSpPr>
          <p:nvPr userDrawn="1"/>
        </p:nvSpPr>
        <p:spPr bwMode="gray">
          <a:xfrm>
            <a:off x="107950" y="4076700"/>
            <a:ext cx="504825" cy="527050"/>
          </a:xfrm>
          <a:prstGeom prst="rect">
            <a:avLst/>
          </a:prstGeom>
          <a:solidFill>
            <a:schemeClr val="tx1"/>
          </a:solidFill>
          <a:ln w="9525">
            <a:noFill/>
            <a:miter lim="800000"/>
            <a:headEnd/>
            <a:tailEnd/>
          </a:ln>
          <a:effectLst/>
        </p:spPr>
        <p:txBody>
          <a:bodyPr wrap="none" anchor="ctr"/>
          <a:lstStyle/>
          <a:p>
            <a:endParaRPr lang="zh-TW" altLang="en-US"/>
          </a:p>
        </p:txBody>
      </p:sp>
      <p:grpSp>
        <p:nvGrpSpPr>
          <p:cNvPr id="3147" name="Group 75"/>
          <p:cNvGrpSpPr>
            <a:grpSpLocks/>
          </p:cNvGrpSpPr>
          <p:nvPr/>
        </p:nvGrpSpPr>
        <p:grpSpPr bwMode="auto">
          <a:xfrm>
            <a:off x="112713" y="5954713"/>
            <a:ext cx="8936037" cy="631825"/>
            <a:chOff x="71" y="3751"/>
            <a:chExt cx="5629" cy="398"/>
          </a:xfrm>
        </p:grpSpPr>
        <p:sp>
          <p:nvSpPr>
            <p:cNvPr id="3096" name="Freeform 24"/>
            <p:cNvSpPr>
              <a:spLocks/>
            </p:cNvSpPr>
            <p:nvPr userDrawn="1"/>
          </p:nvSpPr>
          <p:spPr bwMode="gray">
            <a:xfrm>
              <a:off x="71" y="3751"/>
              <a:ext cx="5626" cy="349"/>
            </a:xfrm>
            <a:custGeom>
              <a:avLst/>
              <a:gdLst/>
              <a:ahLst/>
              <a:cxnLst>
                <a:cxn ang="0">
                  <a:pos x="5626" y="349"/>
                </a:cxn>
                <a:cxn ang="0">
                  <a:pos x="0" y="349"/>
                </a:cxn>
                <a:cxn ang="0">
                  <a:pos x="0" y="187"/>
                </a:cxn>
                <a:cxn ang="0">
                  <a:pos x="0" y="114"/>
                </a:cxn>
                <a:cxn ang="0">
                  <a:pos x="4064" y="118"/>
                </a:cxn>
                <a:cxn ang="0">
                  <a:pos x="4329" y="0"/>
                </a:cxn>
                <a:cxn ang="0">
                  <a:pos x="5623" y="0"/>
                </a:cxn>
                <a:cxn ang="0">
                  <a:pos x="5626" y="349"/>
                </a:cxn>
              </a:cxnLst>
              <a:rect l="0" t="0" r="r" b="b"/>
              <a:pathLst>
                <a:path w="5626" h="349">
                  <a:moveTo>
                    <a:pt x="5626" y="349"/>
                  </a:moveTo>
                  <a:lnTo>
                    <a:pt x="0" y="349"/>
                  </a:lnTo>
                  <a:lnTo>
                    <a:pt x="0" y="187"/>
                  </a:lnTo>
                  <a:lnTo>
                    <a:pt x="0" y="114"/>
                  </a:lnTo>
                  <a:cubicBezTo>
                    <a:pt x="678" y="103"/>
                    <a:pt x="3343" y="137"/>
                    <a:pt x="4064" y="118"/>
                  </a:cubicBezTo>
                  <a:lnTo>
                    <a:pt x="4329" y="0"/>
                  </a:lnTo>
                  <a:lnTo>
                    <a:pt x="5623" y="0"/>
                  </a:lnTo>
                  <a:lnTo>
                    <a:pt x="5626" y="349"/>
                  </a:lnTo>
                  <a:close/>
                </a:path>
              </a:pathLst>
            </a:custGeom>
            <a:solidFill>
              <a:schemeClr val="tx1"/>
            </a:solidFill>
            <a:ln w="9525">
              <a:noFill/>
              <a:round/>
              <a:headEnd/>
              <a:tailEnd/>
            </a:ln>
            <a:effectLst/>
          </p:spPr>
          <p:txBody>
            <a:bodyPr/>
            <a:lstStyle/>
            <a:p>
              <a:endParaRPr lang="zh-TW" altLang="en-US"/>
            </a:p>
          </p:txBody>
        </p:sp>
        <p:sp>
          <p:nvSpPr>
            <p:cNvPr id="3097" name="Freeform 25"/>
            <p:cNvSpPr>
              <a:spLocks/>
            </p:cNvSpPr>
            <p:nvPr userDrawn="1"/>
          </p:nvSpPr>
          <p:spPr bwMode="gray">
            <a:xfrm>
              <a:off x="71" y="3800"/>
              <a:ext cx="5626" cy="349"/>
            </a:xfrm>
            <a:custGeom>
              <a:avLst/>
              <a:gdLst/>
              <a:ahLst/>
              <a:cxnLst>
                <a:cxn ang="0">
                  <a:pos x="5626" y="349"/>
                </a:cxn>
                <a:cxn ang="0">
                  <a:pos x="0" y="349"/>
                </a:cxn>
                <a:cxn ang="0">
                  <a:pos x="0" y="187"/>
                </a:cxn>
                <a:cxn ang="0">
                  <a:pos x="0" y="114"/>
                </a:cxn>
                <a:cxn ang="0">
                  <a:pos x="4082" y="118"/>
                </a:cxn>
                <a:cxn ang="0">
                  <a:pos x="4345" y="0"/>
                </a:cxn>
                <a:cxn ang="0">
                  <a:pos x="5623" y="6"/>
                </a:cxn>
                <a:cxn ang="0">
                  <a:pos x="5626" y="349"/>
                </a:cxn>
              </a:cxnLst>
              <a:rect l="0" t="0" r="r" b="b"/>
              <a:pathLst>
                <a:path w="5626" h="349">
                  <a:moveTo>
                    <a:pt x="5626" y="349"/>
                  </a:moveTo>
                  <a:lnTo>
                    <a:pt x="0" y="349"/>
                  </a:lnTo>
                  <a:lnTo>
                    <a:pt x="0" y="187"/>
                  </a:lnTo>
                  <a:lnTo>
                    <a:pt x="0" y="114"/>
                  </a:lnTo>
                  <a:cubicBezTo>
                    <a:pt x="680" y="103"/>
                    <a:pt x="3358" y="137"/>
                    <a:pt x="4082" y="118"/>
                  </a:cubicBezTo>
                  <a:lnTo>
                    <a:pt x="4345" y="0"/>
                  </a:lnTo>
                  <a:lnTo>
                    <a:pt x="5623" y="6"/>
                  </a:lnTo>
                  <a:lnTo>
                    <a:pt x="5626" y="349"/>
                  </a:lnTo>
                  <a:close/>
                </a:path>
              </a:pathLst>
            </a:custGeom>
            <a:solidFill>
              <a:schemeClr val="tx2"/>
            </a:solidFill>
            <a:ln w="9525">
              <a:noFill/>
              <a:round/>
              <a:headEnd/>
              <a:tailEnd/>
            </a:ln>
            <a:effectLst/>
          </p:spPr>
          <p:txBody>
            <a:bodyPr/>
            <a:lstStyle/>
            <a:p>
              <a:endParaRPr lang="zh-TW" altLang="en-US"/>
            </a:p>
          </p:txBody>
        </p:sp>
        <p:sp>
          <p:nvSpPr>
            <p:cNvPr id="3098" name="Freeform 26"/>
            <p:cNvSpPr>
              <a:spLocks/>
            </p:cNvSpPr>
            <p:nvPr userDrawn="1"/>
          </p:nvSpPr>
          <p:spPr bwMode="gray">
            <a:xfrm>
              <a:off x="4209" y="3833"/>
              <a:ext cx="1491" cy="88"/>
            </a:xfrm>
            <a:custGeom>
              <a:avLst/>
              <a:gdLst/>
              <a:ahLst/>
              <a:cxnLst>
                <a:cxn ang="0">
                  <a:pos x="0" y="84"/>
                </a:cxn>
                <a:cxn ang="0">
                  <a:pos x="223" y="0"/>
                </a:cxn>
                <a:cxn ang="0">
                  <a:pos x="1491" y="0"/>
                </a:cxn>
                <a:cxn ang="0">
                  <a:pos x="1488" y="60"/>
                </a:cxn>
                <a:cxn ang="0">
                  <a:pos x="383" y="59"/>
                </a:cxn>
                <a:cxn ang="0">
                  <a:pos x="273" y="88"/>
                </a:cxn>
                <a:cxn ang="0">
                  <a:pos x="0" y="84"/>
                </a:cxn>
              </a:cxnLst>
              <a:rect l="0" t="0" r="r" b="b"/>
              <a:pathLst>
                <a:path w="1491" h="88">
                  <a:moveTo>
                    <a:pt x="0" y="84"/>
                  </a:moveTo>
                  <a:lnTo>
                    <a:pt x="223" y="0"/>
                  </a:lnTo>
                  <a:lnTo>
                    <a:pt x="1491" y="0"/>
                  </a:lnTo>
                  <a:lnTo>
                    <a:pt x="1488" y="60"/>
                  </a:lnTo>
                  <a:lnTo>
                    <a:pt x="383" y="59"/>
                  </a:lnTo>
                  <a:lnTo>
                    <a:pt x="273" y="88"/>
                  </a:lnTo>
                  <a:lnTo>
                    <a:pt x="0" y="84"/>
                  </a:lnTo>
                  <a:close/>
                </a:path>
              </a:pathLst>
            </a:custGeom>
            <a:solidFill>
              <a:srgbClr val="FFFFFF">
                <a:alpha val="30000"/>
              </a:srgbClr>
            </a:solidFill>
            <a:ln w="9525">
              <a:noFill/>
              <a:round/>
              <a:headEnd/>
              <a:tailEnd/>
            </a:ln>
            <a:effectLst/>
          </p:spPr>
          <p:txBody>
            <a:bodyPr/>
            <a:lstStyle/>
            <a:p>
              <a:endParaRPr lang="zh-TW" altLang="en-US"/>
            </a:p>
          </p:txBody>
        </p:sp>
      </p:grpSp>
      <p:grpSp>
        <p:nvGrpSpPr>
          <p:cNvPr id="3079" name="Group 7"/>
          <p:cNvGrpSpPr>
            <a:grpSpLocks/>
          </p:cNvGrpSpPr>
          <p:nvPr/>
        </p:nvGrpSpPr>
        <p:grpSpPr bwMode="auto">
          <a:xfrm rot="10800000">
            <a:off x="6084888" y="1268413"/>
            <a:ext cx="2768600" cy="779462"/>
            <a:chOff x="1566" y="164"/>
            <a:chExt cx="1455" cy="425"/>
          </a:xfrm>
        </p:grpSpPr>
        <p:sp>
          <p:nvSpPr>
            <p:cNvPr id="3080" name="Freeform 8"/>
            <p:cNvSpPr>
              <a:spLocks/>
            </p:cNvSpPr>
            <p:nvPr/>
          </p:nvSpPr>
          <p:spPr bwMode="gray">
            <a:xfrm>
              <a:off x="1892" y="468"/>
              <a:ext cx="39" cy="121"/>
            </a:xfrm>
            <a:custGeom>
              <a:avLst/>
              <a:gdLst/>
              <a:ahLst/>
              <a:cxnLst>
                <a:cxn ang="0">
                  <a:pos x="37" y="36"/>
                </a:cxn>
                <a:cxn ang="0">
                  <a:pos x="35" y="36"/>
                </a:cxn>
                <a:cxn ang="0">
                  <a:pos x="30" y="36"/>
                </a:cxn>
                <a:cxn ang="0">
                  <a:pos x="22" y="34"/>
                </a:cxn>
                <a:cxn ang="0">
                  <a:pos x="15" y="30"/>
                </a:cxn>
                <a:cxn ang="0">
                  <a:pos x="7" y="23"/>
                </a:cxn>
                <a:cxn ang="0">
                  <a:pos x="3" y="13"/>
                </a:cxn>
                <a:cxn ang="0">
                  <a:pos x="0" y="0"/>
                </a:cxn>
                <a:cxn ang="0">
                  <a:pos x="3" y="0"/>
                </a:cxn>
                <a:cxn ang="0">
                  <a:pos x="7" y="1"/>
                </a:cxn>
                <a:cxn ang="0">
                  <a:pos x="15" y="3"/>
                </a:cxn>
                <a:cxn ang="0">
                  <a:pos x="23" y="5"/>
                </a:cxn>
                <a:cxn ang="0">
                  <a:pos x="30" y="11"/>
                </a:cxn>
                <a:cxn ang="0">
                  <a:pos x="37" y="20"/>
                </a:cxn>
                <a:cxn ang="0">
                  <a:pos x="39" y="34"/>
                </a:cxn>
                <a:cxn ang="0">
                  <a:pos x="39" y="121"/>
                </a:cxn>
                <a:cxn ang="0">
                  <a:pos x="37" y="121"/>
                </a:cxn>
                <a:cxn ang="0">
                  <a:pos x="37" y="36"/>
                </a:cxn>
              </a:cxnLst>
              <a:rect l="0" t="0" r="r" b="b"/>
              <a:pathLst>
                <a:path w="39" h="121">
                  <a:moveTo>
                    <a:pt x="37" y="36"/>
                  </a:moveTo>
                  <a:lnTo>
                    <a:pt x="35" y="36"/>
                  </a:lnTo>
                  <a:lnTo>
                    <a:pt x="30" y="36"/>
                  </a:lnTo>
                  <a:lnTo>
                    <a:pt x="22" y="34"/>
                  </a:lnTo>
                  <a:lnTo>
                    <a:pt x="15" y="30"/>
                  </a:lnTo>
                  <a:lnTo>
                    <a:pt x="7" y="23"/>
                  </a:lnTo>
                  <a:lnTo>
                    <a:pt x="3" y="13"/>
                  </a:lnTo>
                  <a:lnTo>
                    <a:pt x="0" y="0"/>
                  </a:lnTo>
                  <a:lnTo>
                    <a:pt x="3" y="0"/>
                  </a:lnTo>
                  <a:lnTo>
                    <a:pt x="7" y="1"/>
                  </a:lnTo>
                  <a:lnTo>
                    <a:pt x="15" y="3"/>
                  </a:lnTo>
                  <a:lnTo>
                    <a:pt x="23" y="5"/>
                  </a:lnTo>
                  <a:lnTo>
                    <a:pt x="30" y="11"/>
                  </a:lnTo>
                  <a:lnTo>
                    <a:pt x="37" y="20"/>
                  </a:lnTo>
                  <a:lnTo>
                    <a:pt x="39" y="34"/>
                  </a:lnTo>
                  <a:lnTo>
                    <a:pt x="39" y="121"/>
                  </a:lnTo>
                  <a:lnTo>
                    <a:pt x="37" y="121"/>
                  </a:lnTo>
                  <a:lnTo>
                    <a:pt x="37" y="36"/>
                  </a:lnTo>
                  <a:close/>
                </a:path>
              </a:pathLst>
            </a:custGeom>
            <a:solidFill>
              <a:srgbClr val="D7D7D7"/>
            </a:solidFill>
            <a:ln w="0">
              <a:solidFill>
                <a:srgbClr val="D7D7D7"/>
              </a:solidFill>
              <a:prstDash val="solid"/>
              <a:round/>
              <a:headEnd/>
              <a:tailEnd/>
            </a:ln>
          </p:spPr>
          <p:txBody>
            <a:bodyPr/>
            <a:lstStyle/>
            <a:p>
              <a:endParaRPr lang="zh-TW" altLang="en-US"/>
            </a:p>
          </p:txBody>
        </p:sp>
        <p:sp>
          <p:nvSpPr>
            <p:cNvPr id="3081" name="Freeform 9"/>
            <p:cNvSpPr>
              <a:spLocks/>
            </p:cNvSpPr>
            <p:nvPr/>
          </p:nvSpPr>
          <p:spPr bwMode="gray">
            <a:xfrm>
              <a:off x="2271" y="450"/>
              <a:ext cx="45" cy="139"/>
            </a:xfrm>
            <a:custGeom>
              <a:avLst/>
              <a:gdLst/>
              <a:ahLst/>
              <a:cxnLst>
                <a:cxn ang="0">
                  <a:pos x="3" y="42"/>
                </a:cxn>
                <a:cxn ang="0">
                  <a:pos x="6" y="42"/>
                </a:cxn>
                <a:cxn ang="0">
                  <a:pos x="12" y="42"/>
                </a:cxn>
                <a:cxn ang="0">
                  <a:pos x="20" y="39"/>
                </a:cxn>
                <a:cxn ang="0">
                  <a:pos x="29" y="35"/>
                </a:cxn>
                <a:cxn ang="0">
                  <a:pos x="37" y="27"/>
                </a:cxn>
                <a:cxn ang="0">
                  <a:pos x="43" y="17"/>
                </a:cxn>
                <a:cxn ang="0">
                  <a:pos x="45" y="2"/>
                </a:cxn>
                <a:cxn ang="0">
                  <a:pos x="43" y="0"/>
                </a:cxn>
                <a:cxn ang="0">
                  <a:pos x="37" y="2"/>
                </a:cxn>
                <a:cxn ang="0">
                  <a:pos x="29" y="3"/>
                </a:cxn>
                <a:cxn ang="0">
                  <a:pos x="19" y="7"/>
                </a:cxn>
                <a:cxn ang="0">
                  <a:pos x="11" y="14"/>
                </a:cxn>
                <a:cxn ang="0">
                  <a:pos x="4" y="23"/>
                </a:cxn>
                <a:cxn ang="0">
                  <a:pos x="0" y="39"/>
                </a:cxn>
                <a:cxn ang="0">
                  <a:pos x="0" y="139"/>
                </a:cxn>
                <a:cxn ang="0">
                  <a:pos x="3" y="139"/>
                </a:cxn>
                <a:cxn ang="0">
                  <a:pos x="3" y="42"/>
                </a:cxn>
              </a:cxnLst>
              <a:rect l="0" t="0" r="r" b="b"/>
              <a:pathLst>
                <a:path w="45" h="139">
                  <a:moveTo>
                    <a:pt x="3" y="42"/>
                  </a:moveTo>
                  <a:lnTo>
                    <a:pt x="6" y="42"/>
                  </a:lnTo>
                  <a:lnTo>
                    <a:pt x="12" y="42"/>
                  </a:lnTo>
                  <a:lnTo>
                    <a:pt x="20" y="39"/>
                  </a:lnTo>
                  <a:lnTo>
                    <a:pt x="29" y="35"/>
                  </a:lnTo>
                  <a:lnTo>
                    <a:pt x="37" y="27"/>
                  </a:lnTo>
                  <a:lnTo>
                    <a:pt x="43" y="17"/>
                  </a:lnTo>
                  <a:lnTo>
                    <a:pt x="45" y="2"/>
                  </a:lnTo>
                  <a:lnTo>
                    <a:pt x="43" y="0"/>
                  </a:lnTo>
                  <a:lnTo>
                    <a:pt x="37" y="2"/>
                  </a:lnTo>
                  <a:lnTo>
                    <a:pt x="29" y="3"/>
                  </a:lnTo>
                  <a:lnTo>
                    <a:pt x="19" y="7"/>
                  </a:lnTo>
                  <a:lnTo>
                    <a:pt x="11" y="14"/>
                  </a:lnTo>
                  <a:lnTo>
                    <a:pt x="4" y="23"/>
                  </a:lnTo>
                  <a:lnTo>
                    <a:pt x="0" y="39"/>
                  </a:lnTo>
                  <a:lnTo>
                    <a:pt x="0" y="139"/>
                  </a:lnTo>
                  <a:lnTo>
                    <a:pt x="3" y="139"/>
                  </a:lnTo>
                  <a:lnTo>
                    <a:pt x="3" y="42"/>
                  </a:lnTo>
                  <a:close/>
                </a:path>
              </a:pathLst>
            </a:custGeom>
            <a:solidFill>
              <a:srgbClr val="D7D7D7"/>
            </a:solidFill>
            <a:ln w="0">
              <a:solidFill>
                <a:srgbClr val="D7D7D7"/>
              </a:solidFill>
              <a:prstDash val="solid"/>
              <a:round/>
              <a:headEnd/>
              <a:tailEnd/>
            </a:ln>
          </p:spPr>
          <p:txBody>
            <a:bodyPr/>
            <a:lstStyle/>
            <a:p>
              <a:endParaRPr lang="zh-TW" altLang="en-US"/>
            </a:p>
          </p:txBody>
        </p:sp>
        <p:sp>
          <p:nvSpPr>
            <p:cNvPr id="3082" name="Freeform 10"/>
            <p:cNvSpPr>
              <a:spLocks/>
            </p:cNvSpPr>
            <p:nvPr/>
          </p:nvSpPr>
          <p:spPr bwMode="gray">
            <a:xfrm>
              <a:off x="1765" y="378"/>
              <a:ext cx="146" cy="211"/>
            </a:xfrm>
            <a:custGeom>
              <a:avLst/>
              <a:gdLst/>
              <a:ahLst/>
              <a:cxnLst>
                <a:cxn ang="0">
                  <a:pos x="68" y="67"/>
                </a:cxn>
                <a:cxn ang="0">
                  <a:pos x="67" y="67"/>
                </a:cxn>
                <a:cxn ang="0">
                  <a:pos x="60" y="66"/>
                </a:cxn>
                <a:cxn ang="0">
                  <a:pos x="50" y="64"/>
                </a:cxn>
                <a:cxn ang="0">
                  <a:pos x="41" y="62"/>
                </a:cxn>
                <a:cxn ang="0">
                  <a:pos x="29" y="55"/>
                </a:cxn>
                <a:cxn ang="0">
                  <a:pos x="18" y="47"/>
                </a:cxn>
                <a:cxn ang="0">
                  <a:pos x="10" y="35"/>
                </a:cxn>
                <a:cxn ang="0">
                  <a:pos x="3" y="20"/>
                </a:cxn>
                <a:cxn ang="0">
                  <a:pos x="0" y="0"/>
                </a:cxn>
                <a:cxn ang="0">
                  <a:pos x="3" y="0"/>
                </a:cxn>
                <a:cxn ang="0">
                  <a:pos x="10" y="0"/>
                </a:cxn>
                <a:cxn ang="0">
                  <a:pos x="19" y="0"/>
                </a:cxn>
                <a:cxn ang="0">
                  <a:pos x="30" y="2"/>
                </a:cxn>
                <a:cxn ang="0">
                  <a:pos x="41" y="6"/>
                </a:cxn>
                <a:cxn ang="0">
                  <a:pos x="53" y="14"/>
                </a:cxn>
                <a:cxn ang="0">
                  <a:pos x="62" y="25"/>
                </a:cxn>
                <a:cxn ang="0">
                  <a:pos x="69" y="41"/>
                </a:cxn>
                <a:cxn ang="0">
                  <a:pos x="73" y="62"/>
                </a:cxn>
                <a:cxn ang="0">
                  <a:pos x="73" y="60"/>
                </a:cxn>
                <a:cxn ang="0">
                  <a:pos x="73" y="55"/>
                </a:cxn>
                <a:cxn ang="0">
                  <a:pos x="75" y="45"/>
                </a:cxn>
                <a:cxn ang="0">
                  <a:pos x="79" y="36"/>
                </a:cxn>
                <a:cxn ang="0">
                  <a:pos x="84" y="25"/>
                </a:cxn>
                <a:cxn ang="0">
                  <a:pos x="92" y="16"/>
                </a:cxn>
                <a:cxn ang="0">
                  <a:pos x="106" y="8"/>
                </a:cxn>
                <a:cxn ang="0">
                  <a:pos x="123" y="2"/>
                </a:cxn>
                <a:cxn ang="0">
                  <a:pos x="146" y="0"/>
                </a:cxn>
                <a:cxn ang="0">
                  <a:pos x="145" y="2"/>
                </a:cxn>
                <a:cxn ang="0">
                  <a:pos x="145" y="8"/>
                </a:cxn>
                <a:cxn ang="0">
                  <a:pos x="143" y="17"/>
                </a:cxn>
                <a:cxn ang="0">
                  <a:pos x="139" y="28"/>
                </a:cxn>
                <a:cxn ang="0">
                  <a:pos x="134" y="39"/>
                </a:cxn>
                <a:cxn ang="0">
                  <a:pos x="126" y="49"/>
                </a:cxn>
                <a:cxn ang="0">
                  <a:pos x="114" y="59"/>
                </a:cxn>
                <a:cxn ang="0">
                  <a:pos x="98" y="64"/>
                </a:cxn>
                <a:cxn ang="0">
                  <a:pos x="79" y="67"/>
                </a:cxn>
                <a:cxn ang="0">
                  <a:pos x="79" y="211"/>
                </a:cxn>
                <a:cxn ang="0">
                  <a:pos x="68" y="211"/>
                </a:cxn>
                <a:cxn ang="0">
                  <a:pos x="68" y="67"/>
                </a:cxn>
              </a:cxnLst>
              <a:rect l="0" t="0" r="r" b="b"/>
              <a:pathLst>
                <a:path w="146" h="211">
                  <a:moveTo>
                    <a:pt x="68" y="67"/>
                  </a:moveTo>
                  <a:lnTo>
                    <a:pt x="67" y="67"/>
                  </a:lnTo>
                  <a:lnTo>
                    <a:pt x="60" y="66"/>
                  </a:lnTo>
                  <a:lnTo>
                    <a:pt x="50" y="64"/>
                  </a:lnTo>
                  <a:lnTo>
                    <a:pt x="41" y="62"/>
                  </a:lnTo>
                  <a:lnTo>
                    <a:pt x="29" y="55"/>
                  </a:lnTo>
                  <a:lnTo>
                    <a:pt x="18" y="47"/>
                  </a:lnTo>
                  <a:lnTo>
                    <a:pt x="10" y="35"/>
                  </a:lnTo>
                  <a:lnTo>
                    <a:pt x="3" y="20"/>
                  </a:lnTo>
                  <a:lnTo>
                    <a:pt x="0" y="0"/>
                  </a:lnTo>
                  <a:lnTo>
                    <a:pt x="3" y="0"/>
                  </a:lnTo>
                  <a:lnTo>
                    <a:pt x="10" y="0"/>
                  </a:lnTo>
                  <a:lnTo>
                    <a:pt x="19" y="0"/>
                  </a:lnTo>
                  <a:lnTo>
                    <a:pt x="30" y="2"/>
                  </a:lnTo>
                  <a:lnTo>
                    <a:pt x="41" y="6"/>
                  </a:lnTo>
                  <a:lnTo>
                    <a:pt x="53" y="14"/>
                  </a:lnTo>
                  <a:lnTo>
                    <a:pt x="62" y="25"/>
                  </a:lnTo>
                  <a:lnTo>
                    <a:pt x="69" y="41"/>
                  </a:lnTo>
                  <a:lnTo>
                    <a:pt x="73" y="62"/>
                  </a:lnTo>
                  <a:lnTo>
                    <a:pt x="73" y="60"/>
                  </a:lnTo>
                  <a:lnTo>
                    <a:pt x="73" y="55"/>
                  </a:lnTo>
                  <a:lnTo>
                    <a:pt x="75" y="45"/>
                  </a:lnTo>
                  <a:lnTo>
                    <a:pt x="79" y="36"/>
                  </a:lnTo>
                  <a:lnTo>
                    <a:pt x="84" y="25"/>
                  </a:lnTo>
                  <a:lnTo>
                    <a:pt x="92" y="16"/>
                  </a:lnTo>
                  <a:lnTo>
                    <a:pt x="106" y="8"/>
                  </a:lnTo>
                  <a:lnTo>
                    <a:pt x="123" y="2"/>
                  </a:lnTo>
                  <a:lnTo>
                    <a:pt x="146" y="0"/>
                  </a:lnTo>
                  <a:lnTo>
                    <a:pt x="145" y="2"/>
                  </a:lnTo>
                  <a:lnTo>
                    <a:pt x="145" y="8"/>
                  </a:lnTo>
                  <a:lnTo>
                    <a:pt x="143" y="17"/>
                  </a:lnTo>
                  <a:lnTo>
                    <a:pt x="139" y="28"/>
                  </a:lnTo>
                  <a:lnTo>
                    <a:pt x="134" y="39"/>
                  </a:lnTo>
                  <a:lnTo>
                    <a:pt x="126" y="49"/>
                  </a:lnTo>
                  <a:lnTo>
                    <a:pt x="114" y="59"/>
                  </a:lnTo>
                  <a:lnTo>
                    <a:pt x="98" y="64"/>
                  </a:lnTo>
                  <a:lnTo>
                    <a:pt x="79" y="67"/>
                  </a:lnTo>
                  <a:lnTo>
                    <a:pt x="79" y="211"/>
                  </a:lnTo>
                  <a:lnTo>
                    <a:pt x="68" y="211"/>
                  </a:lnTo>
                  <a:lnTo>
                    <a:pt x="68" y="67"/>
                  </a:lnTo>
                  <a:close/>
                </a:path>
              </a:pathLst>
            </a:custGeom>
            <a:solidFill>
              <a:srgbClr val="D7D7D7"/>
            </a:solidFill>
            <a:ln w="0">
              <a:solidFill>
                <a:srgbClr val="D7D7D7"/>
              </a:solidFill>
              <a:prstDash val="solid"/>
              <a:round/>
              <a:headEnd/>
              <a:tailEnd/>
            </a:ln>
          </p:spPr>
          <p:txBody>
            <a:bodyPr/>
            <a:lstStyle/>
            <a:p>
              <a:endParaRPr lang="zh-TW" altLang="en-US"/>
            </a:p>
          </p:txBody>
        </p:sp>
        <p:sp>
          <p:nvSpPr>
            <p:cNvPr id="3083" name="Freeform 11"/>
            <p:cNvSpPr>
              <a:spLocks/>
            </p:cNvSpPr>
            <p:nvPr/>
          </p:nvSpPr>
          <p:spPr bwMode="gray">
            <a:xfrm>
              <a:off x="2792" y="378"/>
              <a:ext cx="144" cy="211"/>
            </a:xfrm>
            <a:custGeom>
              <a:avLst/>
              <a:gdLst/>
              <a:ahLst/>
              <a:cxnLst>
                <a:cxn ang="0">
                  <a:pos x="67" y="67"/>
                </a:cxn>
                <a:cxn ang="0">
                  <a:pos x="66" y="67"/>
                </a:cxn>
                <a:cxn ang="0">
                  <a:pos x="59" y="66"/>
                </a:cxn>
                <a:cxn ang="0">
                  <a:pos x="50" y="64"/>
                </a:cxn>
                <a:cxn ang="0">
                  <a:pos x="39" y="62"/>
                </a:cxn>
                <a:cxn ang="0">
                  <a:pos x="28" y="55"/>
                </a:cxn>
                <a:cxn ang="0">
                  <a:pos x="17" y="47"/>
                </a:cxn>
                <a:cxn ang="0">
                  <a:pos x="9" y="35"/>
                </a:cxn>
                <a:cxn ang="0">
                  <a:pos x="2" y="20"/>
                </a:cxn>
                <a:cxn ang="0">
                  <a:pos x="0" y="0"/>
                </a:cxn>
                <a:cxn ang="0">
                  <a:pos x="2" y="0"/>
                </a:cxn>
                <a:cxn ang="0">
                  <a:pos x="9" y="0"/>
                </a:cxn>
                <a:cxn ang="0">
                  <a:pos x="17" y="0"/>
                </a:cxn>
                <a:cxn ang="0">
                  <a:pos x="28" y="2"/>
                </a:cxn>
                <a:cxn ang="0">
                  <a:pos x="40" y="6"/>
                </a:cxn>
                <a:cxn ang="0">
                  <a:pos x="51" y="14"/>
                </a:cxn>
                <a:cxn ang="0">
                  <a:pos x="62" y="25"/>
                </a:cxn>
                <a:cxn ang="0">
                  <a:pos x="69" y="41"/>
                </a:cxn>
                <a:cxn ang="0">
                  <a:pos x="73" y="62"/>
                </a:cxn>
                <a:cxn ang="0">
                  <a:pos x="73" y="60"/>
                </a:cxn>
                <a:cxn ang="0">
                  <a:pos x="73" y="55"/>
                </a:cxn>
                <a:cxn ang="0">
                  <a:pos x="74" y="45"/>
                </a:cxn>
                <a:cxn ang="0">
                  <a:pos x="77" y="36"/>
                </a:cxn>
                <a:cxn ang="0">
                  <a:pos x="82" y="25"/>
                </a:cxn>
                <a:cxn ang="0">
                  <a:pos x="91" y="16"/>
                </a:cxn>
                <a:cxn ang="0">
                  <a:pos x="105" y="8"/>
                </a:cxn>
                <a:cxn ang="0">
                  <a:pos x="121" y="2"/>
                </a:cxn>
                <a:cxn ang="0">
                  <a:pos x="144" y="0"/>
                </a:cxn>
                <a:cxn ang="0">
                  <a:pos x="144" y="2"/>
                </a:cxn>
                <a:cxn ang="0">
                  <a:pos x="144" y="8"/>
                </a:cxn>
                <a:cxn ang="0">
                  <a:pos x="141" y="17"/>
                </a:cxn>
                <a:cxn ang="0">
                  <a:pos x="139" y="28"/>
                </a:cxn>
                <a:cxn ang="0">
                  <a:pos x="133" y="39"/>
                </a:cxn>
                <a:cxn ang="0">
                  <a:pos x="125" y="49"/>
                </a:cxn>
                <a:cxn ang="0">
                  <a:pos x="113" y="59"/>
                </a:cxn>
                <a:cxn ang="0">
                  <a:pos x="97" y="64"/>
                </a:cxn>
                <a:cxn ang="0">
                  <a:pos x="77" y="67"/>
                </a:cxn>
                <a:cxn ang="0">
                  <a:pos x="77" y="211"/>
                </a:cxn>
                <a:cxn ang="0">
                  <a:pos x="67" y="211"/>
                </a:cxn>
                <a:cxn ang="0">
                  <a:pos x="67" y="67"/>
                </a:cxn>
              </a:cxnLst>
              <a:rect l="0" t="0" r="r" b="b"/>
              <a:pathLst>
                <a:path w="144" h="211">
                  <a:moveTo>
                    <a:pt x="67" y="67"/>
                  </a:moveTo>
                  <a:lnTo>
                    <a:pt x="66" y="67"/>
                  </a:lnTo>
                  <a:lnTo>
                    <a:pt x="59" y="66"/>
                  </a:lnTo>
                  <a:lnTo>
                    <a:pt x="50" y="64"/>
                  </a:lnTo>
                  <a:lnTo>
                    <a:pt x="39" y="62"/>
                  </a:lnTo>
                  <a:lnTo>
                    <a:pt x="28" y="55"/>
                  </a:lnTo>
                  <a:lnTo>
                    <a:pt x="17" y="47"/>
                  </a:lnTo>
                  <a:lnTo>
                    <a:pt x="9" y="35"/>
                  </a:lnTo>
                  <a:lnTo>
                    <a:pt x="2" y="20"/>
                  </a:lnTo>
                  <a:lnTo>
                    <a:pt x="0" y="0"/>
                  </a:lnTo>
                  <a:lnTo>
                    <a:pt x="2" y="0"/>
                  </a:lnTo>
                  <a:lnTo>
                    <a:pt x="9" y="0"/>
                  </a:lnTo>
                  <a:lnTo>
                    <a:pt x="17" y="0"/>
                  </a:lnTo>
                  <a:lnTo>
                    <a:pt x="28" y="2"/>
                  </a:lnTo>
                  <a:lnTo>
                    <a:pt x="40" y="6"/>
                  </a:lnTo>
                  <a:lnTo>
                    <a:pt x="51" y="14"/>
                  </a:lnTo>
                  <a:lnTo>
                    <a:pt x="62" y="25"/>
                  </a:lnTo>
                  <a:lnTo>
                    <a:pt x="69" y="41"/>
                  </a:lnTo>
                  <a:lnTo>
                    <a:pt x="73" y="62"/>
                  </a:lnTo>
                  <a:lnTo>
                    <a:pt x="73" y="60"/>
                  </a:lnTo>
                  <a:lnTo>
                    <a:pt x="73" y="55"/>
                  </a:lnTo>
                  <a:lnTo>
                    <a:pt x="74" y="45"/>
                  </a:lnTo>
                  <a:lnTo>
                    <a:pt x="77" y="36"/>
                  </a:lnTo>
                  <a:lnTo>
                    <a:pt x="82" y="25"/>
                  </a:lnTo>
                  <a:lnTo>
                    <a:pt x="91" y="16"/>
                  </a:lnTo>
                  <a:lnTo>
                    <a:pt x="105" y="8"/>
                  </a:lnTo>
                  <a:lnTo>
                    <a:pt x="121" y="2"/>
                  </a:lnTo>
                  <a:lnTo>
                    <a:pt x="144" y="0"/>
                  </a:lnTo>
                  <a:lnTo>
                    <a:pt x="144" y="2"/>
                  </a:lnTo>
                  <a:lnTo>
                    <a:pt x="144" y="8"/>
                  </a:lnTo>
                  <a:lnTo>
                    <a:pt x="141" y="17"/>
                  </a:lnTo>
                  <a:lnTo>
                    <a:pt x="139" y="28"/>
                  </a:lnTo>
                  <a:lnTo>
                    <a:pt x="133" y="39"/>
                  </a:lnTo>
                  <a:lnTo>
                    <a:pt x="125" y="49"/>
                  </a:lnTo>
                  <a:lnTo>
                    <a:pt x="113" y="59"/>
                  </a:lnTo>
                  <a:lnTo>
                    <a:pt x="97" y="64"/>
                  </a:lnTo>
                  <a:lnTo>
                    <a:pt x="77" y="67"/>
                  </a:lnTo>
                  <a:lnTo>
                    <a:pt x="77" y="211"/>
                  </a:lnTo>
                  <a:lnTo>
                    <a:pt x="67" y="211"/>
                  </a:lnTo>
                  <a:lnTo>
                    <a:pt x="67" y="67"/>
                  </a:lnTo>
                  <a:close/>
                </a:path>
              </a:pathLst>
            </a:custGeom>
            <a:solidFill>
              <a:srgbClr val="D7D7D7"/>
            </a:solidFill>
            <a:ln w="0">
              <a:solidFill>
                <a:srgbClr val="D7D7D7"/>
              </a:solidFill>
              <a:prstDash val="solid"/>
              <a:round/>
              <a:headEnd/>
              <a:tailEnd/>
            </a:ln>
          </p:spPr>
          <p:txBody>
            <a:bodyPr/>
            <a:lstStyle/>
            <a:p>
              <a:endParaRPr lang="zh-TW" altLang="en-US"/>
            </a:p>
          </p:txBody>
        </p:sp>
        <p:sp>
          <p:nvSpPr>
            <p:cNvPr id="3084" name="Freeform 12"/>
            <p:cNvSpPr>
              <a:spLocks/>
            </p:cNvSpPr>
            <p:nvPr/>
          </p:nvSpPr>
          <p:spPr bwMode="gray">
            <a:xfrm>
              <a:off x="2631" y="457"/>
              <a:ext cx="89" cy="132"/>
            </a:xfrm>
            <a:custGeom>
              <a:avLst/>
              <a:gdLst/>
              <a:ahLst/>
              <a:cxnLst>
                <a:cxn ang="0">
                  <a:pos x="42" y="43"/>
                </a:cxn>
                <a:cxn ang="0">
                  <a:pos x="39" y="42"/>
                </a:cxn>
                <a:cxn ang="0">
                  <a:pos x="33" y="42"/>
                </a:cxn>
                <a:cxn ang="0">
                  <a:pos x="25" y="39"/>
                </a:cxn>
                <a:cxn ang="0">
                  <a:pos x="16" y="35"/>
                </a:cxn>
                <a:cxn ang="0">
                  <a:pos x="8" y="27"/>
                </a:cxn>
                <a:cxn ang="0">
                  <a:pos x="2" y="16"/>
                </a:cxn>
                <a:cxn ang="0">
                  <a:pos x="0" y="0"/>
                </a:cxn>
                <a:cxn ang="0">
                  <a:pos x="2" y="0"/>
                </a:cxn>
                <a:cxn ang="0">
                  <a:pos x="6" y="0"/>
                </a:cxn>
                <a:cxn ang="0">
                  <a:pos x="12" y="1"/>
                </a:cxn>
                <a:cxn ang="0">
                  <a:pos x="21" y="3"/>
                </a:cxn>
                <a:cxn ang="0">
                  <a:pos x="29" y="8"/>
                </a:cxn>
                <a:cxn ang="0">
                  <a:pos x="37" y="15"/>
                </a:cxn>
                <a:cxn ang="0">
                  <a:pos x="42" y="26"/>
                </a:cxn>
                <a:cxn ang="0">
                  <a:pos x="45" y="39"/>
                </a:cxn>
                <a:cxn ang="0">
                  <a:pos x="45" y="38"/>
                </a:cxn>
                <a:cxn ang="0">
                  <a:pos x="45" y="34"/>
                </a:cxn>
                <a:cxn ang="0">
                  <a:pos x="46" y="27"/>
                </a:cxn>
                <a:cxn ang="0">
                  <a:pos x="49" y="20"/>
                </a:cxn>
                <a:cxn ang="0">
                  <a:pos x="54" y="14"/>
                </a:cxn>
                <a:cxn ang="0">
                  <a:pos x="62" y="7"/>
                </a:cxn>
                <a:cxn ang="0">
                  <a:pos x="73" y="3"/>
                </a:cxn>
                <a:cxn ang="0">
                  <a:pos x="89" y="0"/>
                </a:cxn>
                <a:cxn ang="0">
                  <a:pos x="89" y="3"/>
                </a:cxn>
                <a:cxn ang="0">
                  <a:pos x="88" y="10"/>
                </a:cxn>
                <a:cxn ang="0">
                  <a:pos x="87" y="18"/>
                </a:cxn>
                <a:cxn ang="0">
                  <a:pos x="81" y="26"/>
                </a:cxn>
                <a:cxn ang="0">
                  <a:pos x="74" y="34"/>
                </a:cxn>
                <a:cxn ang="0">
                  <a:pos x="64" y="41"/>
                </a:cxn>
                <a:cxn ang="0">
                  <a:pos x="47" y="43"/>
                </a:cxn>
                <a:cxn ang="0">
                  <a:pos x="47" y="132"/>
                </a:cxn>
                <a:cxn ang="0">
                  <a:pos x="42" y="132"/>
                </a:cxn>
                <a:cxn ang="0">
                  <a:pos x="42" y="43"/>
                </a:cxn>
              </a:cxnLst>
              <a:rect l="0" t="0" r="r" b="b"/>
              <a:pathLst>
                <a:path w="89" h="132">
                  <a:moveTo>
                    <a:pt x="42" y="43"/>
                  </a:moveTo>
                  <a:lnTo>
                    <a:pt x="39" y="42"/>
                  </a:lnTo>
                  <a:lnTo>
                    <a:pt x="33" y="42"/>
                  </a:lnTo>
                  <a:lnTo>
                    <a:pt x="25" y="39"/>
                  </a:lnTo>
                  <a:lnTo>
                    <a:pt x="16" y="35"/>
                  </a:lnTo>
                  <a:lnTo>
                    <a:pt x="8" y="27"/>
                  </a:lnTo>
                  <a:lnTo>
                    <a:pt x="2" y="16"/>
                  </a:lnTo>
                  <a:lnTo>
                    <a:pt x="0" y="0"/>
                  </a:lnTo>
                  <a:lnTo>
                    <a:pt x="2" y="0"/>
                  </a:lnTo>
                  <a:lnTo>
                    <a:pt x="6" y="0"/>
                  </a:lnTo>
                  <a:lnTo>
                    <a:pt x="12" y="1"/>
                  </a:lnTo>
                  <a:lnTo>
                    <a:pt x="21" y="3"/>
                  </a:lnTo>
                  <a:lnTo>
                    <a:pt x="29" y="8"/>
                  </a:lnTo>
                  <a:lnTo>
                    <a:pt x="37" y="15"/>
                  </a:lnTo>
                  <a:lnTo>
                    <a:pt x="42" y="26"/>
                  </a:lnTo>
                  <a:lnTo>
                    <a:pt x="45" y="39"/>
                  </a:lnTo>
                  <a:lnTo>
                    <a:pt x="45" y="38"/>
                  </a:lnTo>
                  <a:lnTo>
                    <a:pt x="45" y="34"/>
                  </a:lnTo>
                  <a:lnTo>
                    <a:pt x="46" y="27"/>
                  </a:lnTo>
                  <a:lnTo>
                    <a:pt x="49" y="20"/>
                  </a:lnTo>
                  <a:lnTo>
                    <a:pt x="54" y="14"/>
                  </a:lnTo>
                  <a:lnTo>
                    <a:pt x="62" y="7"/>
                  </a:lnTo>
                  <a:lnTo>
                    <a:pt x="73" y="3"/>
                  </a:lnTo>
                  <a:lnTo>
                    <a:pt x="89" y="0"/>
                  </a:lnTo>
                  <a:lnTo>
                    <a:pt x="89" y="3"/>
                  </a:lnTo>
                  <a:lnTo>
                    <a:pt x="88" y="10"/>
                  </a:lnTo>
                  <a:lnTo>
                    <a:pt x="87" y="18"/>
                  </a:lnTo>
                  <a:lnTo>
                    <a:pt x="81" y="26"/>
                  </a:lnTo>
                  <a:lnTo>
                    <a:pt x="74" y="34"/>
                  </a:lnTo>
                  <a:lnTo>
                    <a:pt x="64" y="41"/>
                  </a:lnTo>
                  <a:lnTo>
                    <a:pt x="47" y="43"/>
                  </a:lnTo>
                  <a:lnTo>
                    <a:pt x="47" y="132"/>
                  </a:lnTo>
                  <a:lnTo>
                    <a:pt x="42" y="132"/>
                  </a:lnTo>
                  <a:lnTo>
                    <a:pt x="42" y="43"/>
                  </a:lnTo>
                  <a:close/>
                </a:path>
              </a:pathLst>
            </a:custGeom>
            <a:solidFill>
              <a:srgbClr val="D7D7D7"/>
            </a:solidFill>
            <a:ln w="0">
              <a:solidFill>
                <a:srgbClr val="D7D7D7"/>
              </a:solidFill>
              <a:prstDash val="solid"/>
              <a:round/>
              <a:headEnd/>
              <a:tailEnd/>
            </a:ln>
          </p:spPr>
          <p:txBody>
            <a:bodyPr/>
            <a:lstStyle/>
            <a:p>
              <a:endParaRPr lang="zh-TW" altLang="en-US"/>
            </a:p>
          </p:txBody>
        </p:sp>
        <p:sp>
          <p:nvSpPr>
            <p:cNvPr id="3085" name="Freeform 13"/>
            <p:cNvSpPr>
              <a:spLocks/>
            </p:cNvSpPr>
            <p:nvPr/>
          </p:nvSpPr>
          <p:spPr bwMode="gray">
            <a:xfrm>
              <a:off x="2430" y="403"/>
              <a:ext cx="88" cy="186"/>
            </a:xfrm>
            <a:custGeom>
              <a:avLst/>
              <a:gdLst/>
              <a:ahLst/>
              <a:cxnLst>
                <a:cxn ang="0">
                  <a:pos x="43" y="43"/>
                </a:cxn>
                <a:cxn ang="0">
                  <a:pos x="41" y="43"/>
                </a:cxn>
                <a:cxn ang="0">
                  <a:pos x="35" y="43"/>
                </a:cxn>
                <a:cxn ang="0">
                  <a:pos x="27" y="41"/>
                </a:cxn>
                <a:cxn ang="0">
                  <a:pos x="18" y="35"/>
                </a:cxn>
                <a:cxn ang="0">
                  <a:pos x="8" y="28"/>
                </a:cxn>
                <a:cxn ang="0">
                  <a:pos x="3" y="16"/>
                </a:cxn>
                <a:cxn ang="0">
                  <a:pos x="0" y="0"/>
                </a:cxn>
                <a:cxn ang="0">
                  <a:pos x="3" y="0"/>
                </a:cxn>
                <a:cxn ang="0">
                  <a:pos x="8" y="0"/>
                </a:cxn>
                <a:cxn ang="0">
                  <a:pos x="17" y="1"/>
                </a:cxn>
                <a:cxn ang="0">
                  <a:pos x="26" y="6"/>
                </a:cxn>
                <a:cxn ang="0">
                  <a:pos x="35" y="12"/>
                </a:cxn>
                <a:cxn ang="0">
                  <a:pos x="42" y="24"/>
                </a:cxn>
                <a:cxn ang="0">
                  <a:pos x="48" y="41"/>
                </a:cxn>
                <a:cxn ang="0">
                  <a:pos x="48" y="90"/>
                </a:cxn>
                <a:cxn ang="0">
                  <a:pos x="48" y="88"/>
                </a:cxn>
                <a:cxn ang="0">
                  <a:pos x="48" y="82"/>
                </a:cxn>
                <a:cxn ang="0">
                  <a:pos x="50" y="74"/>
                </a:cxn>
                <a:cxn ang="0">
                  <a:pos x="54" y="66"/>
                </a:cxn>
                <a:cxn ang="0">
                  <a:pos x="61" y="58"/>
                </a:cxn>
                <a:cxn ang="0">
                  <a:pos x="72" y="53"/>
                </a:cxn>
                <a:cxn ang="0">
                  <a:pos x="87" y="50"/>
                </a:cxn>
                <a:cxn ang="0">
                  <a:pos x="88" y="51"/>
                </a:cxn>
                <a:cxn ang="0">
                  <a:pos x="88" y="57"/>
                </a:cxn>
                <a:cxn ang="0">
                  <a:pos x="87" y="64"/>
                </a:cxn>
                <a:cxn ang="0">
                  <a:pos x="84" y="72"/>
                </a:cxn>
                <a:cxn ang="0">
                  <a:pos x="80" y="80"/>
                </a:cxn>
                <a:cxn ang="0">
                  <a:pos x="73" y="86"/>
                </a:cxn>
                <a:cxn ang="0">
                  <a:pos x="62" y="92"/>
                </a:cxn>
                <a:cxn ang="0">
                  <a:pos x="48" y="93"/>
                </a:cxn>
                <a:cxn ang="0">
                  <a:pos x="48" y="186"/>
                </a:cxn>
                <a:cxn ang="0">
                  <a:pos x="43" y="186"/>
                </a:cxn>
                <a:cxn ang="0">
                  <a:pos x="43" y="143"/>
                </a:cxn>
                <a:cxn ang="0">
                  <a:pos x="42" y="143"/>
                </a:cxn>
                <a:cxn ang="0">
                  <a:pos x="37" y="142"/>
                </a:cxn>
                <a:cxn ang="0">
                  <a:pos x="29" y="140"/>
                </a:cxn>
                <a:cxn ang="0">
                  <a:pos x="22" y="136"/>
                </a:cxn>
                <a:cxn ang="0">
                  <a:pos x="14" y="130"/>
                </a:cxn>
                <a:cxn ang="0">
                  <a:pos x="8" y="120"/>
                </a:cxn>
                <a:cxn ang="0">
                  <a:pos x="7" y="105"/>
                </a:cxn>
                <a:cxn ang="0">
                  <a:pos x="8" y="105"/>
                </a:cxn>
                <a:cxn ang="0">
                  <a:pos x="12" y="107"/>
                </a:cxn>
                <a:cxn ang="0">
                  <a:pos x="19" y="108"/>
                </a:cxn>
                <a:cxn ang="0">
                  <a:pos x="26" y="111"/>
                </a:cxn>
                <a:cxn ang="0">
                  <a:pos x="34" y="117"/>
                </a:cxn>
                <a:cxn ang="0">
                  <a:pos x="39" y="127"/>
                </a:cxn>
                <a:cxn ang="0">
                  <a:pos x="43" y="140"/>
                </a:cxn>
                <a:cxn ang="0">
                  <a:pos x="43" y="43"/>
                </a:cxn>
              </a:cxnLst>
              <a:rect l="0" t="0" r="r" b="b"/>
              <a:pathLst>
                <a:path w="88" h="186">
                  <a:moveTo>
                    <a:pt x="43" y="43"/>
                  </a:moveTo>
                  <a:lnTo>
                    <a:pt x="41" y="43"/>
                  </a:lnTo>
                  <a:lnTo>
                    <a:pt x="35" y="43"/>
                  </a:lnTo>
                  <a:lnTo>
                    <a:pt x="27" y="41"/>
                  </a:lnTo>
                  <a:lnTo>
                    <a:pt x="18" y="35"/>
                  </a:lnTo>
                  <a:lnTo>
                    <a:pt x="8" y="28"/>
                  </a:lnTo>
                  <a:lnTo>
                    <a:pt x="3" y="16"/>
                  </a:lnTo>
                  <a:lnTo>
                    <a:pt x="0" y="0"/>
                  </a:lnTo>
                  <a:lnTo>
                    <a:pt x="3" y="0"/>
                  </a:lnTo>
                  <a:lnTo>
                    <a:pt x="8" y="0"/>
                  </a:lnTo>
                  <a:lnTo>
                    <a:pt x="17" y="1"/>
                  </a:lnTo>
                  <a:lnTo>
                    <a:pt x="26" y="6"/>
                  </a:lnTo>
                  <a:lnTo>
                    <a:pt x="35" y="12"/>
                  </a:lnTo>
                  <a:lnTo>
                    <a:pt x="42" y="24"/>
                  </a:lnTo>
                  <a:lnTo>
                    <a:pt x="48" y="41"/>
                  </a:lnTo>
                  <a:lnTo>
                    <a:pt x="48" y="90"/>
                  </a:lnTo>
                  <a:lnTo>
                    <a:pt x="48" y="88"/>
                  </a:lnTo>
                  <a:lnTo>
                    <a:pt x="48" y="82"/>
                  </a:lnTo>
                  <a:lnTo>
                    <a:pt x="50" y="74"/>
                  </a:lnTo>
                  <a:lnTo>
                    <a:pt x="54" y="66"/>
                  </a:lnTo>
                  <a:lnTo>
                    <a:pt x="61" y="58"/>
                  </a:lnTo>
                  <a:lnTo>
                    <a:pt x="72" y="53"/>
                  </a:lnTo>
                  <a:lnTo>
                    <a:pt x="87" y="50"/>
                  </a:lnTo>
                  <a:lnTo>
                    <a:pt x="88" y="51"/>
                  </a:lnTo>
                  <a:lnTo>
                    <a:pt x="88" y="57"/>
                  </a:lnTo>
                  <a:lnTo>
                    <a:pt x="87" y="64"/>
                  </a:lnTo>
                  <a:lnTo>
                    <a:pt x="84" y="72"/>
                  </a:lnTo>
                  <a:lnTo>
                    <a:pt x="80" y="80"/>
                  </a:lnTo>
                  <a:lnTo>
                    <a:pt x="73" y="86"/>
                  </a:lnTo>
                  <a:lnTo>
                    <a:pt x="62" y="92"/>
                  </a:lnTo>
                  <a:lnTo>
                    <a:pt x="48" y="93"/>
                  </a:lnTo>
                  <a:lnTo>
                    <a:pt x="48" y="186"/>
                  </a:lnTo>
                  <a:lnTo>
                    <a:pt x="43" y="186"/>
                  </a:lnTo>
                  <a:lnTo>
                    <a:pt x="43" y="143"/>
                  </a:lnTo>
                  <a:lnTo>
                    <a:pt x="42" y="143"/>
                  </a:lnTo>
                  <a:lnTo>
                    <a:pt x="37" y="142"/>
                  </a:lnTo>
                  <a:lnTo>
                    <a:pt x="29" y="140"/>
                  </a:lnTo>
                  <a:lnTo>
                    <a:pt x="22" y="136"/>
                  </a:lnTo>
                  <a:lnTo>
                    <a:pt x="14" y="130"/>
                  </a:lnTo>
                  <a:lnTo>
                    <a:pt x="8" y="120"/>
                  </a:lnTo>
                  <a:lnTo>
                    <a:pt x="7" y="105"/>
                  </a:lnTo>
                  <a:lnTo>
                    <a:pt x="8" y="105"/>
                  </a:lnTo>
                  <a:lnTo>
                    <a:pt x="12" y="107"/>
                  </a:lnTo>
                  <a:lnTo>
                    <a:pt x="19" y="108"/>
                  </a:lnTo>
                  <a:lnTo>
                    <a:pt x="26" y="111"/>
                  </a:lnTo>
                  <a:lnTo>
                    <a:pt x="34" y="117"/>
                  </a:lnTo>
                  <a:lnTo>
                    <a:pt x="39" y="127"/>
                  </a:lnTo>
                  <a:lnTo>
                    <a:pt x="43" y="140"/>
                  </a:lnTo>
                  <a:lnTo>
                    <a:pt x="43" y="43"/>
                  </a:lnTo>
                  <a:close/>
                </a:path>
              </a:pathLst>
            </a:custGeom>
            <a:solidFill>
              <a:srgbClr val="D7D7D7"/>
            </a:solidFill>
            <a:ln w="0">
              <a:solidFill>
                <a:srgbClr val="D7D7D7"/>
              </a:solidFill>
              <a:prstDash val="solid"/>
              <a:round/>
              <a:headEnd/>
              <a:tailEnd/>
            </a:ln>
          </p:spPr>
          <p:txBody>
            <a:bodyPr/>
            <a:lstStyle/>
            <a:p>
              <a:endParaRPr lang="zh-TW" altLang="en-US"/>
            </a:p>
          </p:txBody>
        </p:sp>
        <p:sp>
          <p:nvSpPr>
            <p:cNvPr id="3086" name="Freeform 14"/>
            <p:cNvSpPr>
              <a:spLocks/>
            </p:cNvSpPr>
            <p:nvPr/>
          </p:nvSpPr>
          <p:spPr bwMode="gray">
            <a:xfrm>
              <a:off x="1914" y="233"/>
              <a:ext cx="166" cy="356"/>
            </a:xfrm>
            <a:custGeom>
              <a:avLst/>
              <a:gdLst/>
              <a:ahLst/>
              <a:cxnLst>
                <a:cxn ang="0">
                  <a:pos x="85" y="84"/>
                </a:cxn>
                <a:cxn ang="0">
                  <a:pos x="101" y="81"/>
                </a:cxn>
                <a:cxn ang="0">
                  <a:pos x="124" y="73"/>
                </a:cxn>
                <a:cxn ang="0">
                  <a:pos x="148" y="56"/>
                </a:cxn>
                <a:cxn ang="0">
                  <a:pos x="163" y="23"/>
                </a:cxn>
                <a:cxn ang="0">
                  <a:pos x="163" y="0"/>
                </a:cxn>
                <a:cxn ang="0">
                  <a:pos x="148" y="0"/>
                </a:cxn>
                <a:cxn ang="0">
                  <a:pos x="125" y="6"/>
                </a:cxn>
                <a:cxn ang="0">
                  <a:pos x="101" y="22"/>
                </a:cxn>
                <a:cxn ang="0">
                  <a:pos x="82" y="54"/>
                </a:cxn>
                <a:cxn ang="0">
                  <a:pos x="77" y="173"/>
                </a:cxn>
                <a:cxn ang="0">
                  <a:pos x="77" y="165"/>
                </a:cxn>
                <a:cxn ang="0">
                  <a:pos x="71" y="146"/>
                </a:cxn>
                <a:cxn ang="0">
                  <a:pos x="60" y="123"/>
                </a:cxn>
                <a:cxn ang="0">
                  <a:pos x="38" y="104"/>
                </a:cxn>
                <a:cxn ang="0">
                  <a:pos x="0" y="96"/>
                </a:cxn>
                <a:cxn ang="0">
                  <a:pos x="0" y="103"/>
                </a:cxn>
                <a:cxn ang="0">
                  <a:pos x="0" y="120"/>
                </a:cxn>
                <a:cxn ang="0">
                  <a:pos x="8" y="143"/>
                </a:cxn>
                <a:cxn ang="0">
                  <a:pos x="24" y="163"/>
                </a:cxn>
                <a:cxn ang="0">
                  <a:pos x="55" y="177"/>
                </a:cxn>
                <a:cxn ang="0">
                  <a:pos x="77" y="356"/>
                </a:cxn>
                <a:cxn ang="0">
                  <a:pos x="82" y="274"/>
                </a:cxn>
                <a:cxn ang="0">
                  <a:pos x="91" y="273"/>
                </a:cxn>
                <a:cxn ang="0">
                  <a:pos x="112" y="267"/>
                </a:cxn>
                <a:cxn ang="0">
                  <a:pos x="135" y="252"/>
                </a:cxn>
                <a:cxn ang="0">
                  <a:pos x="151" y="224"/>
                </a:cxn>
                <a:cxn ang="0">
                  <a:pos x="152" y="203"/>
                </a:cxn>
                <a:cxn ang="0">
                  <a:pos x="137" y="204"/>
                </a:cxn>
                <a:cxn ang="0">
                  <a:pos x="117" y="211"/>
                </a:cxn>
                <a:cxn ang="0">
                  <a:pos x="97" y="231"/>
                </a:cxn>
                <a:cxn ang="0">
                  <a:pos x="82" y="267"/>
                </a:cxn>
              </a:cxnLst>
              <a:rect l="0" t="0" r="r" b="b"/>
              <a:pathLst>
                <a:path w="166" h="356">
                  <a:moveTo>
                    <a:pt x="82" y="84"/>
                  </a:moveTo>
                  <a:lnTo>
                    <a:pt x="85" y="84"/>
                  </a:lnTo>
                  <a:lnTo>
                    <a:pt x="91" y="84"/>
                  </a:lnTo>
                  <a:lnTo>
                    <a:pt x="101" y="81"/>
                  </a:lnTo>
                  <a:lnTo>
                    <a:pt x="112" y="78"/>
                  </a:lnTo>
                  <a:lnTo>
                    <a:pt x="124" y="73"/>
                  </a:lnTo>
                  <a:lnTo>
                    <a:pt x="136" y="66"/>
                  </a:lnTo>
                  <a:lnTo>
                    <a:pt x="148" y="56"/>
                  </a:lnTo>
                  <a:lnTo>
                    <a:pt x="156" y="42"/>
                  </a:lnTo>
                  <a:lnTo>
                    <a:pt x="163" y="23"/>
                  </a:lnTo>
                  <a:lnTo>
                    <a:pt x="166" y="2"/>
                  </a:lnTo>
                  <a:lnTo>
                    <a:pt x="163" y="0"/>
                  </a:lnTo>
                  <a:lnTo>
                    <a:pt x="158" y="0"/>
                  </a:lnTo>
                  <a:lnTo>
                    <a:pt x="148" y="0"/>
                  </a:lnTo>
                  <a:lnTo>
                    <a:pt x="137" y="3"/>
                  </a:lnTo>
                  <a:lnTo>
                    <a:pt x="125" y="6"/>
                  </a:lnTo>
                  <a:lnTo>
                    <a:pt x="113" y="12"/>
                  </a:lnTo>
                  <a:lnTo>
                    <a:pt x="101" y="22"/>
                  </a:lnTo>
                  <a:lnTo>
                    <a:pt x="90" y="35"/>
                  </a:lnTo>
                  <a:lnTo>
                    <a:pt x="82" y="54"/>
                  </a:lnTo>
                  <a:lnTo>
                    <a:pt x="77" y="78"/>
                  </a:lnTo>
                  <a:lnTo>
                    <a:pt x="77" y="173"/>
                  </a:lnTo>
                  <a:lnTo>
                    <a:pt x="77" y="170"/>
                  </a:lnTo>
                  <a:lnTo>
                    <a:pt x="77" y="165"/>
                  </a:lnTo>
                  <a:lnTo>
                    <a:pt x="74" y="157"/>
                  </a:lnTo>
                  <a:lnTo>
                    <a:pt x="71" y="146"/>
                  </a:lnTo>
                  <a:lnTo>
                    <a:pt x="67" y="134"/>
                  </a:lnTo>
                  <a:lnTo>
                    <a:pt x="60" y="123"/>
                  </a:lnTo>
                  <a:lnTo>
                    <a:pt x="50" y="112"/>
                  </a:lnTo>
                  <a:lnTo>
                    <a:pt x="38" y="104"/>
                  </a:lnTo>
                  <a:lnTo>
                    <a:pt x="20" y="97"/>
                  </a:lnTo>
                  <a:lnTo>
                    <a:pt x="0" y="96"/>
                  </a:lnTo>
                  <a:lnTo>
                    <a:pt x="0" y="97"/>
                  </a:lnTo>
                  <a:lnTo>
                    <a:pt x="0" y="103"/>
                  </a:lnTo>
                  <a:lnTo>
                    <a:pt x="0" y="111"/>
                  </a:lnTo>
                  <a:lnTo>
                    <a:pt x="0" y="120"/>
                  </a:lnTo>
                  <a:lnTo>
                    <a:pt x="2" y="131"/>
                  </a:lnTo>
                  <a:lnTo>
                    <a:pt x="8" y="143"/>
                  </a:lnTo>
                  <a:lnTo>
                    <a:pt x="15" y="154"/>
                  </a:lnTo>
                  <a:lnTo>
                    <a:pt x="24" y="163"/>
                  </a:lnTo>
                  <a:lnTo>
                    <a:pt x="38" y="171"/>
                  </a:lnTo>
                  <a:lnTo>
                    <a:pt x="55" y="177"/>
                  </a:lnTo>
                  <a:lnTo>
                    <a:pt x="77" y="178"/>
                  </a:lnTo>
                  <a:lnTo>
                    <a:pt x="77" y="356"/>
                  </a:lnTo>
                  <a:lnTo>
                    <a:pt x="82" y="356"/>
                  </a:lnTo>
                  <a:lnTo>
                    <a:pt x="82" y="274"/>
                  </a:lnTo>
                  <a:lnTo>
                    <a:pt x="85" y="273"/>
                  </a:lnTo>
                  <a:lnTo>
                    <a:pt x="91" y="273"/>
                  </a:lnTo>
                  <a:lnTo>
                    <a:pt x="101" y="271"/>
                  </a:lnTo>
                  <a:lnTo>
                    <a:pt x="112" y="267"/>
                  </a:lnTo>
                  <a:lnTo>
                    <a:pt x="124" y="262"/>
                  </a:lnTo>
                  <a:lnTo>
                    <a:pt x="135" y="252"/>
                  </a:lnTo>
                  <a:lnTo>
                    <a:pt x="144" y="240"/>
                  </a:lnTo>
                  <a:lnTo>
                    <a:pt x="151" y="224"/>
                  </a:lnTo>
                  <a:lnTo>
                    <a:pt x="154" y="203"/>
                  </a:lnTo>
                  <a:lnTo>
                    <a:pt x="152" y="203"/>
                  </a:lnTo>
                  <a:lnTo>
                    <a:pt x="145" y="203"/>
                  </a:lnTo>
                  <a:lnTo>
                    <a:pt x="137" y="204"/>
                  </a:lnTo>
                  <a:lnTo>
                    <a:pt x="128" y="207"/>
                  </a:lnTo>
                  <a:lnTo>
                    <a:pt x="117" y="211"/>
                  </a:lnTo>
                  <a:lnTo>
                    <a:pt x="106" y="219"/>
                  </a:lnTo>
                  <a:lnTo>
                    <a:pt x="97" y="231"/>
                  </a:lnTo>
                  <a:lnTo>
                    <a:pt x="89" y="247"/>
                  </a:lnTo>
                  <a:lnTo>
                    <a:pt x="82" y="267"/>
                  </a:lnTo>
                  <a:lnTo>
                    <a:pt x="82" y="84"/>
                  </a:lnTo>
                  <a:close/>
                </a:path>
              </a:pathLst>
            </a:custGeom>
            <a:solidFill>
              <a:srgbClr val="D7D7D7"/>
            </a:solidFill>
            <a:ln w="0">
              <a:solidFill>
                <a:srgbClr val="D7D7D7"/>
              </a:solidFill>
              <a:prstDash val="solid"/>
              <a:round/>
              <a:headEnd/>
              <a:tailEnd/>
            </a:ln>
          </p:spPr>
          <p:txBody>
            <a:bodyPr/>
            <a:lstStyle/>
            <a:p>
              <a:endParaRPr lang="zh-TW" altLang="en-US"/>
            </a:p>
          </p:txBody>
        </p:sp>
        <p:sp>
          <p:nvSpPr>
            <p:cNvPr id="3087" name="Freeform 15"/>
            <p:cNvSpPr>
              <a:spLocks/>
            </p:cNvSpPr>
            <p:nvPr/>
          </p:nvSpPr>
          <p:spPr bwMode="gray">
            <a:xfrm>
              <a:off x="2514" y="379"/>
              <a:ext cx="92" cy="210"/>
            </a:xfrm>
            <a:custGeom>
              <a:avLst/>
              <a:gdLst/>
              <a:ahLst/>
              <a:cxnLst>
                <a:cxn ang="0">
                  <a:pos x="43" y="162"/>
                </a:cxn>
                <a:cxn ang="0">
                  <a:pos x="36" y="160"/>
                </a:cxn>
                <a:cxn ang="0">
                  <a:pos x="23" y="155"/>
                </a:cxn>
                <a:cxn ang="0">
                  <a:pos x="12" y="141"/>
                </a:cxn>
                <a:cxn ang="0">
                  <a:pos x="12" y="129"/>
                </a:cxn>
                <a:cxn ang="0">
                  <a:pos x="23" y="132"/>
                </a:cxn>
                <a:cxn ang="0">
                  <a:pos x="38" y="145"/>
                </a:cxn>
                <a:cxn ang="0">
                  <a:pos x="43" y="108"/>
                </a:cxn>
                <a:cxn ang="0">
                  <a:pos x="35" y="106"/>
                </a:cxn>
                <a:cxn ang="0">
                  <a:pos x="20" y="101"/>
                </a:cxn>
                <a:cxn ang="0">
                  <a:pos x="7" y="83"/>
                </a:cxn>
                <a:cxn ang="0">
                  <a:pos x="7" y="70"/>
                </a:cxn>
                <a:cxn ang="0">
                  <a:pos x="17" y="71"/>
                </a:cxn>
                <a:cxn ang="0">
                  <a:pos x="31" y="81"/>
                </a:cxn>
                <a:cxn ang="0">
                  <a:pos x="43" y="105"/>
                </a:cxn>
                <a:cxn ang="0">
                  <a:pos x="40" y="43"/>
                </a:cxn>
                <a:cxn ang="0">
                  <a:pos x="26" y="39"/>
                </a:cxn>
                <a:cxn ang="0">
                  <a:pos x="8" y="27"/>
                </a:cxn>
                <a:cxn ang="0">
                  <a:pos x="0" y="0"/>
                </a:cxn>
                <a:cxn ang="0">
                  <a:pos x="7" y="0"/>
                </a:cxn>
                <a:cxn ang="0">
                  <a:pos x="23" y="5"/>
                </a:cxn>
                <a:cxn ang="0">
                  <a:pos x="39" y="23"/>
                </a:cxn>
                <a:cxn ang="0">
                  <a:pos x="46" y="38"/>
                </a:cxn>
                <a:cxn ang="0">
                  <a:pos x="51" y="24"/>
                </a:cxn>
                <a:cxn ang="0">
                  <a:pos x="66" y="8"/>
                </a:cxn>
                <a:cxn ang="0">
                  <a:pos x="92" y="0"/>
                </a:cxn>
                <a:cxn ang="0">
                  <a:pos x="90" y="8"/>
                </a:cxn>
                <a:cxn ang="0">
                  <a:pos x="82" y="25"/>
                </a:cxn>
                <a:cxn ang="0">
                  <a:pos x="63" y="40"/>
                </a:cxn>
                <a:cxn ang="0">
                  <a:pos x="49" y="124"/>
                </a:cxn>
                <a:cxn ang="0">
                  <a:pos x="50" y="116"/>
                </a:cxn>
                <a:cxn ang="0">
                  <a:pos x="59" y="100"/>
                </a:cxn>
                <a:cxn ang="0">
                  <a:pos x="81" y="92"/>
                </a:cxn>
                <a:cxn ang="0">
                  <a:pos x="80" y="98"/>
                </a:cxn>
                <a:cxn ang="0">
                  <a:pos x="73" y="114"/>
                </a:cxn>
                <a:cxn ang="0">
                  <a:pos x="59" y="127"/>
                </a:cxn>
                <a:cxn ang="0">
                  <a:pos x="49" y="210"/>
                </a:cxn>
              </a:cxnLst>
              <a:rect l="0" t="0" r="r" b="b"/>
              <a:pathLst>
                <a:path w="92" h="210">
                  <a:moveTo>
                    <a:pt x="43" y="210"/>
                  </a:moveTo>
                  <a:lnTo>
                    <a:pt x="43" y="162"/>
                  </a:lnTo>
                  <a:lnTo>
                    <a:pt x="40" y="162"/>
                  </a:lnTo>
                  <a:lnTo>
                    <a:pt x="36" y="160"/>
                  </a:lnTo>
                  <a:lnTo>
                    <a:pt x="30" y="159"/>
                  </a:lnTo>
                  <a:lnTo>
                    <a:pt x="23" y="155"/>
                  </a:lnTo>
                  <a:lnTo>
                    <a:pt x="16" y="150"/>
                  </a:lnTo>
                  <a:lnTo>
                    <a:pt x="12" y="141"/>
                  </a:lnTo>
                  <a:lnTo>
                    <a:pt x="11" y="129"/>
                  </a:lnTo>
                  <a:lnTo>
                    <a:pt x="12" y="129"/>
                  </a:lnTo>
                  <a:lnTo>
                    <a:pt x="16" y="129"/>
                  </a:lnTo>
                  <a:lnTo>
                    <a:pt x="23" y="132"/>
                  </a:lnTo>
                  <a:lnTo>
                    <a:pt x="31" y="137"/>
                  </a:lnTo>
                  <a:lnTo>
                    <a:pt x="38" y="145"/>
                  </a:lnTo>
                  <a:lnTo>
                    <a:pt x="43" y="159"/>
                  </a:lnTo>
                  <a:lnTo>
                    <a:pt x="43" y="108"/>
                  </a:lnTo>
                  <a:lnTo>
                    <a:pt x="40" y="108"/>
                  </a:lnTo>
                  <a:lnTo>
                    <a:pt x="35" y="106"/>
                  </a:lnTo>
                  <a:lnTo>
                    <a:pt x="28" y="105"/>
                  </a:lnTo>
                  <a:lnTo>
                    <a:pt x="20" y="101"/>
                  </a:lnTo>
                  <a:lnTo>
                    <a:pt x="12" y="94"/>
                  </a:lnTo>
                  <a:lnTo>
                    <a:pt x="7" y="83"/>
                  </a:lnTo>
                  <a:lnTo>
                    <a:pt x="5" y="70"/>
                  </a:lnTo>
                  <a:lnTo>
                    <a:pt x="7" y="70"/>
                  </a:lnTo>
                  <a:lnTo>
                    <a:pt x="11" y="70"/>
                  </a:lnTo>
                  <a:lnTo>
                    <a:pt x="17" y="71"/>
                  </a:lnTo>
                  <a:lnTo>
                    <a:pt x="24" y="74"/>
                  </a:lnTo>
                  <a:lnTo>
                    <a:pt x="31" y="81"/>
                  </a:lnTo>
                  <a:lnTo>
                    <a:pt x="38" y="90"/>
                  </a:lnTo>
                  <a:lnTo>
                    <a:pt x="43" y="105"/>
                  </a:lnTo>
                  <a:lnTo>
                    <a:pt x="43" y="43"/>
                  </a:lnTo>
                  <a:lnTo>
                    <a:pt x="40" y="43"/>
                  </a:lnTo>
                  <a:lnTo>
                    <a:pt x="34" y="42"/>
                  </a:lnTo>
                  <a:lnTo>
                    <a:pt x="26" y="39"/>
                  </a:lnTo>
                  <a:lnTo>
                    <a:pt x="16" y="35"/>
                  </a:lnTo>
                  <a:lnTo>
                    <a:pt x="8" y="27"/>
                  </a:lnTo>
                  <a:lnTo>
                    <a:pt x="1" y="16"/>
                  </a:lnTo>
                  <a:lnTo>
                    <a:pt x="0" y="0"/>
                  </a:lnTo>
                  <a:lnTo>
                    <a:pt x="1" y="0"/>
                  </a:lnTo>
                  <a:lnTo>
                    <a:pt x="7" y="0"/>
                  </a:lnTo>
                  <a:lnTo>
                    <a:pt x="13" y="1"/>
                  </a:lnTo>
                  <a:lnTo>
                    <a:pt x="23" y="5"/>
                  </a:lnTo>
                  <a:lnTo>
                    <a:pt x="31" y="12"/>
                  </a:lnTo>
                  <a:lnTo>
                    <a:pt x="39" y="23"/>
                  </a:lnTo>
                  <a:lnTo>
                    <a:pt x="46" y="40"/>
                  </a:lnTo>
                  <a:lnTo>
                    <a:pt x="46" y="38"/>
                  </a:lnTo>
                  <a:lnTo>
                    <a:pt x="49" y="32"/>
                  </a:lnTo>
                  <a:lnTo>
                    <a:pt x="51" y="24"/>
                  </a:lnTo>
                  <a:lnTo>
                    <a:pt x="58" y="15"/>
                  </a:lnTo>
                  <a:lnTo>
                    <a:pt x="66" y="8"/>
                  </a:lnTo>
                  <a:lnTo>
                    <a:pt x="77" y="1"/>
                  </a:lnTo>
                  <a:lnTo>
                    <a:pt x="92" y="0"/>
                  </a:lnTo>
                  <a:lnTo>
                    <a:pt x="92" y="1"/>
                  </a:lnTo>
                  <a:lnTo>
                    <a:pt x="90" y="8"/>
                  </a:lnTo>
                  <a:lnTo>
                    <a:pt x="88" y="16"/>
                  </a:lnTo>
                  <a:lnTo>
                    <a:pt x="82" y="25"/>
                  </a:lnTo>
                  <a:lnTo>
                    <a:pt x="74" y="34"/>
                  </a:lnTo>
                  <a:lnTo>
                    <a:pt x="63" y="40"/>
                  </a:lnTo>
                  <a:lnTo>
                    <a:pt x="49" y="43"/>
                  </a:lnTo>
                  <a:lnTo>
                    <a:pt x="49" y="124"/>
                  </a:lnTo>
                  <a:lnTo>
                    <a:pt x="49" y="121"/>
                  </a:lnTo>
                  <a:lnTo>
                    <a:pt x="50" y="116"/>
                  </a:lnTo>
                  <a:lnTo>
                    <a:pt x="53" y="108"/>
                  </a:lnTo>
                  <a:lnTo>
                    <a:pt x="59" y="100"/>
                  </a:lnTo>
                  <a:lnTo>
                    <a:pt x="67" y="94"/>
                  </a:lnTo>
                  <a:lnTo>
                    <a:pt x="81" y="92"/>
                  </a:lnTo>
                  <a:lnTo>
                    <a:pt x="81" y="93"/>
                  </a:lnTo>
                  <a:lnTo>
                    <a:pt x="80" y="98"/>
                  </a:lnTo>
                  <a:lnTo>
                    <a:pt x="77" y="106"/>
                  </a:lnTo>
                  <a:lnTo>
                    <a:pt x="73" y="114"/>
                  </a:lnTo>
                  <a:lnTo>
                    <a:pt x="67" y="121"/>
                  </a:lnTo>
                  <a:lnTo>
                    <a:pt x="59" y="127"/>
                  </a:lnTo>
                  <a:lnTo>
                    <a:pt x="49" y="129"/>
                  </a:lnTo>
                  <a:lnTo>
                    <a:pt x="49" y="210"/>
                  </a:lnTo>
                  <a:lnTo>
                    <a:pt x="43" y="210"/>
                  </a:lnTo>
                  <a:close/>
                </a:path>
              </a:pathLst>
            </a:custGeom>
            <a:solidFill>
              <a:srgbClr val="D7D7D7"/>
            </a:solidFill>
            <a:ln w="0">
              <a:solidFill>
                <a:srgbClr val="D7D7D7"/>
              </a:solidFill>
              <a:prstDash val="solid"/>
              <a:round/>
              <a:headEnd/>
              <a:tailEnd/>
            </a:ln>
          </p:spPr>
          <p:txBody>
            <a:bodyPr/>
            <a:lstStyle/>
            <a:p>
              <a:endParaRPr lang="zh-TW" altLang="en-US"/>
            </a:p>
          </p:txBody>
        </p:sp>
        <p:sp>
          <p:nvSpPr>
            <p:cNvPr id="3088" name="Freeform 16"/>
            <p:cNvSpPr>
              <a:spLocks/>
            </p:cNvSpPr>
            <p:nvPr/>
          </p:nvSpPr>
          <p:spPr bwMode="gray">
            <a:xfrm>
              <a:off x="1566" y="297"/>
              <a:ext cx="128" cy="292"/>
            </a:xfrm>
            <a:custGeom>
              <a:avLst/>
              <a:gdLst/>
              <a:ahLst/>
              <a:cxnLst>
                <a:cxn ang="0">
                  <a:pos x="61" y="225"/>
                </a:cxn>
                <a:cxn ang="0">
                  <a:pos x="54" y="225"/>
                </a:cxn>
                <a:cxn ang="0">
                  <a:pos x="38" y="219"/>
                </a:cxn>
                <a:cxn ang="0">
                  <a:pos x="23" y="206"/>
                </a:cxn>
                <a:cxn ang="0">
                  <a:pos x="15" y="180"/>
                </a:cxn>
                <a:cxn ang="0">
                  <a:pos x="23" y="180"/>
                </a:cxn>
                <a:cxn ang="0">
                  <a:pos x="38" y="186"/>
                </a:cxn>
                <a:cxn ang="0">
                  <a:pos x="54" y="205"/>
                </a:cxn>
                <a:cxn ang="0">
                  <a:pos x="61" y="151"/>
                </a:cxn>
                <a:cxn ang="0">
                  <a:pos x="52" y="149"/>
                </a:cxn>
                <a:cxn ang="0">
                  <a:pos x="34" y="144"/>
                </a:cxn>
                <a:cxn ang="0">
                  <a:pos x="16" y="128"/>
                </a:cxn>
                <a:cxn ang="0">
                  <a:pos x="8" y="98"/>
                </a:cxn>
                <a:cxn ang="0">
                  <a:pos x="15" y="97"/>
                </a:cxn>
                <a:cxn ang="0">
                  <a:pos x="29" y="101"/>
                </a:cxn>
                <a:cxn ang="0">
                  <a:pos x="47" y="116"/>
                </a:cxn>
                <a:cxn ang="0">
                  <a:pos x="61" y="147"/>
                </a:cxn>
                <a:cxn ang="0">
                  <a:pos x="58" y="60"/>
                </a:cxn>
                <a:cxn ang="0">
                  <a:pos x="44" y="58"/>
                </a:cxn>
                <a:cxn ang="0">
                  <a:pos x="25" y="50"/>
                </a:cxn>
                <a:cxn ang="0">
                  <a:pos x="8" y="32"/>
                </a:cxn>
                <a:cxn ang="0">
                  <a:pos x="0" y="0"/>
                </a:cxn>
                <a:cxn ang="0">
                  <a:pos x="8" y="0"/>
                </a:cxn>
                <a:cxn ang="0">
                  <a:pos x="27" y="5"/>
                </a:cxn>
                <a:cxn ang="0">
                  <a:pos x="48" y="21"/>
                </a:cxn>
                <a:cxn ang="0">
                  <a:pos x="65" y="56"/>
                </a:cxn>
                <a:cxn ang="0">
                  <a:pos x="66" y="48"/>
                </a:cxn>
                <a:cxn ang="0">
                  <a:pos x="77" y="28"/>
                </a:cxn>
                <a:cxn ang="0">
                  <a:pos x="96" y="9"/>
                </a:cxn>
                <a:cxn ang="0">
                  <a:pos x="128" y="0"/>
                </a:cxn>
                <a:cxn ang="0">
                  <a:pos x="127" y="9"/>
                </a:cxn>
                <a:cxn ang="0">
                  <a:pos x="119" y="31"/>
                </a:cxn>
                <a:cxn ang="0">
                  <a:pos x="101" y="51"/>
                </a:cxn>
                <a:cxn ang="0">
                  <a:pos x="67" y="60"/>
                </a:cxn>
                <a:cxn ang="0">
                  <a:pos x="69" y="170"/>
                </a:cxn>
                <a:cxn ang="0">
                  <a:pos x="73" y="155"/>
                </a:cxn>
                <a:cxn ang="0">
                  <a:pos x="86" y="136"/>
                </a:cxn>
                <a:cxn ang="0">
                  <a:pos x="113" y="128"/>
                </a:cxn>
                <a:cxn ang="0">
                  <a:pos x="112" y="136"/>
                </a:cxn>
                <a:cxn ang="0">
                  <a:pos x="105" y="153"/>
                </a:cxn>
                <a:cxn ang="0">
                  <a:pos x="92" y="172"/>
                </a:cxn>
                <a:cxn ang="0">
                  <a:pos x="67" y="180"/>
                </a:cxn>
                <a:cxn ang="0">
                  <a:pos x="61" y="292"/>
                </a:cxn>
              </a:cxnLst>
              <a:rect l="0" t="0" r="r" b="b"/>
              <a:pathLst>
                <a:path w="128" h="292">
                  <a:moveTo>
                    <a:pt x="61" y="292"/>
                  </a:moveTo>
                  <a:lnTo>
                    <a:pt x="61" y="225"/>
                  </a:lnTo>
                  <a:lnTo>
                    <a:pt x="58" y="225"/>
                  </a:lnTo>
                  <a:lnTo>
                    <a:pt x="54" y="225"/>
                  </a:lnTo>
                  <a:lnTo>
                    <a:pt x="46" y="222"/>
                  </a:lnTo>
                  <a:lnTo>
                    <a:pt x="38" y="219"/>
                  </a:lnTo>
                  <a:lnTo>
                    <a:pt x="29" y="214"/>
                  </a:lnTo>
                  <a:lnTo>
                    <a:pt x="23" y="206"/>
                  </a:lnTo>
                  <a:lnTo>
                    <a:pt x="17" y="195"/>
                  </a:lnTo>
                  <a:lnTo>
                    <a:pt x="15" y="180"/>
                  </a:lnTo>
                  <a:lnTo>
                    <a:pt x="17" y="180"/>
                  </a:lnTo>
                  <a:lnTo>
                    <a:pt x="23" y="180"/>
                  </a:lnTo>
                  <a:lnTo>
                    <a:pt x="29" y="182"/>
                  </a:lnTo>
                  <a:lnTo>
                    <a:pt x="38" y="186"/>
                  </a:lnTo>
                  <a:lnTo>
                    <a:pt x="47" y="194"/>
                  </a:lnTo>
                  <a:lnTo>
                    <a:pt x="54" y="205"/>
                  </a:lnTo>
                  <a:lnTo>
                    <a:pt x="61" y="221"/>
                  </a:lnTo>
                  <a:lnTo>
                    <a:pt x="61" y="151"/>
                  </a:lnTo>
                  <a:lnTo>
                    <a:pt x="58" y="149"/>
                  </a:lnTo>
                  <a:lnTo>
                    <a:pt x="52" y="149"/>
                  </a:lnTo>
                  <a:lnTo>
                    <a:pt x="44" y="147"/>
                  </a:lnTo>
                  <a:lnTo>
                    <a:pt x="34" y="144"/>
                  </a:lnTo>
                  <a:lnTo>
                    <a:pt x="24" y="137"/>
                  </a:lnTo>
                  <a:lnTo>
                    <a:pt x="16" y="128"/>
                  </a:lnTo>
                  <a:lnTo>
                    <a:pt x="11" y="114"/>
                  </a:lnTo>
                  <a:lnTo>
                    <a:pt x="8" y="98"/>
                  </a:lnTo>
                  <a:lnTo>
                    <a:pt x="9" y="97"/>
                  </a:lnTo>
                  <a:lnTo>
                    <a:pt x="15" y="97"/>
                  </a:lnTo>
                  <a:lnTo>
                    <a:pt x="21" y="98"/>
                  </a:lnTo>
                  <a:lnTo>
                    <a:pt x="29" y="101"/>
                  </a:lnTo>
                  <a:lnTo>
                    <a:pt x="39" y="106"/>
                  </a:lnTo>
                  <a:lnTo>
                    <a:pt x="47" y="116"/>
                  </a:lnTo>
                  <a:lnTo>
                    <a:pt x="55" y="128"/>
                  </a:lnTo>
                  <a:lnTo>
                    <a:pt x="61" y="147"/>
                  </a:lnTo>
                  <a:lnTo>
                    <a:pt x="61" y="60"/>
                  </a:lnTo>
                  <a:lnTo>
                    <a:pt x="58" y="60"/>
                  </a:lnTo>
                  <a:lnTo>
                    <a:pt x="52" y="59"/>
                  </a:lnTo>
                  <a:lnTo>
                    <a:pt x="44" y="58"/>
                  </a:lnTo>
                  <a:lnTo>
                    <a:pt x="35" y="55"/>
                  </a:lnTo>
                  <a:lnTo>
                    <a:pt x="25" y="50"/>
                  </a:lnTo>
                  <a:lnTo>
                    <a:pt x="16" y="43"/>
                  </a:lnTo>
                  <a:lnTo>
                    <a:pt x="8" y="32"/>
                  </a:lnTo>
                  <a:lnTo>
                    <a:pt x="3" y="19"/>
                  </a:lnTo>
                  <a:lnTo>
                    <a:pt x="0" y="0"/>
                  </a:lnTo>
                  <a:lnTo>
                    <a:pt x="3" y="0"/>
                  </a:lnTo>
                  <a:lnTo>
                    <a:pt x="8" y="0"/>
                  </a:lnTo>
                  <a:lnTo>
                    <a:pt x="16" y="1"/>
                  </a:lnTo>
                  <a:lnTo>
                    <a:pt x="27" y="5"/>
                  </a:lnTo>
                  <a:lnTo>
                    <a:pt x="38" y="10"/>
                  </a:lnTo>
                  <a:lnTo>
                    <a:pt x="48" y="21"/>
                  </a:lnTo>
                  <a:lnTo>
                    <a:pt x="56" y="36"/>
                  </a:lnTo>
                  <a:lnTo>
                    <a:pt x="65" y="56"/>
                  </a:lnTo>
                  <a:lnTo>
                    <a:pt x="65" y="54"/>
                  </a:lnTo>
                  <a:lnTo>
                    <a:pt x="66" y="48"/>
                  </a:lnTo>
                  <a:lnTo>
                    <a:pt x="70" y="39"/>
                  </a:lnTo>
                  <a:lnTo>
                    <a:pt x="77" y="28"/>
                  </a:lnTo>
                  <a:lnTo>
                    <a:pt x="85" y="19"/>
                  </a:lnTo>
                  <a:lnTo>
                    <a:pt x="96" y="9"/>
                  </a:lnTo>
                  <a:lnTo>
                    <a:pt x="110" y="2"/>
                  </a:lnTo>
                  <a:lnTo>
                    <a:pt x="128" y="0"/>
                  </a:lnTo>
                  <a:lnTo>
                    <a:pt x="128" y="2"/>
                  </a:lnTo>
                  <a:lnTo>
                    <a:pt x="127" y="9"/>
                  </a:lnTo>
                  <a:lnTo>
                    <a:pt x="124" y="19"/>
                  </a:lnTo>
                  <a:lnTo>
                    <a:pt x="119" y="31"/>
                  </a:lnTo>
                  <a:lnTo>
                    <a:pt x="112" y="41"/>
                  </a:lnTo>
                  <a:lnTo>
                    <a:pt x="101" y="51"/>
                  </a:lnTo>
                  <a:lnTo>
                    <a:pt x="86" y="58"/>
                  </a:lnTo>
                  <a:lnTo>
                    <a:pt x="67" y="60"/>
                  </a:lnTo>
                  <a:lnTo>
                    <a:pt x="67" y="172"/>
                  </a:lnTo>
                  <a:lnTo>
                    <a:pt x="69" y="170"/>
                  </a:lnTo>
                  <a:lnTo>
                    <a:pt x="70" y="164"/>
                  </a:lnTo>
                  <a:lnTo>
                    <a:pt x="73" y="155"/>
                  </a:lnTo>
                  <a:lnTo>
                    <a:pt x="78" y="145"/>
                  </a:lnTo>
                  <a:lnTo>
                    <a:pt x="86" y="136"/>
                  </a:lnTo>
                  <a:lnTo>
                    <a:pt x="97" y="130"/>
                  </a:lnTo>
                  <a:lnTo>
                    <a:pt x="113" y="128"/>
                  </a:lnTo>
                  <a:lnTo>
                    <a:pt x="113" y="130"/>
                  </a:lnTo>
                  <a:lnTo>
                    <a:pt x="112" y="136"/>
                  </a:lnTo>
                  <a:lnTo>
                    <a:pt x="109" y="144"/>
                  </a:lnTo>
                  <a:lnTo>
                    <a:pt x="105" y="153"/>
                  </a:lnTo>
                  <a:lnTo>
                    <a:pt x="100" y="163"/>
                  </a:lnTo>
                  <a:lnTo>
                    <a:pt x="92" y="172"/>
                  </a:lnTo>
                  <a:lnTo>
                    <a:pt x="82" y="178"/>
                  </a:lnTo>
                  <a:lnTo>
                    <a:pt x="67" y="180"/>
                  </a:lnTo>
                  <a:lnTo>
                    <a:pt x="67" y="292"/>
                  </a:lnTo>
                  <a:lnTo>
                    <a:pt x="61" y="292"/>
                  </a:lnTo>
                  <a:close/>
                </a:path>
              </a:pathLst>
            </a:custGeom>
            <a:solidFill>
              <a:srgbClr val="D7D7D7"/>
            </a:solidFill>
            <a:ln w="0">
              <a:solidFill>
                <a:srgbClr val="D7D7D7"/>
              </a:solidFill>
              <a:prstDash val="solid"/>
              <a:round/>
              <a:headEnd/>
              <a:tailEnd/>
            </a:ln>
          </p:spPr>
          <p:txBody>
            <a:bodyPr/>
            <a:lstStyle/>
            <a:p>
              <a:endParaRPr lang="zh-TW" altLang="en-US"/>
            </a:p>
          </p:txBody>
        </p:sp>
        <p:sp>
          <p:nvSpPr>
            <p:cNvPr id="3089" name="Freeform 17"/>
            <p:cNvSpPr>
              <a:spLocks/>
            </p:cNvSpPr>
            <p:nvPr/>
          </p:nvSpPr>
          <p:spPr bwMode="gray">
            <a:xfrm>
              <a:off x="2596" y="332"/>
              <a:ext cx="68" cy="257"/>
            </a:xfrm>
            <a:custGeom>
              <a:avLst/>
              <a:gdLst/>
              <a:ahLst/>
              <a:cxnLst>
                <a:cxn ang="0">
                  <a:pos x="31" y="164"/>
                </a:cxn>
                <a:cxn ang="0">
                  <a:pos x="23" y="163"/>
                </a:cxn>
                <a:cxn ang="0">
                  <a:pos x="8" y="155"/>
                </a:cxn>
                <a:cxn ang="0">
                  <a:pos x="0" y="132"/>
                </a:cxn>
                <a:cxn ang="0">
                  <a:pos x="7" y="132"/>
                </a:cxn>
                <a:cxn ang="0">
                  <a:pos x="22" y="139"/>
                </a:cxn>
                <a:cxn ang="0">
                  <a:pos x="31" y="160"/>
                </a:cxn>
                <a:cxn ang="0">
                  <a:pos x="29" y="101"/>
                </a:cxn>
                <a:cxn ang="0">
                  <a:pos x="16" y="97"/>
                </a:cxn>
                <a:cxn ang="0">
                  <a:pos x="3" y="83"/>
                </a:cxn>
                <a:cxn ang="0">
                  <a:pos x="3" y="70"/>
                </a:cxn>
                <a:cxn ang="0">
                  <a:pos x="15" y="74"/>
                </a:cxn>
                <a:cxn ang="0">
                  <a:pos x="27" y="86"/>
                </a:cxn>
                <a:cxn ang="0">
                  <a:pos x="31" y="31"/>
                </a:cxn>
                <a:cxn ang="0">
                  <a:pos x="33" y="23"/>
                </a:cxn>
                <a:cxn ang="0">
                  <a:pos x="41" y="8"/>
                </a:cxn>
                <a:cxn ang="0">
                  <a:pos x="62" y="0"/>
                </a:cxn>
                <a:cxn ang="0">
                  <a:pos x="61" y="8"/>
                </a:cxn>
                <a:cxn ang="0">
                  <a:pos x="53" y="23"/>
                </a:cxn>
                <a:cxn ang="0">
                  <a:pos x="35" y="31"/>
                </a:cxn>
                <a:cxn ang="0">
                  <a:pos x="35" y="75"/>
                </a:cxn>
                <a:cxn ang="0">
                  <a:pos x="39" y="62"/>
                </a:cxn>
                <a:cxn ang="0">
                  <a:pos x="54" y="48"/>
                </a:cxn>
                <a:cxn ang="0">
                  <a:pos x="68" y="48"/>
                </a:cxn>
                <a:cxn ang="0">
                  <a:pos x="66" y="59"/>
                </a:cxn>
                <a:cxn ang="0">
                  <a:pos x="58" y="72"/>
                </a:cxn>
                <a:cxn ang="0">
                  <a:pos x="35" y="82"/>
                </a:cxn>
                <a:cxn ang="0">
                  <a:pos x="35" y="143"/>
                </a:cxn>
                <a:cxn ang="0">
                  <a:pos x="38" y="132"/>
                </a:cxn>
                <a:cxn ang="0">
                  <a:pos x="49" y="122"/>
                </a:cxn>
                <a:cxn ang="0">
                  <a:pos x="60" y="122"/>
                </a:cxn>
                <a:cxn ang="0">
                  <a:pos x="58" y="133"/>
                </a:cxn>
                <a:cxn ang="0">
                  <a:pos x="47" y="144"/>
                </a:cxn>
                <a:cxn ang="0">
                  <a:pos x="35" y="257"/>
                </a:cxn>
              </a:cxnLst>
              <a:rect l="0" t="0" r="r" b="b"/>
              <a:pathLst>
                <a:path w="68" h="257">
                  <a:moveTo>
                    <a:pt x="31" y="257"/>
                  </a:moveTo>
                  <a:lnTo>
                    <a:pt x="31" y="164"/>
                  </a:lnTo>
                  <a:lnTo>
                    <a:pt x="29" y="163"/>
                  </a:lnTo>
                  <a:lnTo>
                    <a:pt x="23" y="163"/>
                  </a:lnTo>
                  <a:lnTo>
                    <a:pt x="16" y="160"/>
                  </a:lnTo>
                  <a:lnTo>
                    <a:pt x="8" y="155"/>
                  </a:lnTo>
                  <a:lnTo>
                    <a:pt x="3" y="145"/>
                  </a:lnTo>
                  <a:lnTo>
                    <a:pt x="0" y="132"/>
                  </a:lnTo>
                  <a:lnTo>
                    <a:pt x="3" y="132"/>
                  </a:lnTo>
                  <a:lnTo>
                    <a:pt x="7" y="132"/>
                  </a:lnTo>
                  <a:lnTo>
                    <a:pt x="15" y="135"/>
                  </a:lnTo>
                  <a:lnTo>
                    <a:pt x="22" y="139"/>
                  </a:lnTo>
                  <a:lnTo>
                    <a:pt x="27" y="147"/>
                  </a:lnTo>
                  <a:lnTo>
                    <a:pt x="31" y="160"/>
                  </a:lnTo>
                  <a:lnTo>
                    <a:pt x="31" y="101"/>
                  </a:lnTo>
                  <a:lnTo>
                    <a:pt x="29" y="101"/>
                  </a:lnTo>
                  <a:lnTo>
                    <a:pt x="23" y="99"/>
                  </a:lnTo>
                  <a:lnTo>
                    <a:pt x="16" y="97"/>
                  </a:lnTo>
                  <a:lnTo>
                    <a:pt x="8" y="91"/>
                  </a:lnTo>
                  <a:lnTo>
                    <a:pt x="3" y="83"/>
                  </a:lnTo>
                  <a:lnTo>
                    <a:pt x="0" y="70"/>
                  </a:lnTo>
                  <a:lnTo>
                    <a:pt x="3" y="70"/>
                  </a:lnTo>
                  <a:lnTo>
                    <a:pt x="7" y="71"/>
                  </a:lnTo>
                  <a:lnTo>
                    <a:pt x="15" y="74"/>
                  </a:lnTo>
                  <a:lnTo>
                    <a:pt x="22" y="78"/>
                  </a:lnTo>
                  <a:lnTo>
                    <a:pt x="27" y="86"/>
                  </a:lnTo>
                  <a:lnTo>
                    <a:pt x="31" y="97"/>
                  </a:lnTo>
                  <a:lnTo>
                    <a:pt x="31" y="31"/>
                  </a:lnTo>
                  <a:lnTo>
                    <a:pt x="31" y="28"/>
                  </a:lnTo>
                  <a:lnTo>
                    <a:pt x="33" y="23"/>
                  </a:lnTo>
                  <a:lnTo>
                    <a:pt x="35" y="15"/>
                  </a:lnTo>
                  <a:lnTo>
                    <a:pt x="41" y="8"/>
                  </a:lnTo>
                  <a:lnTo>
                    <a:pt x="50" y="2"/>
                  </a:lnTo>
                  <a:lnTo>
                    <a:pt x="62" y="0"/>
                  </a:lnTo>
                  <a:lnTo>
                    <a:pt x="62" y="2"/>
                  </a:lnTo>
                  <a:lnTo>
                    <a:pt x="61" y="8"/>
                  </a:lnTo>
                  <a:lnTo>
                    <a:pt x="58" y="15"/>
                  </a:lnTo>
                  <a:lnTo>
                    <a:pt x="53" y="23"/>
                  </a:lnTo>
                  <a:lnTo>
                    <a:pt x="46" y="28"/>
                  </a:lnTo>
                  <a:lnTo>
                    <a:pt x="35" y="31"/>
                  </a:lnTo>
                  <a:lnTo>
                    <a:pt x="35" y="78"/>
                  </a:lnTo>
                  <a:lnTo>
                    <a:pt x="35" y="75"/>
                  </a:lnTo>
                  <a:lnTo>
                    <a:pt x="37" y="70"/>
                  </a:lnTo>
                  <a:lnTo>
                    <a:pt x="39" y="62"/>
                  </a:lnTo>
                  <a:lnTo>
                    <a:pt x="45" y="55"/>
                  </a:lnTo>
                  <a:lnTo>
                    <a:pt x="54" y="48"/>
                  </a:lnTo>
                  <a:lnTo>
                    <a:pt x="66" y="47"/>
                  </a:lnTo>
                  <a:lnTo>
                    <a:pt x="68" y="48"/>
                  </a:lnTo>
                  <a:lnTo>
                    <a:pt x="68" y="52"/>
                  </a:lnTo>
                  <a:lnTo>
                    <a:pt x="66" y="59"/>
                  </a:lnTo>
                  <a:lnTo>
                    <a:pt x="64" y="66"/>
                  </a:lnTo>
                  <a:lnTo>
                    <a:pt x="58" y="72"/>
                  </a:lnTo>
                  <a:lnTo>
                    <a:pt x="50" y="78"/>
                  </a:lnTo>
                  <a:lnTo>
                    <a:pt x="35" y="82"/>
                  </a:lnTo>
                  <a:lnTo>
                    <a:pt x="35" y="144"/>
                  </a:lnTo>
                  <a:lnTo>
                    <a:pt x="35" y="143"/>
                  </a:lnTo>
                  <a:lnTo>
                    <a:pt x="37" y="139"/>
                  </a:lnTo>
                  <a:lnTo>
                    <a:pt x="38" y="132"/>
                  </a:lnTo>
                  <a:lnTo>
                    <a:pt x="42" y="126"/>
                  </a:lnTo>
                  <a:lnTo>
                    <a:pt x="49" y="122"/>
                  </a:lnTo>
                  <a:lnTo>
                    <a:pt x="58" y="121"/>
                  </a:lnTo>
                  <a:lnTo>
                    <a:pt x="60" y="122"/>
                  </a:lnTo>
                  <a:lnTo>
                    <a:pt x="60" y="126"/>
                  </a:lnTo>
                  <a:lnTo>
                    <a:pt x="58" y="133"/>
                  </a:lnTo>
                  <a:lnTo>
                    <a:pt x="56" y="139"/>
                  </a:lnTo>
                  <a:lnTo>
                    <a:pt x="47" y="144"/>
                  </a:lnTo>
                  <a:lnTo>
                    <a:pt x="35" y="148"/>
                  </a:lnTo>
                  <a:lnTo>
                    <a:pt x="35" y="257"/>
                  </a:lnTo>
                  <a:lnTo>
                    <a:pt x="31" y="257"/>
                  </a:lnTo>
                  <a:close/>
                </a:path>
              </a:pathLst>
            </a:custGeom>
            <a:solidFill>
              <a:srgbClr val="D7D7D7"/>
            </a:solidFill>
            <a:ln w="0">
              <a:solidFill>
                <a:srgbClr val="D7D7D7"/>
              </a:solidFill>
              <a:prstDash val="solid"/>
              <a:round/>
              <a:headEnd/>
              <a:tailEnd/>
            </a:ln>
          </p:spPr>
          <p:txBody>
            <a:bodyPr/>
            <a:lstStyle/>
            <a:p>
              <a:endParaRPr lang="zh-TW" altLang="en-US"/>
            </a:p>
          </p:txBody>
        </p:sp>
        <p:sp>
          <p:nvSpPr>
            <p:cNvPr id="3090" name="Freeform 18"/>
            <p:cNvSpPr>
              <a:spLocks/>
            </p:cNvSpPr>
            <p:nvPr/>
          </p:nvSpPr>
          <p:spPr bwMode="gray">
            <a:xfrm>
              <a:off x="1672" y="164"/>
              <a:ext cx="111" cy="425"/>
            </a:xfrm>
            <a:custGeom>
              <a:avLst/>
              <a:gdLst/>
              <a:ahLst/>
              <a:cxnLst>
                <a:cxn ang="0">
                  <a:pos x="52" y="272"/>
                </a:cxn>
                <a:cxn ang="0">
                  <a:pos x="44" y="270"/>
                </a:cxn>
                <a:cxn ang="0">
                  <a:pos x="26" y="265"/>
                </a:cxn>
                <a:cxn ang="0">
                  <a:pos x="8" y="249"/>
                </a:cxn>
                <a:cxn ang="0">
                  <a:pos x="0" y="219"/>
                </a:cxn>
                <a:cxn ang="0">
                  <a:pos x="8" y="219"/>
                </a:cxn>
                <a:cxn ang="0">
                  <a:pos x="25" y="223"/>
                </a:cxn>
                <a:cxn ang="0">
                  <a:pos x="41" y="235"/>
                </a:cxn>
                <a:cxn ang="0">
                  <a:pos x="52" y="265"/>
                </a:cxn>
                <a:cxn ang="0">
                  <a:pos x="50" y="168"/>
                </a:cxn>
                <a:cxn ang="0">
                  <a:pos x="35" y="165"/>
                </a:cxn>
                <a:cxn ang="0">
                  <a:pos x="17" y="156"/>
                </a:cxn>
                <a:cxn ang="0">
                  <a:pos x="3" y="134"/>
                </a:cxn>
                <a:cxn ang="0">
                  <a:pos x="3" y="116"/>
                </a:cxn>
                <a:cxn ang="0">
                  <a:pos x="19" y="120"/>
                </a:cxn>
                <a:cxn ang="0">
                  <a:pos x="39" y="133"/>
                </a:cxn>
                <a:cxn ang="0">
                  <a:pos x="52" y="161"/>
                </a:cxn>
                <a:cxn ang="0">
                  <a:pos x="53" y="50"/>
                </a:cxn>
                <a:cxn ang="0">
                  <a:pos x="54" y="36"/>
                </a:cxn>
                <a:cxn ang="0">
                  <a:pos x="65" y="17"/>
                </a:cxn>
                <a:cxn ang="0">
                  <a:pos x="87" y="3"/>
                </a:cxn>
                <a:cxn ang="0">
                  <a:pos x="103" y="3"/>
                </a:cxn>
                <a:cxn ang="0">
                  <a:pos x="99" y="21"/>
                </a:cxn>
                <a:cxn ang="0">
                  <a:pos x="84" y="42"/>
                </a:cxn>
                <a:cxn ang="0">
                  <a:pos x="58" y="52"/>
                </a:cxn>
                <a:cxn ang="0">
                  <a:pos x="58" y="127"/>
                </a:cxn>
                <a:cxn ang="0">
                  <a:pos x="61" y="112"/>
                </a:cxn>
                <a:cxn ang="0">
                  <a:pos x="72" y="94"/>
                </a:cxn>
                <a:cxn ang="0">
                  <a:pos x="93" y="80"/>
                </a:cxn>
                <a:cxn ang="0">
                  <a:pos x="111" y="80"/>
                </a:cxn>
                <a:cxn ang="0">
                  <a:pos x="111" y="91"/>
                </a:cxn>
                <a:cxn ang="0">
                  <a:pos x="107" y="108"/>
                </a:cxn>
                <a:cxn ang="0">
                  <a:pos x="91" y="126"/>
                </a:cxn>
                <a:cxn ang="0">
                  <a:pos x="58" y="135"/>
                </a:cxn>
                <a:cxn ang="0">
                  <a:pos x="58" y="236"/>
                </a:cxn>
                <a:cxn ang="0">
                  <a:pos x="61" y="223"/>
                </a:cxn>
                <a:cxn ang="0">
                  <a:pos x="73" y="208"/>
                </a:cxn>
                <a:cxn ang="0">
                  <a:pos x="97" y="200"/>
                </a:cxn>
                <a:cxn ang="0">
                  <a:pos x="99" y="207"/>
                </a:cxn>
                <a:cxn ang="0">
                  <a:pos x="97" y="220"/>
                </a:cxn>
                <a:cxn ang="0">
                  <a:pos x="87" y="235"/>
                </a:cxn>
                <a:cxn ang="0">
                  <a:pos x="58" y="245"/>
                </a:cxn>
                <a:cxn ang="0">
                  <a:pos x="52" y="425"/>
                </a:cxn>
              </a:cxnLst>
              <a:rect l="0" t="0" r="r" b="b"/>
              <a:pathLst>
                <a:path w="111" h="425">
                  <a:moveTo>
                    <a:pt x="52" y="425"/>
                  </a:moveTo>
                  <a:lnTo>
                    <a:pt x="52" y="272"/>
                  </a:lnTo>
                  <a:lnTo>
                    <a:pt x="50" y="270"/>
                  </a:lnTo>
                  <a:lnTo>
                    <a:pt x="44" y="270"/>
                  </a:lnTo>
                  <a:lnTo>
                    <a:pt x="35" y="269"/>
                  </a:lnTo>
                  <a:lnTo>
                    <a:pt x="26" y="265"/>
                  </a:lnTo>
                  <a:lnTo>
                    <a:pt x="17" y="258"/>
                  </a:lnTo>
                  <a:lnTo>
                    <a:pt x="8" y="249"/>
                  </a:lnTo>
                  <a:lnTo>
                    <a:pt x="3" y="236"/>
                  </a:lnTo>
                  <a:lnTo>
                    <a:pt x="0" y="219"/>
                  </a:lnTo>
                  <a:lnTo>
                    <a:pt x="3" y="219"/>
                  </a:lnTo>
                  <a:lnTo>
                    <a:pt x="8" y="219"/>
                  </a:lnTo>
                  <a:lnTo>
                    <a:pt x="15" y="220"/>
                  </a:lnTo>
                  <a:lnTo>
                    <a:pt x="25" y="223"/>
                  </a:lnTo>
                  <a:lnTo>
                    <a:pt x="33" y="227"/>
                  </a:lnTo>
                  <a:lnTo>
                    <a:pt x="41" y="235"/>
                  </a:lnTo>
                  <a:lnTo>
                    <a:pt x="48" y="247"/>
                  </a:lnTo>
                  <a:lnTo>
                    <a:pt x="52" y="265"/>
                  </a:lnTo>
                  <a:lnTo>
                    <a:pt x="52" y="168"/>
                  </a:lnTo>
                  <a:lnTo>
                    <a:pt x="50" y="168"/>
                  </a:lnTo>
                  <a:lnTo>
                    <a:pt x="44" y="168"/>
                  </a:lnTo>
                  <a:lnTo>
                    <a:pt x="35" y="165"/>
                  </a:lnTo>
                  <a:lnTo>
                    <a:pt x="26" y="161"/>
                  </a:lnTo>
                  <a:lnTo>
                    <a:pt x="17" y="156"/>
                  </a:lnTo>
                  <a:lnTo>
                    <a:pt x="8" y="146"/>
                  </a:lnTo>
                  <a:lnTo>
                    <a:pt x="3" y="134"/>
                  </a:lnTo>
                  <a:lnTo>
                    <a:pt x="0" y="116"/>
                  </a:lnTo>
                  <a:lnTo>
                    <a:pt x="3" y="116"/>
                  </a:lnTo>
                  <a:lnTo>
                    <a:pt x="10" y="118"/>
                  </a:lnTo>
                  <a:lnTo>
                    <a:pt x="19" y="120"/>
                  </a:lnTo>
                  <a:lnTo>
                    <a:pt x="29" y="125"/>
                  </a:lnTo>
                  <a:lnTo>
                    <a:pt x="39" y="133"/>
                  </a:lnTo>
                  <a:lnTo>
                    <a:pt x="48" y="145"/>
                  </a:lnTo>
                  <a:lnTo>
                    <a:pt x="52" y="161"/>
                  </a:lnTo>
                  <a:lnTo>
                    <a:pt x="52" y="52"/>
                  </a:lnTo>
                  <a:lnTo>
                    <a:pt x="53" y="50"/>
                  </a:lnTo>
                  <a:lnTo>
                    <a:pt x="53" y="44"/>
                  </a:lnTo>
                  <a:lnTo>
                    <a:pt x="54" y="36"/>
                  </a:lnTo>
                  <a:lnTo>
                    <a:pt x="58" y="26"/>
                  </a:lnTo>
                  <a:lnTo>
                    <a:pt x="65" y="17"/>
                  </a:lnTo>
                  <a:lnTo>
                    <a:pt x="75" y="9"/>
                  </a:lnTo>
                  <a:lnTo>
                    <a:pt x="87" y="3"/>
                  </a:lnTo>
                  <a:lnTo>
                    <a:pt x="104" y="0"/>
                  </a:lnTo>
                  <a:lnTo>
                    <a:pt x="103" y="3"/>
                  </a:lnTo>
                  <a:lnTo>
                    <a:pt x="102" y="11"/>
                  </a:lnTo>
                  <a:lnTo>
                    <a:pt x="99" y="21"/>
                  </a:lnTo>
                  <a:lnTo>
                    <a:pt x="92" y="32"/>
                  </a:lnTo>
                  <a:lnTo>
                    <a:pt x="84" y="42"/>
                  </a:lnTo>
                  <a:lnTo>
                    <a:pt x="73" y="49"/>
                  </a:lnTo>
                  <a:lnTo>
                    <a:pt x="58" y="52"/>
                  </a:lnTo>
                  <a:lnTo>
                    <a:pt x="58" y="130"/>
                  </a:lnTo>
                  <a:lnTo>
                    <a:pt x="58" y="127"/>
                  </a:lnTo>
                  <a:lnTo>
                    <a:pt x="60" y="122"/>
                  </a:lnTo>
                  <a:lnTo>
                    <a:pt x="61" y="112"/>
                  </a:lnTo>
                  <a:lnTo>
                    <a:pt x="65" y="103"/>
                  </a:lnTo>
                  <a:lnTo>
                    <a:pt x="72" y="94"/>
                  </a:lnTo>
                  <a:lnTo>
                    <a:pt x="80" y="85"/>
                  </a:lnTo>
                  <a:lnTo>
                    <a:pt x="93" y="80"/>
                  </a:lnTo>
                  <a:lnTo>
                    <a:pt x="110" y="77"/>
                  </a:lnTo>
                  <a:lnTo>
                    <a:pt x="111" y="80"/>
                  </a:lnTo>
                  <a:lnTo>
                    <a:pt x="111" y="84"/>
                  </a:lnTo>
                  <a:lnTo>
                    <a:pt x="111" y="91"/>
                  </a:lnTo>
                  <a:lnTo>
                    <a:pt x="110" y="100"/>
                  </a:lnTo>
                  <a:lnTo>
                    <a:pt x="107" y="108"/>
                  </a:lnTo>
                  <a:lnTo>
                    <a:pt x="100" y="118"/>
                  </a:lnTo>
                  <a:lnTo>
                    <a:pt x="91" y="126"/>
                  </a:lnTo>
                  <a:lnTo>
                    <a:pt x="77" y="133"/>
                  </a:lnTo>
                  <a:lnTo>
                    <a:pt x="58" y="135"/>
                  </a:lnTo>
                  <a:lnTo>
                    <a:pt x="58" y="239"/>
                  </a:lnTo>
                  <a:lnTo>
                    <a:pt x="58" y="236"/>
                  </a:lnTo>
                  <a:lnTo>
                    <a:pt x="60" y="231"/>
                  </a:lnTo>
                  <a:lnTo>
                    <a:pt x="61" y="223"/>
                  </a:lnTo>
                  <a:lnTo>
                    <a:pt x="66" y="215"/>
                  </a:lnTo>
                  <a:lnTo>
                    <a:pt x="73" y="208"/>
                  </a:lnTo>
                  <a:lnTo>
                    <a:pt x="83" y="203"/>
                  </a:lnTo>
                  <a:lnTo>
                    <a:pt x="97" y="200"/>
                  </a:lnTo>
                  <a:lnTo>
                    <a:pt x="97" y="201"/>
                  </a:lnTo>
                  <a:lnTo>
                    <a:pt x="99" y="207"/>
                  </a:lnTo>
                  <a:lnTo>
                    <a:pt x="99" y="212"/>
                  </a:lnTo>
                  <a:lnTo>
                    <a:pt x="97" y="220"/>
                  </a:lnTo>
                  <a:lnTo>
                    <a:pt x="93" y="228"/>
                  </a:lnTo>
                  <a:lnTo>
                    <a:pt x="87" y="235"/>
                  </a:lnTo>
                  <a:lnTo>
                    <a:pt x="75" y="242"/>
                  </a:lnTo>
                  <a:lnTo>
                    <a:pt x="58" y="245"/>
                  </a:lnTo>
                  <a:lnTo>
                    <a:pt x="58" y="425"/>
                  </a:lnTo>
                  <a:lnTo>
                    <a:pt x="52" y="425"/>
                  </a:lnTo>
                  <a:close/>
                </a:path>
              </a:pathLst>
            </a:custGeom>
            <a:solidFill>
              <a:srgbClr val="D7D7D7"/>
            </a:solidFill>
            <a:ln w="0">
              <a:solidFill>
                <a:srgbClr val="D7D7D7"/>
              </a:solidFill>
              <a:prstDash val="solid"/>
              <a:round/>
              <a:headEnd/>
              <a:tailEnd/>
            </a:ln>
          </p:spPr>
          <p:txBody>
            <a:bodyPr/>
            <a:lstStyle/>
            <a:p>
              <a:endParaRPr lang="zh-TW" altLang="en-US"/>
            </a:p>
          </p:txBody>
        </p:sp>
        <p:sp>
          <p:nvSpPr>
            <p:cNvPr id="3091" name="Freeform 19"/>
            <p:cNvSpPr>
              <a:spLocks/>
            </p:cNvSpPr>
            <p:nvPr/>
          </p:nvSpPr>
          <p:spPr bwMode="gray">
            <a:xfrm>
              <a:off x="2065" y="361"/>
              <a:ext cx="100" cy="228"/>
            </a:xfrm>
            <a:custGeom>
              <a:avLst/>
              <a:gdLst/>
              <a:ahLst/>
              <a:cxnLst>
                <a:cxn ang="0">
                  <a:pos x="52" y="176"/>
                </a:cxn>
                <a:cxn ang="0">
                  <a:pos x="59" y="176"/>
                </a:cxn>
                <a:cxn ang="0">
                  <a:pos x="74" y="169"/>
                </a:cxn>
                <a:cxn ang="0">
                  <a:pos x="86" y="154"/>
                </a:cxn>
                <a:cxn ang="0">
                  <a:pos x="86" y="141"/>
                </a:cxn>
                <a:cxn ang="0">
                  <a:pos x="74" y="143"/>
                </a:cxn>
                <a:cxn ang="0">
                  <a:pos x="58" y="158"/>
                </a:cxn>
                <a:cxn ang="0">
                  <a:pos x="52" y="118"/>
                </a:cxn>
                <a:cxn ang="0">
                  <a:pos x="61" y="116"/>
                </a:cxn>
                <a:cxn ang="0">
                  <a:pos x="78" y="110"/>
                </a:cxn>
                <a:cxn ang="0">
                  <a:pos x="92" y="92"/>
                </a:cxn>
                <a:cxn ang="0">
                  <a:pos x="92" y="77"/>
                </a:cxn>
                <a:cxn ang="0">
                  <a:pos x="81" y="79"/>
                </a:cxn>
                <a:cxn ang="0">
                  <a:pos x="65" y="88"/>
                </a:cxn>
                <a:cxn ang="0">
                  <a:pos x="52" y="115"/>
                </a:cxn>
                <a:cxn ang="0">
                  <a:pos x="55" y="48"/>
                </a:cxn>
                <a:cxn ang="0">
                  <a:pos x="67" y="45"/>
                </a:cxn>
                <a:cxn ang="0">
                  <a:pos x="85" y="37"/>
                </a:cxn>
                <a:cxn ang="0">
                  <a:pos x="97" y="17"/>
                </a:cxn>
                <a:cxn ang="0">
                  <a:pos x="97" y="0"/>
                </a:cxn>
                <a:cxn ang="0">
                  <a:pos x="83" y="3"/>
                </a:cxn>
                <a:cxn ang="0">
                  <a:pos x="65" y="14"/>
                </a:cxn>
                <a:cxn ang="0">
                  <a:pos x="50" y="45"/>
                </a:cxn>
                <a:cxn ang="0">
                  <a:pos x="47" y="35"/>
                </a:cxn>
                <a:cxn ang="0">
                  <a:pos x="38" y="18"/>
                </a:cxn>
                <a:cxn ang="0">
                  <a:pos x="16" y="3"/>
                </a:cxn>
                <a:cxn ang="0">
                  <a:pos x="1" y="3"/>
                </a:cxn>
                <a:cxn ang="0">
                  <a:pos x="5" y="19"/>
                </a:cxn>
                <a:cxn ang="0">
                  <a:pos x="19" y="38"/>
                </a:cxn>
                <a:cxn ang="0">
                  <a:pos x="47" y="48"/>
                </a:cxn>
                <a:cxn ang="0">
                  <a:pos x="47" y="132"/>
                </a:cxn>
                <a:cxn ang="0">
                  <a:pos x="42" y="118"/>
                </a:cxn>
                <a:cxn ang="0">
                  <a:pos x="25" y="103"/>
                </a:cxn>
                <a:cxn ang="0">
                  <a:pos x="12" y="103"/>
                </a:cxn>
                <a:cxn ang="0">
                  <a:pos x="16" y="116"/>
                </a:cxn>
                <a:cxn ang="0">
                  <a:pos x="25" y="132"/>
                </a:cxn>
                <a:cxn ang="0">
                  <a:pos x="47" y="141"/>
                </a:cxn>
                <a:cxn ang="0">
                  <a:pos x="52" y="228"/>
                </a:cxn>
              </a:cxnLst>
              <a:rect l="0" t="0" r="r" b="b"/>
              <a:pathLst>
                <a:path w="100" h="228">
                  <a:moveTo>
                    <a:pt x="52" y="228"/>
                  </a:moveTo>
                  <a:lnTo>
                    <a:pt x="52" y="176"/>
                  </a:lnTo>
                  <a:lnTo>
                    <a:pt x="55" y="176"/>
                  </a:lnTo>
                  <a:lnTo>
                    <a:pt x="59" y="176"/>
                  </a:lnTo>
                  <a:lnTo>
                    <a:pt x="67" y="173"/>
                  </a:lnTo>
                  <a:lnTo>
                    <a:pt x="74" y="169"/>
                  </a:lnTo>
                  <a:lnTo>
                    <a:pt x="81" y="163"/>
                  </a:lnTo>
                  <a:lnTo>
                    <a:pt x="86" y="154"/>
                  </a:lnTo>
                  <a:lnTo>
                    <a:pt x="88" y="141"/>
                  </a:lnTo>
                  <a:lnTo>
                    <a:pt x="86" y="141"/>
                  </a:lnTo>
                  <a:lnTo>
                    <a:pt x="81" y="142"/>
                  </a:lnTo>
                  <a:lnTo>
                    <a:pt x="74" y="143"/>
                  </a:lnTo>
                  <a:lnTo>
                    <a:pt x="66" y="149"/>
                  </a:lnTo>
                  <a:lnTo>
                    <a:pt x="58" y="158"/>
                  </a:lnTo>
                  <a:lnTo>
                    <a:pt x="52" y="173"/>
                  </a:lnTo>
                  <a:lnTo>
                    <a:pt x="52" y="118"/>
                  </a:lnTo>
                  <a:lnTo>
                    <a:pt x="55" y="118"/>
                  </a:lnTo>
                  <a:lnTo>
                    <a:pt x="61" y="116"/>
                  </a:lnTo>
                  <a:lnTo>
                    <a:pt x="69" y="115"/>
                  </a:lnTo>
                  <a:lnTo>
                    <a:pt x="78" y="110"/>
                  </a:lnTo>
                  <a:lnTo>
                    <a:pt x="86" y="103"/>
                  </a:lnTo>
                  <a:lnTo>
                    <a:pt x="92" y="92"/>
                  </a:lnTo>
                  <a:lnTo>
                    <a:pt x="94" y="77"/>
                  </a:lnTo>
                  <a:lnTo>
                    <a:pt x="92" y="77"/>
                  </a:lnTo>
                  <a:lnTo>
                    <a:pt x="88" y="77"/>
                  </a:lnTo>
                  <a:lnTo>
                    <a:pt x="81" y="79"/>
                  </a:lnTo>
                  <a:lnTo>
                    <a:pt x="73" y="81"/>
                  </a:lnTo>
                  <a:lnTo>
                    <a:pt x="65" y="88"/>
                  </a:lnTo>
                  <a:lnTo>
                    <a:pt x="58" y="99"/>
                  </a:lnTo>
                  <a:lnTo>
                    <a:pt x="52" y="115"/>
                  </a:lnTo>
                  <a:lnTo>
                    <a:pt x="52" y="48"/>
                  </a:lnTo>
                  <a:lnTo>
                    <a:pt x="55" y="48"/>
                  </a:lnTo>
                  <a:lnTo>
                    <a:pt x="61" y="48"/>
                  </a:lnTo>
                  <a:lnTo>
                    <a:pt x="67" y="45"/>
                  </a:lnTo>
                  <a:lnTo>
                    <a:pt x="77" y="42"/>
                  </a:lnTo>
                  <a:lnTo>
                    <a:pt x="85" y="37"/>
                  </a:lnTo>
                  <a:lnTo>
                    <a:pt x="92" y="27"/>
                  </a:lnTo>
                  <a:lnTo>
                    <a:pt x="97" y="17"/>
                  </a:lnTo>
                  <a:lnTo>
                    <a:pt x="100" y="0"/>
                  </a:lnTo>
                  <a:lnTo>
                    <a:pt x="97" y="0"/>
                  </a:lnTo>
                  <a:lnTo>
                    <a:pt x="92" y="0"/>
                  </a:lnTo>
                  <a:lnTo>
                    <a:pt x="83" y="3"/>
                  </a:lnTo>
                  <a:lnTo>
                    <a:pt x="74" y="7"/>
                  </a:lnTo>
                  <a:lnTo>
                    <a:pt x="65" y="14"/>
                  </a:lnTo>
                  <a:lnTo>
                    <a:pt x="56" y="27"/>
                  </a:lnTo>
                  <a:lnTo>
                    <a:pt x="50" y="45"/>
                  </a:lnTo>
                  <a:lnTo>
                    <a:pt x="50" y="42"/>
                  </a:lnTo>
                  <a:lnTo>
                    <a:pt x="47" y="35"/>
                  </a:lnTo>
                  <a:lnTo>
                    <a:pt x="43" y="27"/>
                  </a:lnTo>
                  <a:lnTo>
                    <a:pt x="38" y="18"/>
                  </a:lnTo>
                  <a:lnTo>
                    <a:pt x="28" y="10"/>
                  </a:lnTo>
                  <a:lnTo>
                    <a:pt x="16" y="3"/>
                  </a:lnTo>
                  <a:lnTo>
                    <a:pt x="0" y="0"/>
                  </a:lnTo>
                  <a:lnTo>
                    <a:pt x="1" y="3"/>
                  </a:lnTo>
                  <a:lnTo>
                    <a:pt x="3" y="10"/>
                  </a:lnTo>
                  <a:lnTo>
                    <a:pt x="5" y="19"/>
                  </a:lnTo>
                  <a:lnTo>
                    <a:pt x="11" y="29"/>
                  </a:lnTo>
                  <a:lnTo>
                    <a:pt x="19" y="38"/>
                  </a:lnTo>
                  <a:lnTo>
                    <a:pt x="31" y="45"/>
                  </a:lnTo>
                  <a:lnTo>
                    <a:pt x="47" y="48"/>
                  </a:lnTo>
                  <a:lnTo>
                    <a:pt x="47" y="135"/>
                  </a:lnTo>
                  <a:lnTo>
                    <a:pt x="47" y="132"/>
                  </a:lnTo>
                  <a:lnTo>
                    <a:pt x="46" y="126"/>
                  </a:lnTo>
                  <a:lnTo>
                    <a:pt x="42" y="118"/>
                  </a:lnTo>
                  <a:lnTo>
                    <a:pt x="35" y="110"/>
                  </a:lnTo>
                  <a:lnTo>
                    <a:pt x="25" y="103"/>
                  </a:lnTo>
                  <a:lnTo>
                    <a:pt x="12" y="100"/>
                  </a:lnTo>
                  <a:lnTo>
                    <a:pt x="12" y="103"/>
                  </a:lnTo>
                  <a:lnTo>
                    <a:pt x="13" y="108"/>
                  </a:lnTo>
                  <a:lnTo>
                    <a:pt x="16" y="116"/>
                  </a:lnTo>
                  <a:lnTo>
                    <a:pt x="20" y="124"/>
                  </a:lnTo>
                  <a:lnTo>
                    <a:pt x="25" y="132"/>
                  </a:lnTo>
                  <a:lnTo>
                    <a:pt x="35" y="139"/>
                  </a:lnTo>
                  <a:lnTo>
                    <a:pt x="47" y="141"/>
                  </a:lnTo>
                  <a:lnTo>
                    <a:pt x="47" y="228"/>
                  </a:lnTo>
                  <a:lnTo>
                    <a:pt x="52" y="228"/>
                  </a:lnTo>
                  <a:close/>
                </a:path>
              </a:pathLst>
            </a:custGeom>
            <a:solidFill>
              <a:srgbClr val="D7D7D7"/>
            </a:solidFill>
            <a:ln w="0">
              <a:solidFill>
                <a:srgbClr val="D7D7D7"/>
              </a:solidFill>
              <a:prstDash val="solid"/>
              <a:round/>
              <a:headEnd/>
              <a:tailEnd/>
            </a:ln>
          </p:spPr>
          <p:txBody>
            <a:bodyPr/>
            <a:lstStyle/>
            <a:p>
              <a:endParaRPr lang="zh-TW" altLang="en-US"/>
            </a:p>
          </p:txBody>
        </p:sp>
        <p:sp>
          <p:nvSpPr>
            <p:cNvPr id="3092" name="Freeform 20"/>
            <p:cNvSpPr>
              <a:spLocks/>
            </p:cNvSpPr>
            <p:nvPr/>
          </p:nvSpPr>
          <p:spPr bwMode="gray">
            <a:xfrm>
              <a:off x="2921" y="361"/>
              <a:ext cx="100" cy="228"/>
            </a:xfrm>
            <a:custGeom>
              <a:avLst/>
              <a:gdLst/>
              <a:ahLst/>
              <a:cxnLst>
                <a:cxn ang="0">
                  <a:pos x="53" y="176"/>
                </a:cxn>
                <a:cxn ang="0">
                  <a:pos x="60" y="176"/>
                </a:cxn>
                <a:cxn ang="0">
                  <a:pos x="74" y="169"/>
                </a:cxn>
                <a:cxn ang="0">
                  <a:pos x="87" y="154"/>
                </a:cxn>
                <a:cxn ang="0">
                  <a:pos x="87" y="141"/>
                </a:cxn>
                <a:cxn ang="0">
                  <a:pos x="74" y="143"/>
                </a:cxn>
                <a:cxn ang="0">
                  <a:pos x="60" y="158"/>
                </a:cxn>
                <a:cxn ang="0">
                  <a:pos x="53" y="118"/>
                </a:cxn>
                <a:cxn ang="0">
                  <a:pos x="61" y="116"/>
                </a:cxn>
                <a:cxn ang="0">
                  <a:pos x="78" y="110"/>
                </a:cxn>
                <a:cxn ang="0">
                  <a:pos x="92" y="92"/>
                </a:cxn>
                <a:cxn ang="0">
                  <a:pos x="92" y="77"/>
                </a:cxn>
                <a:cxn ang="0">
                  <a:pos x="81" y="79"/>
                </a:cxn>
                <a:cxn ang="0">
                  <a:pos x="65" y="88"/>
                </a:cxn>
                <a:cxn ang="0">
                  <a:pos x="53" y="115"/>
                </a:cxn>
                <a:cxn ang="0">
                  <a:pos x="56" y="48"/>
                </a:cxn>
                <a:cxn ang="0">
                  <a:pos x="68" y="45"/>
                </a:cxn>
                <a:cxn ang="0">
                  <a:pos x="85" y="37"/>
                </a:cxn>
                <a:cxn ang="0">
                  <a:pos x="97" y="17"/>
                </a:cxn>
                <a:cxn ang="0">
                  <a:pos x="97" y="0"/>
                </a:cxn>
                <a:cxn ang="0">
                  <a:pos x="84" y="3"/>
                </a:cxn>
                <a:cxn ang="0">
                  <a:pos x="65" y="14"/>
                </a:cxn>
                <a:cxn ang="0">
                  <a:pos x="50" y="45"/>
                </a:cxn>
                <a:cxn ang="0">
                  <a:pos x="47" y="35"/>
                </a:cxn>
                <a:cxn ang="0">
                  <a:pos x="38" y="18"/>
                </a:cxn>
                <a:cxn ang="0">
                  <a:pos x="16" y="3"/>
                </a:cxn>
                <a:cxn ang="0">
                  <a:pos x="2" y="3"/>
                </a:cxn>
                <a:cxn ang="0">
                  <a:pos x="6" y="19"/>
                </a:cxn>
                <a:cxn ang="0">
                  <a:pos x="19" y="38"/>
                </a:cxn>
                <a:cxn ang="0">
                  <a:pos x="47" y="48"/>
                </a:cxn>
                <a:cxn ang="0">
                  <a:pos x="47" y="132"/>
                </a:cxn>
                <a:cxn ang="0">
                  <a:pos x="42" y="118"/>
                </a:cxn>
                <a:cxn ang="0">
                  <a:pos x="26" y="103"/>
                </a:cxn>
                <a:cxn ang="0">
                  <a:pos x="12" y="103"/>
                </a:cxn>
                <a:cxn ang="0">
                  <a:pos x="16" y="116"/>
                </a:cxn>
                <a:cxn ang="0">
                  <a:pos x="26" y="132"/>
                </a:cxn>
                <a:cxn ang="0">
                  <a:pos x="47" y="141"/>
                </a:cxn>
                <a:cxn ang="0">
                  <a:pos x="53" y="228"/>
                </a:cxn>
              </a:cxnLst>
              <a:rect l="0" t="0" r="r" b="b"/>
              <a:pathLst>
                <a:path w="100" h="228">
                  <a:moveTo>
                    <a:pt x="53" y="228"/>
                  </a:moveTo>
                  <a:lnTo>
                    <a:pt x="53" y="176"/>
                  </a:lnTo>
                  <a:lnTo>
                    <a:pt x="56" y="176"/>
                  </a:lnTo>
                  <a:lnTo>
                    <a:pt x="60" y="176"/>
                  </a:lnTo>
                  <a:lnTo>
                    <a:pt x="68" y="173"/>
                  </a:lnTo>
                  <a:lnTo>
                    <a:pt x="74" y="169"/>
                  </a:lnTo>
                  <a:lnTo>
                    <a:pt x="81" y="163"/>
                  </a:lnTo>
                  <a:lnTo>
                    <a:pt x="87" y="154"/>
                  </a:lnTo>
                  <a:lnTo>
                    <a:pt x="88" y="141"/>
                  </a:lnTo>
                  <a:lnTo>
                    <a:pt x="87" y="141"/>
                  </a:lnTo>
                  <a:lnTo>
                    <a:pt x="81" y="142"/>
                  </a:lnTo>
                  <a:lnTo>
                    <a:pt x="74" y="143"/>
                  </a:lnTo>
                  <a:lnTo>
                    <a:pt x="66" y="149"/>
                  </a:lnTo>
                  <a:lnTo>
                    <a:pt x="60" y="158"/>
                  </a:lnTo>
                  <a:lnTo>
                    <a:pt x="53" y="173"/>
                  </a:lnTo>
                  <a:lnTo>
                    <a:pt x="53" y="118"/>
                  </a:lnTo>
                  <a:lnTo>
                    <a:pt x="56" y="118"/>
                  </a:lnTo>
                  <a:lnTo>
                    <a:pt x="61" y="116"/>
                  </a:lnTo>
                  <a:lnTo>
                    <a:pt x="69" y="115"/>
                  </a:lnTo>
                  <a:lnTo>
                    <a:pt x="78" y="110"/>
                  </a:lnTo>
                  <a:lnTo>
                    <a:pt x="87" y="103"/>
                  </a:lnTo>
                  <a:lnTo>
                    <a:pt x="92" y="92"/>
                  </a:lnTo>
                  <a:lnTo>
                    <a:pt x="95" y="77"/>
                  </a:lnTo>
                  <a:lnTo>
                    <a:pt x="92" y="77"/>
                  </a:lnTo>
                  <a:lnTo>
                    <a:pt x="88" y="77"/>
                  </a:lnTo>
                  <a:lnTo>
                    <a:pt x="81" y="79"/>
                  </a:lnTo>
                  <a:lnTo>
                    <a:pt x="73" y="81"/>
                  </a:lnTo>
                  <a:lnTo>
                    <a:pt x="65" y="88"/>
                  </a:lnTo>
                  <a:lnTo>
                    <a:pt x="58" y="99"/>
                  </a:lnTo>
                  <a:lnTo>
                    <a:pt x="53" y="115"/>
                  </a:lnTo>
                  <a:lnTo>
                    <a:pt x="53" y="48"/>
                  </a:lnTo>
                  <a:lnTo>
                    <a:pt x="56" y="48"/>
                  </a:lnTo>
                  <a:lnTo>
                    <a:pt x="61" y="48"/>
                  </a:lnTo>
                  <a:lnTo>
                    <a:pt x="68" y="45"/>
                  </a:lnTo>
                  <a:lnTo>
                    <a:pt x="77" y="42"/>
                  </a:lnTo>
                  <a:lnTo>
                    <a:pt x="85" y="37"/>
                  </a:lnTo>
                  <a:lnTo>
                    <a:pt x="93" y="27"/>
                  </a:lnTo>
                  <a:lnTo>
                    <a:pt x="97" y="17"/>
                  </a:lnTo>
                  <a:lnTo>
                    <a:pt x="100" y="0"/>
                  </a:lnTo>
                  <a:lnTo>
                    <a:pt x="97" y="0"/>
                  </a:lnTo>
                  <a:lnTo>
                    <a:pt x="92" y="0"/>
                  </a:lnTo>
                  <a:lnTo>
                    <a:pt x="84" y="3"/>
                  </a:lnTo>
                  <a:lnTo>
                    <a:pt x="74" y="7"/>
                  </a:lnTo>
                  <a:lnTo>
                    <a:pt x="65" y="14"/>
                  </a:lnTo>
                  <a:lnTo>
                    <a:pt x="57" y="27"/>
                  </a:lnTo>
                  <a:lnTo>
                    <a:pt x="50" y="45"/>
                  </a:lnTo>
                  <a:lnTo>
                    <a:pt x="50" y="42"/>
                  </a:lnTo>
                  <a:lnTo>
                    <a:pt x="47" y="35"/>
                  </a:lnTo>
                  <a:lnTo>
                    <a:pt x="43" y="27"/>
                  </a:lnTo>
                  <a:lnTo>
                    <a:pt x="38" y="18"/>
                  </a:lnTo>
                  <a:lnTo>
                    <a:pt x="29" y="10"/>
                  </a:lnTo>
                  <a:lnTo>
                    <a:pt x="16" y="3"/>
                  </a:lnTo>
                  <a:lnTo>
                    <a:pt x="0" y="0"/>
                  </a:lnTo>
                  <a:lnTo>
                    <a:pt x="2" y="3"/>
                  </a:lnTo>
                  <a:lnTo>
                    <a:pt x="3" y="10"/>
                  </a:lnTo>
                  <a:lnTo>
                    <a:pt x="6" y="19"/>
                  </a:lnTo>
                  <a:lnTo>
                    <a:pt x="11" y="29"/>
                  </a:lnTo>
                  <a:lnTo>
                    <a:pt x="19" y="38"/>
                  </a:lnTo>
                  <a:lnTo>
                    <a:pt x="31" y="45"/>
                  </a:lnTo>
                  <a:lnTo>
                    <a:pt x="47" y="48"/>
                  </a:lnTo>
                  <a:lnTo>
                    <a:pt x="47" y="135"/>
                  </a:lnTo>
                  <a:lnTo>
                    <a:pt x="47" y="132"/>
                  </a:lnTo>
                  <a:lnTo>
                    <a:pt x="46" y="126"/>
                  </a:lnTo>
                  <a:lnTo>
                    <a:pt x="42" y="118"/>
                  </a:lnTo>
                  <a:lnTo>
                    <a:pt x="35" y="110"/>
                  </a:lnTo>
                  <a:lnTo>
                    <a:pt x="26" y="103"/>
                  </a:lnTo>
                  <a:lnTo>
                    <a:pt x="12" y="100"/>
                  </a:lnTo>
                  <a:lnTo>
                    <a:pt x="12" y="103"/>
                  </a:lnTo>
                  <a:lnTo>
                    <a:pt x="14" y="108"/>
                  </a:lnTo>
                  <a:lnTo>
                    <a:pt x="16" y="116"/>
                  </a:lnTo>
                  <a:lnTo>
                    <a:pt x="20" y="124"/>
                  </a:lnTo>
                  <a:lnTo>
                    <a:pt x="26" y="132"/>
                  </a:lnTo>
                  <a:lnTo>
                    <a:pt x="35" y="139"/>
                  </a:lnTo>
                  <a:lnTo>
                    <a:pt x="47" y="141"/>
                  </a:lnTo>
                  <a:lnTo>
                    <a:pt x="47" y="228"/>
                  </a:lnTo>
                  <a:lnTo>
                    <a:pt x="53" y="228"/>
                  </a:lnTo>
                  <a:close/>
                </a:path>
              </a:pathLst>
            </a:custGeom>
            <a:solidFill>
              <a:srgbClr val="D7D7D7"/>
            </a:solidFill>
            <a:ln w="0">
              <a:solidFill>
                <a:srgbClr val="D7D7D7"/>
              </a:solidFill>
              <a:prstDash val="solid"/>
              <a:round/>
              <a:headEnd/>
              <a:tailEnd/>
            </a:ln>
          </p:spPr>
          <p:txBody>
            <a:bodyPr/>
            <a:lstStyle/>
            <a:p>
              <a:endParaRPr lang="zh-TW" altLang="en-US"/>
            </a:p>
          </p:txBody>
        </p:sp>
        <p:sp>
          <p:nvSpPr>
            <p:cNvPr id="3093" name="Freeform 21"/>
            <p:cNvSpPr>
              <a:spLocks/>
            </p:cNvSpPr>
            <p:nvPr/>
          </p:nvSpPr>
          <p:spPr bwMode="gray">
            <a:xfrm>
              <a:off x="2273" y="187"/>
              <a:ext cx="175" cy="402"/>
            </a:xfrm>
            <a:custGeom>
              <a:avLst/>
              <a:gdLst/>
              <a:ahLst/>
              <a:cxnLst>
                <a:cxn ang="0">
                  <a:pos x="93" y="309"/>
                </a:cxn>
                <a:cxn ang="0">
                  <a:pos x="101" y="309"/>
                </a:cxn>
                <a:cxn ang="0">
                  <a:pos x="118" y="304"/>
                </a:cxn>
                <a:cxn ang="0">
                  <a:pos x="138" y="292"/>
                </a:cxn>
                <a:cxn ang="0">
                  <a:pos x="152" y="266"/>
                </a:cxn>
                <a:cxn ang="0">
                  <a:pos x="152" y="247"/>
                </a:cxn>
                <a:cxn ang="0">
                  <a:pos x="138" y="250"/>
                </a:cxn>
                <a:cxn ang="0">
                  <a:pos x="120" y="259"/>
                </a:cxn>
                <a:cxn ang="0">
                  <a:pos x="99" y="285"/>
                </a:cxn>
                <a:cxn ang="0">
                  <a:pos x="93" y="207"/>
                </a:cxn>
                <a:cxn ang="0">
                  <a:pos x="102" y="205"/>
                </a:cxn>
                <a:cxn ang="0">
                  <a:pos x="122" y="200"/>
                </a:cxn>
                <a:cxn ang="0">
                  <a:pos x="147" y="185"/>
                </a:cxn>
                <a:cxn ang="0">
                  <a:pos x="163" y="155"/>
                </a:cxn>
                <a:cxn ang="0">
                  <a:pos x="163" y="134"/>
                </a:cxn>
                <a:cxn ang="0">
                  <a:pos x="149" y="135"/>
                </a:cxn>
                <a:cxn ang="0">
                  <a:pos x="129" y="142"/>
                </a:cxn>
                <a:cxn ang="0">
                  <a:pos x="107" y="162"/>
                </a:cxn>
                <a:cxn ang="0">
                  <a:pos x="93" y="201"/>
                </a:cxn>
                <a:cxn ang="0">
                  <a:pos x="95" y="83"/>
                </a:cxn>
                <a:cxn ang="0">
                  <a:pos x="110" y="81"/>
                </a:cxn>
                <a:cxn ang="0">
                  <a:pos x="134" y="73"/>
                </a:cxn>
                <a:cxn ang="0">
                  <a:pos x="157" y="54"/>
                </a:cxn>
                <a:cxn ang="0">
                  <a:pos x="174" y="23"/>
                </a:cxn>
                <a:cxn ang="0">
                  <a:pos x="174" y="0"/>
                </a:cxn>
                <a:cxn ang="0">
                  <a:pos x="157" y="2"/>
                </a:cxn>
                <a:cxn ang="0">
                  <a:pos x="133" y="10"/>
                </a:cxn>
                <a:cxn ang="0">
                  <a:pos x="107" y="33"/>
                </a:cxn>
                <a:cxn ang="0">
                  <a:pos x="87" y="77"/>
                </a:cxn>
                <a:cxn ang="0">
                  <a:pos x="85" y="68"/>
                </a:cxn>
                <a:cxn ang="0">
                  <a:pos x="75" y="46"/>
                </a:cxn>
                <a:cxn ang="0">
                  <a:pos x="55" y="21"/>
                </a:cxn>
                <a:cxn ang="0">
                  <a:pos x="22" y="3"/>
                </a:cxn>
                <a:cxn ang="0">
                  <a:pos x="1" y="3"/>
                </a:cxn>
                <a:cxn ang="0">
                  <a:pos x="4" y="18"/>
                </a:cxn>
                <a:cxn ang="0">
                  <a:pos x="12" y="42"/>
                </a:cxn>
                <a:cxn ang="0">
                  <a:pos x="31" y="65"/>
                </a:cxn>
                <a:cxn ang="0">
                  <a:pos x="62" y="81"/>
                </a:cxn>
                <a:cxn ang="0">
                  <a:pos x="82" y="238"/>
                </a:cxn>
                <a:cxn ang="0">
                  <a:pos x="80" y="228"/>
                </a:cxn>
                <a:cxn ang="0">
                  <a:pos x="72" y="207"/>
                </a:cxn>
                <a:cxn ang="0">
                  <a:pos x="55" y="185"/>
                </a:cxn>
                <a:cxn ang="0">
                  <a:pos x="21" y="176"/>
                </a:cxn>
                <a:cxn ang="0">
                  <a:pos x="22" y="185"/>
                </a:cxn>
                <a:cxn ang="0">
                  <a:pos x="28" y="205"/>
                </a:cxn>
                <a:cxn ang="0">
                  <a:pos x="41" y="230"/>
                </a:cxn>
                <a:cxn ang="0">
                  <a:pos x="66" y="246"/>
                </a:cxn>
                <a:cxn ang="0">
                  <a:pos x="82" y="402"/>
                </a:cxn>
              </a:cxnLst>
              <a:rect l="0" t="0" r="r" b="b"/>
              <a:pathLst>
                <a:path w="175" h="402">
                  <a:moveTo>
                    <a:pt x="93" y="402"/>
                  </a:moveTo>
                  <a:lnTo>
                    <a:pt x="93" y="309"/>
                  </a:lnTo>
                  <a:lnTo>
                    <a:pt x="95" y="309"/>
                  </a:lnTo>
                  <a:lnTo>
                    <a:pt x="101" y="309"/>
                  </a:lnTo>
                  <a:lnTo>
                    <a:pt x="109" y="308"/>
                  </a:lnTo>
                  <a:lnTo>
                    <a:pt x="118" y="304"/>
                  </a:lnTo>
                  <a:lnTo>
                    <a:pt x="129" y="298"/>
                  </a:lnTo>
                  <a:lnTo>
                    <a:pt x="138" y="292"/>
                  </a:lnTo>
                  <a:lnTo>
                    <a:pt x="147" y="281"/>
                  </a:lnTo>
                  <a:lnTo>
                    <a:pt x="152" y="266"/>
                  </a:lnTo>
                  <a:lnTo>
                    <a:pt x="155" y="247"/>
                  </a:lnTo>
                  <a:lnTo>
                    <a:pt x="152" y="247"/>
                  </a:lnTo>
                  <a:lnTo>
                    <a:pt x="147" y="249"/>
                  </a:lnTo>
                  <a:lnTo>
                    <a:pt x="138" y="250"/>
                  </a:lnTo>
                  <a:lnTo>
                    <a:pt x="129" y="253"/>
                  </a:lnTo>
                  <a:lnTo>
                    <a:pt x="120" y="259"/>
                  </a:lnTo>
                  <a:lnTo>
                    <a:pt x="109" y="270"/>
                  </a:lnTo>
                  <a:lnTo>
                    <a:pt x="99" y="285"/>
                  </a:lnTo>
                  <a:lnTo>
                    <a:pt x="93" y="304"/>
                  </a:lnTo>
                  <a:lnTo>
                    <a:pt x="93" y="207"/>
                  </a:lnTo>
                  <a:lnTo>
                    <a:pt x="95" y="207"/>
                  </a:lnTo>
                  <a:lnTo>
                    <a:pt x="102" y="205"/>
                  </a:lnTo>
                  <a:lnTo>
                    <a:pt x="111" y="204"/>
                  </a:lnTo>
                  <a:lnTo>
                    <a:pt x="122" y="200"/>
                  </a:lnTo>
                  <a:lnTo>
                    <a:pt x="134" y="195"/>
                  </a:lnTo>
                  <a:lnTo>
                    <a:pt x="147" y="185"/>
                  </a:lnTo>
                  <a:lnTo>
                    <a:pt x="156" y="173"/>
                  </a:lnTo>
                  <a:lnTo>
                    <a:pt x="163" y="155"/>
                  </a:lnTo>
                  <a:lnTo>
                    <a:pt x="165" y="134"/>
                  </a:lnTo>
                  <a:lnTo>
                    <a:pt x="163" y="134"/>
                  </a:lnTo>
                  <a:lnTo>
                    <a:pt x="157" y="134"/>
                  </a:lnTo>
                  <a:lnTo>
                    <a:pt x="149" y="135"/>
                  </a:lnTo>
                  <a:lnTo>
                    <a:pt x="140" y="137"/>
                  </a:lnTo>
                  <a:lnTo>
                    <a:pt x="129" y="142"/>
                  </a:lnTo>
                  <a:lnTo>
                    <a:pt x="118" y="150"/>
                  </a:lnTo>
                  <a:lnTo>
                    <a:pt x="107" y="162"/>
                  </a:lnTo>
                  <a:lnTo>
                    <a:pt x="99" y="178"/>
                  </a:lnTo>
                  <a:lnTo>
                    <a:pt x="93" y="201"/>
                  </a:lnTo>
                  <a:lnTo>
                    <a:pt x="93" y="83"/>
                  </a:lnTo>
                  <a:lnTo>
                    <a:pt x="95" y="83"/>
                  </a:lnTo>
                  <a:lnTo>
                    <a:pt x="101" y="83"/>
                  </a:lnTo>
                  <a:lnTo>
                    <a:pt x="110" y="81"/>
                  </a:lnTo>
                  <a:lnTo>
                    <a:pt x="122" y="77"/>
                  </a:lnTo>
                  <a:lnTo>
                    <a:pt x="134" y="73"/>
                  </a:lnTo>
                  <a:lnTo>
                    <a:pt x="147" y="65"/>
                  </a:lnTo>
                  <a:lnTo>
                    <a:pt x="157" y="54"/>
                  </a:lnTo>
                  <a:lnTo>
                    <a:pt x="167" y="41"/>
                  </a:lnTo>
                  <a:lnTo>
                    <a:pt x="174" y="23"/>
                  </a:lnTo>
                  <a:lnTo>
                    <a:pt x="175" y="0"/>
                  </a:lnTo>
                  <a:lnTo>
                    <a:pt x="174" y="0"/>
                  </a:lnTo>
                  <a:lnTo>
                    <a:pt x="167" y="0"/>
                  </a:lnTo>
                  <a:lnTo>
                    <a:pt x="157" y="2"/>
                  </a:lnTo>
                  <a:lnTo>
                    <a:pt x="145" y="4"/>
                  </a:lnTo>
                  <a:lnTo>
                    <a:pt x="133" y="10"/>
                  </a:lnTo>
                  <a:lnTo>
                    <a:pt x="120" y="19"/>
                  </a:lnTo>
                  <a:lnTo>
                    <a:pt x="107" y="33"/>
                  </a:lnTo>
                  <a:lnTo>
                    <a:pt x="97" y="52"/>
                  </a:lnTo>
                  <a:lnTo>
                    <a:pt x="87" y="77"/>
                  </a:lnTo>
                  <a:lnTo>
                    <a:pt x="87" y="75"/>
                  </a:lnTo>
                  <a:lnTo>
                    <a:pt x="85" y="68"/>
                  </a:lnTo>
                  <a:lnTo>
                    <a:pt x="80" y="58"/>
                  </a:lnTo>
                  <a:lnTo>
                    <a:pt x="75" y="46"/>
                  </a:lnTo>
                  <a:lnTo>
                    <a:pt x="66" y="33"/>
                  </a:lnTo>
                  <a:lnTo>
                    <a:pt x="55" y="21"/>
                  </a:lnTo>
                  <a:lnTo>
                    <a:pt x="40" y="10"/>
                  </a:lnTo>
                  <a:lnTo>
                    <a:pt x="22" y="3"/>
                  </a:lnTo>
                  <a:lnTo>
                    <a:pt x="0" y="0"/>
                  </a:lnTo>
                  <a:lnTo>
                    <a:pt x="1" y="3"/>
                  </a:lnTo>
                  <a:lnTo>
                    <a:pt x="1" y="10"/>
                  </a:lnTo>
                  <a:lnTo>
                    <a:pt x="4" y="18"/>
                  </a:lnTo>
                  <a:lnTo>
                    <a:pt x="6" y="30"/>
                  </a:lnTo>
                  <a:lnTo>
                    <a:pt x="12" y="42"/>
                  </a:lnTo>
                  <a:lnTo>
                    <a:pt x="20" y="54"/>
                  </a:lnTo>
                  <a:lnTo>
                    <a:pt x="31" y="65"/>
                  </a:lnTo>
                  <a:lnTo>
                    <a:pt x="44" y="75"/>
                  </a:lnTo>
                  <a:lnTo>
                    <a:pt x="62" y="81"/>
                  </a:lnTo>
                  <a:lnTo>
                    <a:pt x="82" y="83"/>
                  </a:lnTo>
                  <a:lnTo>
                    <a:pt x="82" y="238"/>
                  </a:lnTo>
                  <a:lnTo>
                    <a:pt x="82" y="235"/>
                  </a:lnTo>
                  <a:lnTo>
                    <a:pt x="80" y="228"/>
                  </a:lnTo>
                  <a:lnTo>
                    <a:pt x="78" y="217"/>
                  </a:lnTo>
                  <a:lnTo>
                    <a:pt x="72" y="207"/>
                  </a:lnTo>
                  <a:lnTo>
                    <a:pt x="66" y="196"/>
                  </a:lnTo>
                  <a:lnTo>
                    <a:pt x="55" y="185"/>
                  </a:lnTo>
                  <a:lnTo>
                    <a:pt x="40" y="178"/>
                  </a:lnTo>
                  <a:lnTo>
                    <a:pt x="21" y="176"/>
                  </a:lnTo>
                  <a:lnTo>
                    <a:pt x="21" y="178"/>
                  </a:lnTo>
                  <a:lnTo>
                    <a:pt x="22" y="185"/>
                  </a:lnTo>
                  <a:lnTo>
                    <a:pt x="24" y="195"/>
                  </a:lnTo>
                  <a:lnTo>
                    <a:pt x="28" y="205"/>
                  </a:lnTo>
                  <a:lnTo>
                    <a:pt x="33" y="217"/>
                  </a:lnTo>
                  <a:lnTo>
                    <a:pt x="41" y="230"/>
                  </a:lnTo>
                  <a:lnTo>
                    <a:pt x="52" y="239"/>
                  </a:lnTo>
                  <a:lnTo>
                    <a:pt x="66" y="246"/>
                  </a:lnTo>
                  <a:lnTo>
                    <a:pt x="82" y="247"/>
                  </a:lnTo>
                  <a:lnTo>
                    <a:pt x="82" y="402"/>
                  </a:lnTo>
                  <a:lnTo>
                    <a:pt x="93" y="402"/>
                  </a:lnTo>
                  <a:close/>
                </a:path>
              </a:pathLst>
            </a:custGeom>
            <a:solidFill>
              <a:srgbClr val="D7D7D7"/>
            </a:solidFill>
            <a:ln w="0">
              <a:solidFill>
                <a:srgbClr val="D7D7D7"/>
              </a:solidFill>
              <a:prstDash val="solid"/>
              <a:round/>
              <a:headEnd/>
              <a:tailEnd/>
            </a:ln>
          </p:spPr>
          <p:txBody>
            <a:bodyPr/>
            <a:lstStyle/>
            <a:p>
              <a:endParaRPr lang="zh-TW" altLang="en-US"/>
            </a:p>
          </p:txBody>
        </p:sp>
        <p:sp>
          <p:nvSpPr>
            <p:cNvPr id="3094" name="Freeform 22"/>
            <p:cNvSpPr>
              <a:spLocks/>
            </p:cNvSpPr>
            <p:nvPr/>
          </p:nvSpPr>
          <p:spPr bwMode="gray">
            <a:xfrm>
              <a:off x="2161" y="216"/>
              <a:ext cx="97" cy="373"/>
            </a:xfrm>
            <a:custGeom>
              <a:avLst/>
              <a:gdLst/>
              <a:ahLst/>
              <a:cxnLst>
                <a:cxn ang="0">
                  <a:pos x="52" y="237"/>
                </a:cxn>
                <a:cxn ang="0">
                  <a:pos x="59" y="237"/>
                </a:cxn>
                <a:cxn ang="0">
                  <a:pos x="74" y="232"/>
                </a:cxn>
                <a:cxn ang="0">
                  <a:pos x="90" y="218"/>
                </a:cxn>
                <a:cxn ang="0">
                  <a:pos x="97" y="193"/>
                </a:cxn>
                <a:cxn ang="0">
                  <a:pos x="89" y="193"/>
                </a:cxn>
                <a:cxn ang="0">
                  <a:pos x="71" y="197"/>
                </a:cxn>
                <a:cxn ang="0">
                  <a:pos x="56" y="215"/>
                </a:cxn>
                <a:cxn ang="0">
                  <a:pos x="52" y="147"/>
                </a:cxn>
                <a:cxn ang="0">
                  <a:pos x="59" y="147"/>
                </a:cxn>
                <a:cxn ang="0">
                  <a:pos x="74" y="141"/>
                </a:cxn>
                <a:cxn ang="0">
                  <a:pos x="90" y="128"/>
                </a:cxn>
                <a:cxn ang="0">
                  <a:pos x="97" y="102"/>
                </a:cxn>
                <a:cxn ang="0">
                  <a:pos x="89" y="102"/>
                </a:cxn>
                <a:cxn ang="0">
                  <a:pos x="71" y="109"/>
                </a:cxn>
                <a:cxn ang="0">
                  <a:pos x="56" y="126"/>
                </a:cxn>
                <a:cxn ang="0">
                  <a:pos x="52" y="46"/>
                </a:cxn>
                <a:cxn ang="0">
                  <a:pos x="51" y="37"/>
                </a:cxn>
                <a:cxn ang="0">
                  <a:pos x="45" y="23"/>
                </a:cxn>
                <a:cxn ang="0">
                  <a:pos x="32" y="6"/>
                </a:cxn>
                <a:cxn ang="0">
                  <a:pos x="6" y="0"/>
                </a:cxn>
                <a:cxn ang="0">
                  <a:pos x="8" y="9"/>
                </a:cxn>
                <a:cxn ang="0">
                  <a:pos x="16" y="27"/>
                </a:cxn>
                <a:cxn ang="0">
                  <a:pos x="33" y="43"/>
                </a:cxn>
                <a:cxn ang="0">
                  <a:pos x="45" y="113"/>
                </a:cxn>
                <a:cxn ang="0">
                  <a:pos x="45" y="106"/>
                </a:cxn>
                <a:cxn ang="0">
                  <a:pos x="40" y="90"/>
                </a:cxn>
                <a:cxn ang="0">
                  <a:pos x="27" y="75"/>
                </a:cxn>
                <a:cxn ang="0">
                  <a:pos x="1" y="67"/>
                </a:cxn>
                <a:cxn ang="0">
                  <a:pos x="0" y="75"/>
                </a:cxn>
                <a:cxn ang="0">
                  <a:pos x="2" y="91"/>
                </a:cxn>
                <a:cxn ang="0">
                  <a:pos x="14" y="109"/>
                </a:cxn>
                <a:cxn ang="0">
                  <a:pos x="45" y="118"/>
                </a:cxn>
                <a:cxn ang="0">
                  <a:pos x="45" y="207"/>
                </a:cxn>
                <a:cxn ang="0">
                  <a:pos x="43" y="195"/>
                </a:cxn>
                <a:cxn ang="0">
                  <a:pos x="33" y="182"/>
                </a:cxn>
                <a:cxn ang="0">
                  <a:pos x="12" y="175"/>
                </a:cxn>
                <a:cxn ang="0">
                  <a:pos x="10" y="182"/>
                </a:cxn>
                <a:cxn ang="0">
                  <a:pos x="13" y="197"/>
                </a:cxn>
                <a:cxn ang="0">
                  <a:pos x="29" y="211"/>
                </a:cxn>
                <a:cxn ang="0">
                  <a:pos x="45" y="373"/>
                </a:cxn>
              </a:cxnLst>
              <a:rect l="0" t="0" r="r" b="b"/>
              <a:pathLst>
                <a:path w="97" h="373">
                  <a:moveTo>
                    <a:pt x="52" y="373"/>
                  </a:moveTo>
                  <a:lnTo>
                    <a:pt x="52" y="237"/>
                  </a:lnTo>
                  <a:lnTo>
                    <a:pt x="54" y="237"/>
                  </a:lnTo>
                  <a:lnTo>
                    <a:pt x="59" y="237"/>
                  </a:lnTo>
                  <a:lnTo>
                    <a:pt x="66" y="236"/>
                  </a:lnTo>
                  <a:lnTo>
                    <a:pt x="74" y="232"/>
                  </a:lnTo>
                  <a:lnTo>
                    <a:pt x="82" y="226"/>
                  </a:lnTo>
                  <a:lnTo>
                    <a:pt x="90" y="218"/>
                  </a:lnTo>
                  <a:lnTo>
                    <a:pt x="95" y="207"/>
                  </a:lnTo>
                  <a:lnTo>
                    <a:pt x="97" y="193"/>
                  </a:lnTo>
                  <a:lnTo>
                    <a:pt x="94" y="193"/>
                  </a:lnTo>
                  <a:lnTo>
                    <a:pt x="89" y="193"/>
                  </a:lnTo>
                  <a:lnTo>
                    <a:pt x="81" y="194"/>
                  </a:lnTo>
                  <a:lnTo>
                    <a:pt x="71" y="197"/>
                  </a:lnTo>
                  <a:lnTo>
                    <a:pt x="63" y="205"/>
                  </a:lnTo>
                  <a:lnTo>
                    <a:pt x="56" y="215"/>
                  </a:lnTo>
                  <a:lnTo>
                    <a:pt x="52" y="232"/>
                  </a:lnTo>
                  <a:lnTo>
                    <a:pt x="52" y="147"/>
                  </a:lnTo>
                  <a:lnTo>
                    <a:pt x="54" y="147"/>
                  </a:lnTo>
                  <a:lnTo>
                    <a:pt x="59" y="147"/>
                  </a:lnTo>
                  <a:lnTo>
                    <a:pt x="66" y="144"/>
                  </a:lnTo>
                  <a:lnTo>
                    <a:pt x="74" y="141"/>
                  </a:lnTo>
                  <a:lnTo>
                    <a:pt x="82" y="136"/>
                  </a:lnTo>
                  <a:lnTo>
                    <a:pt x="90" y="128"/>
                  </a:lnTo>
                  <a:lnTo>
                    <a:pt x="95" y="117"/>
                  </a:lnTo>
                  <a:lnTo>
                    <a:pt x="97" y="102"/>
                  </a:lnTo>
                  <a:lnTo>
                    <a:pt x="94" y="102"/>
                  </a:lnTo>
                  <a:lnTo>
                    <a:pt x="89" y="102"/>
                  </a:lnTo>
                  <a:lnTo>
                    <a:pt x="81" y="105"/>
                  </a:lnTo>
                  <a:lnTo>
                    <a:pt x="71" y="109"/>
                  </a:lnTo>
                  <a:lnTo>
                    <a:pt x="63" y="116"/>
                  </a:lnTo>
                  <a:lnTo>
                    <a:pt x="56" y="126"/>
                  </a:lnTo>
                  <a:lnTo>
                    <a:pt x="52" y="141"/>
                  </a:lnTo>
                  <a:lnTo>
                    <a:pt x="52" y="46"/>
                  </a:lnTo>
                  <a:lnTo>
                    <a:pt x="51" y="43"/>
                  </a:lnTo>
                  <a:lnTo>
                    <a:pt x="51" y="37"/>
                  </a:lnTo>
                  <a:lnTo>
                    <a:pt x="49" y="31"/>
                  </a:lnTo>
                  <a:lnTo>
                    <a:pt x="45" y="23"/>
                  </a:lnTo>
                  <a:lnTo>
                    <a:pt x="40" y="15"/>
                  </a:lnTo>
                  <a:lnTo>
                    <a:pt x="32" y="6"/>
                  </a:lnTo>
                  <a:lnTo>
                    <a:pt x="21" y="2"/>
                  </a:lnTo>
                  <a:lnTo>
                    <a:pt x="6" y="0"/>
                  </a:lnTo>
                  <a:lnTo>
                    <a:pt x="6" y="2"/>
                  </a:lnTo>
                  <a:lnTo>
                    <a:pt x="8" y="9"/>
                  </a:lnTo>
                  <a:lnTo>
                    <a:pt x="12" y="17"/>
                  </a:lnTo>
                  <a:lnTo>
                    <a:pt x="16" y="27"/>
                  </a:lnTo>
                  <a:lnTo>
                    <a:pt x="23" y="36"/>
                  </a:lnTo>
                  <a:lnTo>
                    <a:pt x="33" y="43"/>
                  </a:lnTo>
                  <a:lnTo>
                    <a:pt x="45" y="46"/>
                  </a:lnTo>
                  <a:lnTo>
                    <a:pt x="45" y="113"/>
                  </a:lnTo>
                  <a:lnTo>
                    <a:pt x="45" y="112"/>
                  </a:lnTo>
                  <a:lnTo>
                    <a:pt x="45" y="106"/>
                  </a:lnTo>
                  <a:lnTo>
                    <a:pt x="44" y="98"/>
                  </a:lnTo>
                  <a:lnTo>
                    <a:pt x="40" y="90"/>
                  </a:lnTo>
                  <a:lnTo>
                    <a:pt x="35" y="82"/>
                  </a:lnTo>
                  <a:lnTo>
                    <a:pt x="27" y="75"/>
                  </a:lnTo>
                  <a:lnTo>
                    <a:pt x="16" y="70"/>
                  </a:lnTo>
                  <a:lnTo>
                    <a:pt x="1" y="67"/>
                  </a:lnTo>
                  <a:lnTo>
                    <a:pt x="0" y="70"/>
                  </a:lnTo>
                  <a:lnTo>
                    <a:pt x="0" y="75"/>
                  </a:lnTo>
                  <a:lnTo>
                    <a:pt x="0" y="82"/>
                  </a:lnTo>
                  <a:lnTo>
                    <a:pt x="2" y="91"/>
                  </a:lnTo>
                  <a:lnTo>
                    <a:pt x="6" y="100"/>
                  </a:lnTo>
                  <a:lnTo>
                    <a:pt x="14" y="109"/>
                  </a:lnTo>
                  <a:lnTo>
                    <a:pt x="28" y="114"/>
                  </a:lnTo>
                  <a:lnTo>
                    <a:pt x="45" y="118"/>
                  </a:lnTo>
                  <a:lnTo>
                    <a:pt x="45" y="209"/>
                  </a:lnTo>
                  <a:lnTo>
                    <a:pt x="45" y="207"/>
                  </a:lnTo>
                  <a:lnTo>
                    <a:pt x="45" y="202"/>
                  </a:lnTo>
                  <a:lnTo>
                    <a:pt x="43" y="195"/>
                  </a:lnTo>
                  <a:lnTo>
                    <a:pt x="40" y="188"/>
                  </a:lnTo>
                  <a:lnTo>
                    <a:pt x="33" y="182"/>
                  </a:lnTo>
                  <a:lnTo>
                    <a:pt x="24" y="178"/>
                  </a:lnTo>
                  <a:lnTo>
                    <a:pt x="12" y="175"/>
                  </a:lnTo>
                  <a:lnTo>
                    <a:pt x="12" y="178"/>
                  </a:lnTo>
                  <a:lnTo>
                    <a:pt x="10" y="182"/>
                  </a:lnTo>
                  <a:lnTo>
                    <a:pt x="10" y="188"/>
                  </a:lnTo>
                  <a:lnTo>
                    <a:pt x="13" y="197"/>
                  </a:lnTo>
                  <a:lnTo>
                    <a:pt x="20" y="205"/>
                  </a:lnTo>
                  <a:lnTo>
                    <a:pt x="29" y="211"/>
                  </a:lnTo>
                  <a:lnTo>
                    <a:pt x="45" y="215"/>
                  </a:lnTo>
                  <a:lnTo>
                    <a:pt x="45" y="373"/>
                  </a:lnTo>
                  <a:lnTo>
                    <a:pt x="52" y="373"/>
                  </a:lnTo>
                  <a:close/>
                </a:path>
              </a:pathLst>
            </a:custGeom>
            <a:solidFill>
              <a:srgbClr val="D7D7D7"/>
            </a:solidFill>
            <a:ln w="0">
              <a:solidFill>
                <a:srgbClr val="D7D7D7"/>
              </a:solidFill>
              <a:prstDash val="solid"/>
              <a:round/>
              <a:headEnd/>
              <a:tailEnd/>
            </a:ln>
          </p:spPr>
          <p:txBody>
            <a:bodyPr/>
            <a:lstStyle/>
            <a:p>
              <a:endParaRPr lang="zh-TW" altLang="en-US"/>
            </a:p>
          </p:txBody>
        </p:sp>
        <p:sp>
          <p:nvSpPr>
            <p:cNvPr id="3095" name="Freeform 23"/>
            <p:cNvSpPr>
              <a:spLocks/>
            </p:cNvSpPr>
            <p:nvPr/>
          </p:nvSpPr>
          <p:spPr bwMode="gray">
            <a:xfrm>
              <a:off x="2708" y="216"/>
              <a:ext cx="97" cy="373"/>
            </a:xfrm>
            <a:custGeom>
              <a:avLst/>
              <a:gdLst/>
              <a:ahLst/>
              <a:cxnLst>
                <a:cxn ang="0">
                  <a:pos x="51" y="237"/>
                </a:cxn>
                <a:cxn ang="0">
                  <a:pos x="60" y="237"/>
                </a:cxn>
                <a:cxn ang="0">
                  <a:pos x="74" y="232"/>
                </a:cxn>
                <a:cxn ang="0">
                  <a:pos x="91" y="218"/>
                </a:cxn>
                <a:cxn ang="0">
                  <a:pos x="97" y="193"/>
                </a:cxn>
                <a:cxn ang="0">
                  <a:pos x="89" y="193"/>
                </a:cxn>
                <a:cxn ang="0">
                  <a:pos x="72" y="197"/>
                </a:cxn>
                <a:cxn ang="0">
                  <a:pos x="55" y="215"/>
                </a:cxn>
                <a:cxn ang="0">
                  <a:pos x="51" y="147"/>
                </a:cxn>
                <a:cxn ang="0">
                  <a:pos x="60" y="147"/>
                </a:cxn>
                <a:cxn ang="0">
                  <a:pos x="74" y="141"/>
                </a:cxn>
                <a:cxn ang="0">
                  <a:pos x="91" y="128"/>
                </a:cxn>
                <a:cxn ang="0">
                  <a:pos x="97" y="102"/>
                </a:cxn>
                <a:cxn ang="0">
                  <a:pos x="89" y="102"/>
                </a:cxn>
                <a:cxn ang="0">
                  <a:pos x="72" y="109"/>
                </a:cxn>
                <a:cxn ang="0">
                  <a:pos x="55" y="126"/>
                </a:cxn>
                <a:cxn ang="0">
                  <a:pos x="51" y="46"/>
                </a:cxn>
                <a:cxn ang="0">
                  <a:pos x="51" y="37"/>
                </a:cxn>
                <a:cxn ang="0">
                  <a:pos x="46" y="23"/>
                </a:cxn>
                <a:cxn ang="0">
                  <a:pos x="33" y="6"/>
                </a:cxn>
                <a:cxn ang="0">
                  <a:pos x="7" y="0"/>
                </a:cxn>
                <a:cxn ang="0">
                  <a:pos x="8" y="9"/>
                </a:cxn>
                <a:cxn ang="0">
                  <a:pos x="16" y="27"/>
                </a:cxn>
                <a:cxn ang="0">
                  <a:pos x="34" y="43"/>
                </a:cxn>
                <a:cxn ang="0">
                  <a:pos x="46" y="113"/>
                </a:cxn>
                <a:cxn ang="0">
                  <a:pos x="46" y="106"/>
                </a:cxn>
                <a:cxn ang="0">
                  <a:pos x="41" y="90"/>
                </a:cxn>
                <a:cxn ang="0">
                  <a:pos x="27" y="75"/>
                </a:cxn>
                <a:cxn ang="0">
                  <a:pos x="0" y="67"/>
                </a:cxn>
                <a:cxn ang="0">
                  <a:pos x="0" y="75"/>
                </a:cxn>
                <a:cxn ang="0">
                  <a:pos x="3" y="91"/>
                </a:cxn>
                <a:cxn ang="0">
                  <a:pos x="15" y="109"/>
                </a:cxn>
                <a:cxn ang="0">
                  <a:pos x="46" y="118"/>
                </a:cxn>
                <a:cxn ang="0">
                  <a:pos x="46" y="207"/>
                </a:cxn>
                <a:cxn ang="0">
                  <a:pos x="43" y="195"/>
                </a:cxn>
                <a:cxn ang="0">
                  <a:pos x="34" y="182"/>
                </a:cxn>
                <a:cxn ang="0">
                  <a:pos x="12" y="175"/>
                </a:cxn>
                <a:cxn ang="0">
                  <a:pos x="11" y="182"/>
                </a:cxn>
                <a:cxn ang="0">
                  <a:pos x="14" y="197"/>
                </a:cxn>
                <a:cxn ang="0">
                  <a:pos x="30" y="211"/>
                </a:cxn>
                <a:cxn ang="0">
                  <a:pos x="46" y="373"/>
                </a:cxn>
              </a:cxnLst>
              <a:rect l="0" t="0" r="r" b="b"/>
              <a:pathLst>
                <a:path w="97" h="373">
                  <a:moveTo>
                    <a:pt x="51" y="373"/>
                  </a:moveTo>
                  <a:lnTo>
                    <a:pt x="51" y="237"/>
                  </a:lnTo>
                  <a:lnTo>
                    <a:pt x="54" y="237"/>
                  </a:lnTo>
                  <a:lnTo>
                    <a:pt x="60" y="237"/>
                  </a:lnTo>
                  <a:lnTo>
                    <a:pt x="66" y="236"/>
                  </a:lnTo>
                  <a:lnTo>
                    <a:pt x="74" y="232"/>
                  </a:lnTo>
                  <a:lnTo>
                    <a:pt x="82" y="226"/>
                  </a:lnTo>
                  <a:lnTo>
                    <a:pt x="91" y="218"/>
                  </a:lnTo>
                  <a:lnTo>
                    <a:pt x="95" y="207"/>
                  </a:lnTo>
                  <a:lnTo>
                    <a:pt x="97" y="193"/>
                  </a:lnTo>
                  <a:lnTo>
                    <a:pt x="95" y="193"/>
                  </a:lnTo>
                  <a:lnTo>
                    <a:pt x="89" y="193"/>
                  </a:lnTo>
                  <a:lnTo>
                    <a:pt x="81" y="194"/>
                  </a:lnTo>
                  <a:lnTo>
                    <a:pt x="72" y="197"/>
                  </a:lnTo>
                  <a:lnTo>
                    <a:pt x="64" y="205"/>
                  </a:lnTo>
                  <a:lnTo>
                    <a:pt x="55" y="215"/>
                  </a:lnTo>
                  <a:lnTo>
                    <a:pt x="51" y="232"/>
                  </a:lnTo>
                  <a:lnTo>
                    <a:pt x="51" y="147"/>
                  </a:lnTo>
                  <a:lnTo>
                    <a:pt x="54" y="147"/>
                  </a:lnTo>
                  <a:lnTo>
                    <a:pt x="60" y="147"/>
                  </a:lnTo>
                  <a:lnTo>
                    <a:pt x="66" y="144"/>
                  </a:lnTo>
                  <a:lnTo>
                    <a:pt x="74" y="141"/>
                  </a:lnTo>
                  <a:lnTo>
                    <a:pt x="82" y="136"/>
                  </a:lnTo>
                  <a:lnTo>
                    <a:pt x="91" y="128"/>
                  </a:lnTo>
                  <a:lnTo>
                    <a:pt x="95" y="117"/>
                  </a:lnTo>
                  <a:lnTo>
                    <a:pt x="97" y="102"/>
                  </a:lnTo>
                  <a:lnTo>
                    <a:pt x="95" y="102"/>
                  </a:lnTo>
                  <a:lnTo>
                    <a:pt x="89" y="102"/>
                  </a:lnTo>
                  <a:lnTo>
                    <a:pt x="81" y="105"/>
                  </a:lnTo>
                  <a:lnTo>
                    <a:pt x="72" y="109"/>
                  </a:lnTo>
                  <a:lnTo>
                    <a:pt x="64" y="116"/>
                  </a:lnTo>
                  <a:lnTo>
                    <a:pt x="55" y="126"/>
                  </a:lnTo>
                  <a:lnTo>
                    <a:pt x="51" y="141"/>
                  </a:lnTo>
                  <a:lnTo>
                    <a:pt x="51" y="46"/>
                  </a:lnTo>
                  <a:lnTo>
                    <a:pt x="51" y="43"/>
                  </a:lnTo>
                  <a:lnTo>
                    <a:pt x="51" y="37"/>
                  </a:lnTo>
                  <a:lnTo>
                    <a:pt x="49" y="31"/>
                  </a:lnTo>
                  <a:lnTo>
                    <a:pt x="46" y="23"/>
                  </a:lnTo>
                  <a:lnTo>
                    <a:pt x="41" y="15"/>
                  </a:lnTo>
                  <a:lnTo>
                    <a:pt x="33" y="6"/>
                  </a:lnTo>
                  <a:lnTo>
                    <a:pt x="22" y="2"/>
                  </a:lnTo>
                  <a:lnTo>
                    <a:pt x="7" y="0"/>
                  </a:lnTo>
                  <a:lnTo>
                    <a:pt x="7" y="2"/>
                  </a:lnTo>
                  <a:lnTo>
                    <a:pt x="8" y="9"/>
                  </a:lnTo>
                  <a:lnTo>
                    <a:pt x="11" y="17"/>
                  </a:lnTo>
                  <a:lnTo>
                    <a:pt x="16" y="27"/>
                  </a:lnTo>
                  <a:lnTo>
                    <a:pt x="23" y="36"/>
                  </a:lnTo>
                  <a:lnTo>
                    <a:pt x="34" y="43"/>
                  </a:lnTo>
                  <a:lnTo>
                    <a:pt x="46" y="46"/>
                  </a:lnTo>
                  <a:lnTo>
                    <a:pt x="46" y="113"/>
                  </a:lnTo>
                  <a:lnTo>
                    <a:pt x="46" y="112"/>
                  </a:lnTo>
                  <a:lnTo>
                    <a:pt x="46" y="106"/>
                  </a:lnTo>
                  <a:lnTo>
                    <a:pt x="43" y="98"/>
                  </a:lnTo>
                  <a:lnTo>
                    <a:pt x="41" y="90"/>
                  </a:lnTo>
                  <a:lnTo>
                    <a:pt x="35" y="82"/>
                  </a:lnTo>
                  <a:lnTo>
                    <a:pt x="27" y="75"/>
                  </a:lnTo>
                  <a:lnTo>
                    <a:pt x="16" y="70"/>
                  </a:lnTo>
                  <a:lnTo>
                    <a:pt x="0" y="67"/>
                  </a:lnTo>
                  <a:lnTo>
                    <a:pt x="0" y="70"/>
                  </a:lnTo>
                  <a:lnTo>
                    <a:pt x="0" y="75"/>
                  </a:lnTo>
                  <a:lnTo>
                    <a:pt x="0" y="82"/>
                  </a:lnTo>
                  <a:lnTo>
                    <a:pt x="3" y="91"/>
                  </a:lnTo>
                  <a:lnTo>
                    <a:pt x="7" y="100"/>
                  </a:lnTo>
                  <a:lnTo>
                    <a:pt x="15" y="109"/>
                  </a:lnTo>
                  <a:lnTo>
                    <a:pt x="28" y="114"/>
                  </a:lnTo>
                  <a:lnTo>
                    <a:pt x="46" y="118"/>
                  </a:lnTo>
                  <a:lnTo>
                    <a:pt x="46" y="209"/>
                  </a:lnTo>
                  <a:lnTo>
                    <a:pt x="46" y="207"/>
                  </a:lnTo>
                  <a:lnTo>
                    <a:pt x="45" y="202"/>
                  </a:lnTo>
                  <a:lnTo>
                    <a:pt x="43" y="195"/>
                  </a:lnTo>
                  <a:lnTo>
                    <a:pt x="39" y="188"/>
                  </a:lnTo>
                  <a:lnTo>
                    <a:pt x="34" y="182"/>
                  </a:lnTo>
                  <a:lnTo>
                    <a:pt x="24" y="178"/>
                  </a:lnTo>
                  <a:lnTo>
                    <a:pt x="12" y="175"/>
                  </a:lnTo>
                  <a:lnTo>
                    <a:pt x="12" y="178"/>
                  </a:lnTo>
                  <a:lnTo>
                    <a:pt x="11" y="182"/>
                  </a:lnTo>
                  <a:lnTo>
                    <a:pt x="11" y="188"/>
                  </a:lnTo>
                  <a:lnTo>
                    <a:pt x="14" y="197"/>
                  </a:lnTo>
                  <a:lnTo>
                    <a:pt x="19" y="205"/>
                  </a:lnTo>
                  <a:lnTo>
                    <a:pt x="30" y="211"/>
                  </a:lnTo>
                  <a:lnTo>
                    <a:pt x="46" y="215"/>
                  </a:lnTo>
                  <a:lnTo>
                    <a:pt x="46" y="373"/>
                  </a:lnTo>
                  <a:lnTo>
                    <a:pt x="51" y="373"/>
                  </a:lnTo>
                  <a:close/>
                </a:path>
              </a:pathLst>
            </a:custGeom>
            <a:solidFill>
              <a:srgbClr val="D7D7D7"/>
            </a:solidFill>
            <a:ln w="0">
              <a:solidFill>
                <a:srgbClr val="D7D7D7"/>
              </a:solidFill>
              <a:prstDash val="solid"/>
              <a:round/>
              <a:headEnd/>
              <a:tailEnd/>
            </a:ln>
          </p:spPr>
          <p:txBody>
            <a:bodyPr/>
            <a:lstStyle/>
            <a:p>
              <a:endParaRPr lang="zh-TW" altLang="en-US"/>
            </a:p>
          </p:txBody>
        </p:sp>
      </p:grpSp>
      <p:sp>
        <p:nvSpPr>
          <p:cNvPr id="3100" name="Rectangle 28"/>
          <p:cNvSpPr>
            <a:spLocks noChangeArrowheads="1"/>
          </p:cNvSpPr>
          <p:nvPr/>
        </p:nvSpPr>
        <p:spPr bwMode="gray">
          <a:xfrm>
            <a:off x="114300" y="6610350"/>
            <a:ext cx="8931275" cy="163513"/>
          </a:xfrm>
          <a:prstGeom prst="rect">
            <a:avLst/>
          </a:prstGeom>
          <a:solidFill>
            <a:srgbClr val="649F29"/>
          </a:solidFill>
          <a:ln w="9525">
            <a:noFill/>
            <a:miter lim="800000"/>
            <a:headEnd/>
            <a:tailEnd/>
          </a:ln>
          <a:effectLst/>
        </p:spPr>
        <p:txBody>
          <a:bodyPr wrap="none" anchor="ctr"/>
          <a:lstStyle/>
          <a:p>
            <a:endParaRPr lang="zh-TW" altLang="en-US"/>
          </a:p>
        </p:txBody>
      </p:sp>
      <p:grpSp>
        <p:nvGrpSpPr>
          <p:cNvPr id="3146" name="Group 74"/>
          <p:cNvGrpSpPr>
            <a:grpSpLocks/>
          </p:cNvGrpSpPr>
          <p:nvPr/>
        </p:nvGrpSpPr>
        <p:grpSpPr bwMode="auto">
          <a:xfrm>
            <a:off x="53975" y="333375"/>
            <a:ext cx="8982075" cy="1131888"/>
            <a:chOff x="54" y="538"/>
            <a:chExt cx="5658" cy="713"/>
          </a:xfrm>
        </p:grpSpPr>
        <p:sp>
          <p:nvSpPr>
            <p:cNvPr id="3102" name="Freeform 30"/>
            <p:cNvSpPr>
              <a:spLocks/>
            </p:cNvSpPr>
            <p:nvPr userDrawn="1"/>
          </p:nvSpPr>
          <p:spPr bwMode="gray">
            <a:xfrm>
              <a:off x="54" y="736"/>
              <a:ext cx="5658" cy="515"/>
            </a:xfrm>
            <a:custGeom>
              <a:avLst/>
              <a:gdLst/>
              <a:ahLst/>
              <a:cxnLst>
                <a:cxn ang="0">
                  <a:pos x="0" y="0"/>
                </a:cxn>
                <a:cxn ang="0">
                  <a:pos x="5446" y="0"/>
                </a:cxn>
                <a:cxn ang="0">
                  <a:pos x="5446" y="312"/>
                </a:cxn>
                <a:cxn ang="0">
                  <a:pos x="5446" y="451"/>
                </a:cxn>
                <a:cxn ang="0">
                  <a:pos x="1512" y="443"/>
                </a:cxn>
                <a:cxn ang="0">
                  <a:pos x="1288" y="584"/>
                </a:cxn>
                <a:cxn ang="0">
                  <a:pos x="0" y="590"/>
                </a:cxn>
                <a:cxn ang="0">
                  <a:pos x="0" y="0"/>
                </a:cxn>
              </a:cxnLst>
              <a:rect l="0" t="0" r="r" b="b"/>
              <a:pathLst>
                <a:path w="5446" h="590">
                  <a:moveTo>
                    <a:pt x="0" y="0"/>
                  </a:moveTo>
                  <a:lnTo>
                    <a:pt x="5446" y="0"/>
                  </a:lnTo>
                  <a:lnTo>
                    <a:pt x="5446" y="312"/>
                  </a:lnTo>
                  <a:lnTo>
                    <a:pt x="5446" y="451"/>
                  </a:lnTo>
                  <a:cubicBezTo>
                    <a:pt x="4790" y="473"/>
                    <a:pt x="2205" y="421"/>
                    <a:pt x="1512" y="443"/>
                  </a:cubicBezTo>
                  <a:lnTo>
                    <a:pt x="1288" y="584"/>
                  </a:lnTo>
                  <a:lnTo>
                    <a:pt x="0" y="590"/>
                  </a:lnTo>
                  <a:lnTo>
                    <a:pt x="0" y="0"/>
                  </a:lnTo>
                  <a:close/>
                </a:path>
              </a:pathLst>
            </a:custGeom>
            <a:solidFill>
              <a:schemeClr val="tx1"/>
            </a:solidFill>
            <a:ln w="9525">
              <a:noFill/>
              <a:round/>
              <a:headEnd/>
              <a:tailEnd/>
            </a:ln>
            <a:effectLst/>
          </p:spPr>
          <p:txBody>
            <a:bodyPr/>
            <a:lstStyle/>
            <a:p>
              <a:endParaRPr lang="zh-TW" altLang="en-US"/>
            </a:p>
          </p:txBody>
        </p:sp>
        <p:sp>
          <p:nvSpPr>
            <p:cNvPr id="3103" name="Freeform 31"/>
            <p:cNvSpPr>
              <a:spLocks/>
            </p:cNvSpPr>
            <p:nvPr userDrawn="1"/>
          </p:nvSpPr>
          <p:spPr bwMode="gray">
            <a:xfrm>
              <a:off x="54" y="538"/>
              <a:ext cx="5658" cy="655"/>
            </a:xfrm>
            <a:custGeom>
              <a:avLst/>
              <a:gdLst/>
              <a:ahLst/>
              <a:cxnLst>
                <a:cxn ang="0">
                  <a:pos x="1" y="0"/>
                </a:cxn>
                <a:cxn ang="0">
                  <a:pos x="5657" y="0"/>
                </a:cxn>
                <a:cxn ang="0">
                  <a:pos x="5658" y="534"/>
                </a:cxn>
                <a:cxn ang="0">
                  <a:pos x="1553" y="528"/>
                </a:cxn>
                <a:cxn ang="0">
                  <a:pos x="1317" y="651"/>
                </a:cxn>
                <a:cxn ang="0">
                  <a:pos x="0" y="655"/>
                </a:cxn>
                <a:cxn ang="0">
                  <a:pos x="1" y="0"/>
                </a:cxn>
              </a:cxnLst>
              <a:rect l="0" t="0" r="r" b="b"/>
              <a:pathLst>
                <a:path w="5658" h="655">
                  <a:moveTo>
                    <a:pt x="1" y="0"/>
                  </a:moveTo>
                  <a:lnTo>
                    <a:pt x="5657" y="0"/>
                  </a:lnTo>
                  <a:lnTo>
                    <a:pt x="5658" y="534"/>
                  </a:lnTo>
                  <a:lnTo>
                    <a:pt x="1553" y="528"/>
                  </a:lnTo>
                  <a:lnTo>
                    <a:pt x="1317" y="651"/>
                  </a:lnTo>
                  <a:lnTo>
                    <a:pt x="0" y="655"/>
                  </a:lnTo>
                  <a:lnTo>
                    <a:pt x="1" y="0"/>
                  </a:lnTo>
                  <a:close/>
                </a:path>
              </a:pathLst>
            </a:custGeom>
            <a:gradFill rotWithShape="1">
              <a:gsLst>
                <a:gs pos="0">
                  <a:schemeClr val="bg1"/>
                </a:gs>
                <a:gs pos="100000">
                  <a:schemeClr val="accent1"/>
                </a:gs>
              </a:gsLst>
              <a:lin ang="5400000" scaled="1"/>
            </a:gradFill>
            <a:ln w="9525">
              <a:noFill/>
              <a:round/>
              <a:headEnd/>
              <a:tailEnd/>
            </a:ln>
            <a:effectLst/>
          </p:spPr>
          <p:txBody>
            <a:bodyPr/>
            <a:lstStyle/>
            <a:p>
              <a:endParaRPr lang="zh-TW" altLang="en-US"/>
            </a:p>
          </p:txBody>
        </p:sp>
        <p:sp>
          <p:nvSpPr>
            <p:cNvPr id="3104" name="Freeform 32"/>
            <p:cNvSpPr>
              <a:spLocks/>
            </p:cNvSpPr>
            <p:nvPr userDrawn="1"/>
          </p:nvSpPr>
          <p:spPr bwMode="gray">
            <a:xfrm>
              <a:off x="54" y="1062"/>
              <a:ext cx="1496" cy="98"/>
            </a:xfrm>
            <a:custGeom>
              <a:avLst/>
              <a:gdLst/>
              <a:ahLst/>
              <a:cxnLst>
                <a:cxn ang="0">
                  <a:pos x="1440" y="1"/>
                </a:cxn>
                <a:cxn ang="0">
                  <a:pos x="1261" y="112"/>
                </a:cxn>
                <a:cxn ang="0">
                  <a:pos x="0" y="110"/>
                </a:cxn>
                <a:cxn ang="0">
                  <a:pos x="0" y="49"/>
                </a:cxn>
                <a:cxn ang="0">
                  <a:pos x="1069" y="50"/>
                </a:cxn>
                <a:cxn ang="0">
                  <a:pos x="1142" y="0"/>
                </a:cxn>
                <a:cxn ang="0">
                  <a:pos x="1440" y="1"/>
                </a:cxn>
              </a:cxnLst>
              <a:rect l="0" t="0" r="r" b="b"/>
              <a:pathLst>
                <a:path w="1440" h="112">
                  <a:moveTo>
                    <a:pt x="1440" y="1"/>
                  </a:moveTo>
                  <a:lnTo>
                    <a:pt x="1261" y="112"/>
                  </a:lnTo>
                  <a:lnTo>
                    <a:pt x="0" y="110"/>
                  </a:lnTo>
                  <a:lnTo>
                    <a:pt x="0" y="49"/>
                  </a:lnTo>
                  <a:lnTo>
                    <a:pt x="1069" y="50"/>
                  </a:lnTo>
                  <a:lnTo>
                    <a:pt x="1142" y="0"/>
                  </a:lnTo>
                  <a:lnTo>
                    <a:pt x="1440" y="1"/>
                  </a:lnTo>
                  <a:close/>
                </a:path>
              </a:pathLst>
            </a:custGeom>
            <a:solidFill>
              <a:srgbClr val="FFFFFF">
                <a:alpha val="30000"/>
              </a:srgbClr>
            </a:solidFill>
            <a:ln w="9525">
              <a:noFill/>
              <a:round/>
              <a:headEnd/>
              <a:tailEnd/>
            </a:ln>
            <a:effectLst/>
          </p:spPr>
          <p:txBody>
            <a:bodyPr/>
            <a:lstStyle/>
            <a:p>
              <a:endParaRPr lang="zh-TW" altLang="en-US"/>
            </a:p>
          </p:txBody>
        </p:sp>
      </p:grpSp>
      <p:sp>
        <p:nvSpPr>
          <p:cNvPr id="3105" name="Rectangle 33"/>
          <p:cNvSpPr>
            <a:spLocks noChangeArrowheads="1"/>
          </p:cNvSpPr>
          <p:nvPr/>
        </p:nvSpPr>
        <p:spPr bwMode="gray">
          <a:xfrm>
            <a:off x="53975" y="115888"/>
            <a:ext cx="8982075" cy="185737"/>
          </a:xfrm>
          <a:prstGeom prst="rect">
            <a:avLst/>
          </a:prstGeom>
          <a:solidFill>
            <a:schemeClr val="accent1"/>
          </a:solidFill>
          <a:ln w="9525">
            <a:noFill/>
            <a:miter lim="800000"/>
            <a:headEnd/>
            <a:tailEnd/>
          </a:ln>
          <a:effectLst/>
        </p:spPr>
        <p:txBody>
          <a:bodyPr wrap="none" anchor="ctr"/>
          <a:lstStyle/>
          <a:p>
            <a:endParaRPr lang="zh-TW" altLang="en-US"/>
          </a:p>
        </p:txBody>
      </p:sp>
      <p:sp>
        <p:nvSpPr>
          <p:cNvPr id="3075" name="Rectangle 3"/>
          <p:cNvSpPr>
            <a:spLocks noGrp="1" noChangeArrowheads="1"/>
          </p:cNvSpPr>
          <p:nvPr>
            <p:ph type="subTitle" idx="1"/>
          </p:nvPr>
        </p:nvSpPr>
        <p:spPr>
          <a:xfrm>
            <a:off x="3851275" y="3933825"/>
            <a:ext cx="4811713" cy="1366838"/>
          </a:xfrm>
        </p:spPr>
        <p:txBody>
          <a:bodyPr/>
          <a:lstStyle>
            <a:lvl1pPr marL="0" indent="0">
              <a:buFontTx/>
              <a:buNone/>
              <a:defRPr sz="1800" b="1">
                <a:solidFill>
                  <a:schemeClr val="tx2"/>
                </a:solidFill>
                <a:latin typeface="華康中黑體" pitchFamily="49" charset="-120"/>
                <a:ea typeface="華康中黑體" pitchFamily="49" charset="-120"/>
              </a:defRPr>
            </a:lvl1pPr>
          </a:lstStyle>
          <a:p>
            <a:r>
              <a:rPr lang="zh-TW" altLang="en-US"/>
              <a:t>按一下以編輯母片副標題樣式</a:t>
            </a:r>
          </a:p>
        </p:txBody>
      </p:sp>
      <p:sp>
        <p:nvSpPr>
          <p:cNvPr id="3076" name="Rectangle 4"/>
          <p:cNvSpPr>
            <a:spLocks noGrp="1" noChangeArrowheads="1"/>
          </p:cNvSpPr>
          <p:nvPr>
            <p:ph type="dt" sz="half" idx="2"/>
          </p:nvPr>
        </p:nvSpPr>
        <p:spPr>
          <a:xfrm>
            <a:off x="231775" y="6445250"/>
            <a:ext cx="2205038" cy="317500"/>
          </a:xfrm>
        </p:spPr>
        <p:txBody>
          <a:bodyPr/>
          <a:lstStyle>
            <a:lvl1pPr>
              <a:defRPr/>
            </a:lvl1pPr>
          </a:lstStyle>
          <a:p>
            <a:endParaRPr lang="en-US" altLang="zh-TW"/>
          </a:p>
        </p:txBody>
      </p:sp>
      <p:sp>
        <p:nvSpPr>
          <p:cNvPr id="3077" name="Rectangle 5"/>
          <p:cNvSpPr>
            <a:spLocks noGrp="1" noChangeArrowheads="1"/>
          </p:cNvSpPr>
          <p:nvPr>
            <p:ph type="ftr" sz="quarter" idx="3"/>
          </p:nvPr>
        </p:nvSpPr>
        <p:spPr>
          <a:xfrm>
            <a:off x="2574925" y="6445250"/>
            <a:ext cx="2990850" cy="317500"/>
          </a:xfrm>
        </p:spPr>
        <p:txBody>
          <a:bodyPr/>
          <a:lstStyle>
            <a:lvl1pPr>
              <a:defRPr/>
            </a:lvl1pPr>
          </a:lstStyle>
          <a:p>
            <a:endParaRPr lang="en-US" altLang="zh-TW"/>
          </a:p>
        </p:txBody>
      </p:sp>
      <p:sp>
        <p:nvSpPr>
          <p:cNvPr id="3078" name="Rectangle 6"/>
          <p:cNvSpPr>
            <a:spLocks noGrp="1" noChangeArrowheads="1"/>
          </p:cNvSpPr>
          <p:nvPr>
            <p:ph type="sldNum" sz="quarter" idx="4"/>
          </p:nvPr>
        </p:nvSpPr>
        <p:spPr>
          <a:xfrm>
            <a:off x="5700713" y="6445250"/>
            <a:ext cx="2205037" cy="317500"/>
          </a:xfrm>
        </p:spPr>
        <p:txBody>
          <a:bodyPr/>
          <a:lstStyle>
            <a:lvl1pPr>
              <a:defRPr/>
            </a:lvl1pPr>
          </a:lstStyle>
          <a:p>
            <a:fld id="{CD3A7D57-5CDD-4F6E-B50F-64A9FBA35B27}" type="slidenum">
              <a:rPr lang="zh-TW" altLang="en-US"/>
              <a:pPr/>
              <a:t>‹#›</a:t>
            </a:fld>
            <a:endParaRPr lang="en-US" altLang="zh-TW"/>
          </a:p>
        </p:txBody>
      </p:sp>
      <p:sp>
        <p:nvSpPr>
          <p:cNvPr id="3117" name="Text Box 45"/>
          <p:cNvSpPr txBox="1">
            <a:spLocks noChangeArrowheads="1"/>
          </p:cNvSpPr>
          <p:nvPr userDrawn="1"/>
        </p:nvSpPr>
        <p:spPr bwMode="gray">
          <a:xfrm>
            <a:off x="179388" y="404813"/>
            <a:ext cx="3600450" cy="427037"/>
          </a:xfrm>
          <a:prstGeom prst="rect">
            <a:avLst/>
          </a:prstGeom>
          <a:noFill/>
          <a:ln w="9525">
            <a:noFill/>
            <a:miter lim="800000"/>
            <a:headEnd/>
            <a:tailEnd/>
          </a:ln>
          <a:effectLst/>
        </p:spPr>
        <p:txBody>
          <a:bodyPr>
            <a:spAutoFit/>
          </a:bodyPr>
          <a:lstStyle/>
          <a:p>
            <a:r>
              <a:rPr lang="zh-TW" altLang="en-US" sz="2200" b="1" dirty="0">
                <a:solidFill>
                  <a:srgbClr val="FFFFFF"/>
                </a:solidFill>
                <a:latin typeface="Arial Black" pitchFamily="34" charset="0"/>
                <a:ea typeface="標楷體" pitchFamily="65" charset="-120"/>
              </a:rPr>
              <a:t>縣市防災師資培育教材</a:t>
            </a:r>
            <a:r>
              <a:rPr lang="en-US" altLang="zh-TW" sz="2200" b="1" dirty="0" smtClean="0">
                <a:solidFill>
                  <a:srgbClr val="FFFFFF"/>
                </a:solidFill>
                <a:latin typeface="Arial Black" pitchFamily="34" charset="0"/>
                <a:ea typeface="標楷體" pitchFamily="65" charset="-120"/>
              </a:rPr>
              <a:t>-07</a:t>
            </a:r>
            <a:endParaRPr lang="en-US" altLang="zh-TW" sz="2200" b="1" dirty="0">
              <a:solidFill>
                <a:srgbClr val="FFFFFF"/>
              </a:solidFill>
              <a:latin typeface="Arial Black" pitchFamily="34" charset="0"/>
              <a:ea typeface="標楷體" pitchFamily="65" charset="-120"/>
            </a:endParaRPr>
          </a:p>
        </p:txBody>
      </p:sp>
      <p:sp>
        <p:nvSpPr>
          <p:cNvPr id="3122" name="Rectangle 50"/>
          <p:cNvSpPr>
            <a:spLocks noChangeArrowheads="1"/>
          </p:cNvSpPr>
          <p:nvPr/>
        </p:nvSpPr>
        <p:spPr bwMode="gray">
          <a:xfrm>
            <a:off x="107950" y="4652963"/>
            <a:ext cx="863600" cy="647700"/>
          </a:xfrm>
          <a:prstGeom prst="rect">
            <a:avLst/>
          </a:prstGeom>
          <a:solidFill>
            <a:schemeClr val="bg1">
              <a:alpha val="50000"/>
            </a:schemeClr>
          </a:solidFill>
          <a:ln w="9525">
            <a:noFill/>
            <a:miter lim="800000"/>
            <a:headEnd/>
            <a:tailEnd/>
          </a:ln>
          <a:effectLst/>
        </p:spPr>
        <p:txBody>
          <a:bodyPr wrap="none" anchor="ctr"/>
          <a:lstStyle/>
          <a:p>
            <a:endParaRPr lang="zh-TW" altLang="en-US"/>
          </a:p>
        </p:txBody>
      </p:sp>
      <p:sp>
        <p:nvSpPr>
          <p:cNvPr id="3074" name="Rectangle 2"/>
          <p:cNvSpPr>
            <a:spLocks noGrp="1" noChangeArrowheads="1"/>
          </p:cNvSpPr>
          <p:nvPr>
            <p:ph type="ctrTitle"/>
          </p:nvPr>
        </p:nvSpPr>
        <p:spPr>
          <a:xfrm>
            <a:off x="611188" y="2060575"/>
            <a:ext cx="7777162" cy="1470025"/>
          </a:xfrm>
        </p:spPr>
        <p:txBody>
          <a:bodyPr/>
          <a:lstStyle>
            <a:lvl1pPr algn="ctr">
              <a:defRPr>
                <a:solidFill>
                  <a:srgbClr val="000000"/>
                </a:solidFill>
                <a:latin typeface="華康中黑體" pitchFamily="49" charset="-120"/>
                <a:ea typeface="華康中黑體" pitchFamily="49" charset="-120"/>
              </a:defRPr>
            </a:lvl1pPr>
          </a:lstStyle>
          <a:p>
            <a:r>
              <a:rPr lang="zh-TW" altLang="en-US"/>
              <a:t>按一下以編輯母片標題樣式</a:t>
            </a:r>
          </a:p>
        </p:txBody>
      </p:sp>
      <p:pic>
        <p:nvPicPr>
          <p:cNvPr id="3151" name="Picture 79" descr="3"/>
          <p:cNvPicPr>
            <a:picLocks noChangeAspect="1" noChangeArrowheads="1"/>
          </p:cNvPicPr>
          <p:nvPr userDrawn="1"/>
        </p:nvPicPr>
        <p:blipFill>
          <a:blip r:embed="rId2" cstate="print"/>
          <a:srcRect/>
          <a:stretch>
            <a:fillRect/>
          </a:stretch>
        </p:blipFill>
        <p:spPr bwMode="auto">
          <a:xfrm>
            <a:off x="107950" y="5373688"/>
            <a:ext cx="863600" cy="647700"/>
          </a:xfrm>
          <a:prstGeom prst="rect">
            <a:avLst/>
          </a:prstGeom>
          <a:noFill/>
        </p:spPr>
      </p:pic>
      <p:pic>
        <p:nvPicPr>
          <p:cNvPr id="3153" name="Picture 81" descr="4"/>
          <p:cNvPicPr>
            <a:picLocks noChangeAspect="1" noChangeArrowheads="1"/>
          </p:cNvPicPr>
          <p:nvPr userDrawn="1"/>
        </p:nvPicPr>
        <p:blipFill>
          <a:blip r:embed="rId3" cstate="print"/>
          <a:srcRect/>
          <a:stretch>
            <a:fillRect/>
          </a:stretch>
        </p:blipFill>
        <p:spPr bwMode="auto">
          <a:xfrm>
            <a:off x="1044575" y="4652963"/>
            <a:ext cx="863600" cy="649287"/>
          </a:xfrm>
          <a:prstGeom prst="rect">
            <a:avLst/>
          </a:prstGeom>
          <a:noFill/>
        </p:spPr>
      </p:pic>
      <p:pic>
        <p:nvPicPr>
          <p:cNvPr id="3154" name="Picture 82" descr="5"/>
          <p:cNvPicPr>
            <a:picLocks noChangeAspect="1" noChangeArrowheads="1"/>
          </p:cNvPicPr>
          <p:nvPr userDrawn="1"/>
        </p:nvPicPr>
        <p:blipFill>
          <a:blip r:embed="rId4" cstate="print"/>
          <a:srcRect/>
          <a:stretch>
            <a:fillRect/>
          </a:stretch>
        </p:blipFill>
        <p:spPr bwMode="auto">
          <a:xfrm>
            <a:off x="1979613" y="5373688"/>
            <a:ext cx="900112" cy="647700"/>
          </a:xfrm>
          <a:prstGeom prst="rect">
            <a:avLst/>
          </a:prstGeom>
          <a:noFill/>
        </p:spPr>
      </p:pic>
      <p:sp>
        <p:nvSpPr>
          <p:cNvPr id="3155" name="Rectangle 83"/>
          <p:cNvSpPr>
            <a:spLocks noChangeArrowheads="1"/>
          </p:cNvSpPr>
          <p:nvPr userDrawn="1"/>
        </p:nvSpPr>
        <p:spPr bwMode="gray">
          <a:xfrm>
            <a:off x="1042988" y="5373688"/>
            <a:ext cx="863600" cy="647700"/>
          </a:xfrm>
          <a:prstGeom prst="rect">
            <a:avLst/>
          </a:prstGeom>
          <a:solidFill>
            <a:schemeClr val="accent1">
              <a:alpha val="50000"/>
            </a:schemeClr>
          </a:solidFill>
          <a:ln w="9525">
            <a:noFill/>
            <a:miter lim="800000"/>
            <a:headEnd/>
            <a:tailEnd/>
          </a:ln>
          <a:effectLst/>
        </p:spPr>
        <p:txBody>
          <a:bodyPr wrap="none" anchor="ctr"/>
          <a:lstStyle/>
          <a:p>
            <a:endParaRPr lang="zh-TW"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3105"/>
                                        </p:tgtEl>
                                        <p:attrNameLst>
                                          <p:attrName>style.visibility</p:attrName>
                                        </p:attrNameLst>
                                      </p:cBhvr>
                                      <p:to>
                                        <p:strVal val="visible"/>
                                      </p:to>
                                    </p:set>
                                    <p:animEffect transition="in" filter="wipe(right)">
                                      <p:cBhvr>
                                        <p:cTn id="7" dur="500"/>
                                        <p:tgtEl>
                                          <p:spTgt spid="3105"/>
                                        </p:tgtEl>
                                      </p:cBhvr>
                                    </p:animEffect>
                                  </p:childTnLst>
                                </p:cTn>
                              </p:par>
                              <p:par>
                                <p:cTn id="8" presetID="22" presetClass="entr" presetSubtype="8" fill="hold" nodeType="withEffect">
                                  <p:stCondLst>
                                    <p:cond delay="0"/>
                                  </p:stCondLst>
                                  <p:childTnLst>
                                    <p:set>
                                      <p:cBhvr>
                                        <p:cTn id="9" dur="1" fill="hold">
                                          <p:stCondLst>
                                            <p:cond delay="0"/>
                                          </p:stCondLst>
                                        </p:cTn>
                                        <p:tgtEl>
                                          <p:spTgt spid="3146"/>
                                        </p:tgtEl>
                                        <p:attrNameLst>
                                          <p:attrName>style.visibility</p:attrName>
                                        </p:attrNameLst>
                                      </p:cBhvr>
                                      <p:to>
                                        <p:strVal val="visible"/>
                                      </p:to>
                                    </p:set>
                                    <p:animEffect transition="in" filter="wipe(left)">
                                      <p:cBhvr>
                                        <p:cTn id="10" dur="500"/>
                                        <p:tgtEl>
                                          <p:spTgt spid="314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100"/>
                                        </p:tgtEl>
                                        <p:attrNameLst>
                                          <p:attrName>style.visibility</p:attrName>
                                        </p:attrNameLst>
                                      </p:cBhvr>
                                      <p:to>
                                        <p:strVal val="visible"/>
                                      </p:to>
                                    </p:set>
                                    <p:animEffect transition="in" filter="wipe(left)">
                                      <p:cBhvr>
                                        <p:cTn id="13" dur="1000"/>
                                        <p:tgtEl>
                                          <p:spTgt spid="3100"/>
                                        </p:tgtEl>
                                      </p:cBhvr>
                                    </p:animEffect>
                                  </p:childTnLst>
                                </p:cTn>
                              </p:par>
                              <p:par>
                                <p:cTn id="14" presetID="22" presetClass="entr" presetSubtype="2" fill="hold" nodeType="withEffect">
                                  <p:stCondLst>
                                    <p:cond delay="0"/>
                                  </p:stCondLst>
                                  <p:childTnLst>
                                    <p:set>
                                      <p:cBhvr>
                                        <p:cTn id="15" dur="1" fill="hold">
                                          <p:stCondLst>
                                            <p:cond delay="0"/>
                                          </p:stCondLst>
                                        </p:cTn>
                                        <p:tgtEl>
                                          <p:spTgt spid="3147"/>
                                        </p:tgtEl>
                                        <p:attrNameLst>
                                          <p:attrName>style.visibility</p:attrName>
                                        </p:attrNameLst>
                                      </p:cBhvr>
                                      <p:to>
                                        <p:strVal val="visible"/>
                                      </p:to>
                                    </p:set>
                                    <p:animEffect transition="in" filter="wipe(right)">
                                      <p:cBhvr>
                                        <p:cTn id="16" dur="500"/>
                                        <p:tgtEl>
                                          <p:spTgt spid="3147"/>
                                        </p:tgtEl>
                                      </p:cBhvr>
                                    </p:animEffect>
                                  </p:childTnLst>
                                </p:cTn>
                              </p:par>
                            </p:childTnLst>
                          </p:cTn>
                        </p:par>
                        <p:par>
                          <p:cTn id="17" fill="hold">
                            <p:stCondLst>
                              <p:cond delay="1000"/>
                            </p:stCondLst>
                            <p:childTnLst>
                              <p:par>
                                <p:cTn id="18" presetID="29" presetClass="entr" presetSubtype="0" fill="hold" grpId="0" nodeType="afterEffect">
                                  <p:stCondLst>
                                    <p:cond delay="0"/>
                                  </p:stCondLst>
                                  <p:childTnLst>
                                    <p:set>
                                      <p:cBhvr>
                                        <p:cTn id="19" dur="1" fill="hold">
                                          <p:stCondLst>
                                            <p:cond delay="0"/>
                                          </p:stCondLst>
                                        </p:cTn>
                                        <p:tgtEl>
                                          <p:spTgt spid="3074"/>
                                        </p:tgtEl>
                                        <p:attrNameLst>
                                          <p:attrName>style.visibility</p:attrName>
                                        </p:attrNameLst>
                                      </p:cBhvr>
                                      <p:to>
                                        <p:strVal val="visible"/>
                                      </p:to>
                                    </p:set>
                                    <p:anim calcmode="lin" valueType="num">
                                      <p:cBhvr>
                                        <p:cTn id="20" dur="500" fill="hold"/>
                                        <p:tgtEl>
                                          <p:spTgt spid="3074"/>
                                        </p:tgtEl>
                                        <p:attrNameLst>
                                          <p:attrName>ppt_x</p:attrName>
                                        </p:attrNameLst>
                                      </p:cBhvr>
                                      <p:tavLst>
                                        <p:tav tm="0">
                                          <p:val>
                                            <p:strVal val="#ppt_x-.2"/>
                                          </p:val>
                                        </p:tav>
                                        <p:tav tm="100000">
                                          <p:val>
                                            <p:strVal val="#ppt_x"/>
                                          </p:val>
                                        </p:tav>
                                      </p:tavLst>
                                    </p:anim>
                                    <p:anim calcmode="lin" valueType="num">
                                      <p:cBhvr>
                                        <p:cTn id="21" dur="500" fill="hold"/>
                                        <p:tgtEl>
                                          <p:spTgt spid="3074"/>
                                        </p:tgtEl>
                                        <p:attrNameLst>
                                          <p:attrName>ppt_y</p:attrName>
                                        </p:attrNameLst>
                                      </p:cBhvr>
                                      <p:tavLst>
                                        <p:tav tm="0">
                                          <p:val>
                                            <p:strVal val="#ppt_y"/>
                                          </p:val>
                                        </p:tav>
                                        <p:tav tm="100000">
                                          <p:val>
                                            <p:strVal val="#ppt_y"/>
                                          </p:val>
                                        </p:tav>
                                      </p:tavLst>
                                    </p:anim>
                                    <p:animEffect transition="in" filter="wipe(right)" prLst="gradientSize: 0.1">
                                      <p:cBhvr>
                                        <p:cTn id="22" dur="500"/>
                                        <p:tgtEl>
                                          <p:spTgt spid="3074"/>
                                        </p:tgtEl>
                                      </p:cBhvr>
                                    </p:animEffect>
                                  </p:childTnLst>
                                </p:cTn>
                              </p:par>
                            </p:childTnLst>
                          </p:cTn>
                        </p:par>
                        <p:par>
                          <p:cTn id="23" fill="hold">
                            <p:stCondLst>
                              <p:cond delay="1500"/>
                            </p:stCondLst>
                            <p:childTnLst>
                              <p:par>
                                <p:cTn id="24" presetID="22" presetClass="entr" presetSubtype="1" fill="hold" nodeType="afterEffect">
                                  <p:stCondLst>
                                    <p:cond delay="0"/>
                                  </p:stCondLst>
                                  <p:childTnLst>
                                    <p:set>
                                      <p:cBhvr>
                                        <p:cTn id="25" dur="1" fill="hold">
                                          <p:stCondLst>
                                            <p:cond delay="0"/>
                                          </p:stCondLst>
                                        </p:cTn>
                                        <p:tgtEl>
                                          <p:spTgt spid="3079"/>
                                        </p:tgtEl>
                                        <p:attrNameLst>
                                          <p:attrName>style.visibility</p:attrName>
                                        </p:attrNameLst>
                                      </p:cBhvr>
                                      <p:to>
                                        <p:strVal val="visible"/>
                                      </p:to>
                                    </p:set>
                                    <p:animEffect transition="in" filter="wipe(up)">
                                      <p:cBhvr>
                                        <p:cTn id="26" dur="500"/>
                                        <p:tgtEl>
                                          <p:spTgt spid="30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0" grpId="0" animBg="1"/>
      <p:bldP spid="3105" grpId="0" animBg="1"/>
      <p:bldP spid="3074"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endParaRPr lang="en-US" altLang="zh-TW"/>
          </a:p>
        </p:txBody>
      </p:sp>
      <p:sp>
        <p:nvSpPr>
          <p:cNvPr id="5" name="頁尾版面配置區 4"/>
          <p:cNvSpPr>
            <a:spLocks noGrp="1"/>
          </p:cNvSpPr>
          <p:nvPr>
            <p:ph type="ftr" sz="quarter" idx="11"/>
          </p:nvPr>
        </p:nvSpPr>
        <p:spPr/>
        <p:txBody>
          <a:bodyPr/>
          <a:lstStyle>
            <a:lvl1pPr>
              <a:defRPr/>
            </a:lvl1pPr>
          </a:lstStyle>
          <a:p>
            <a:endParaRPr lang="en-US" altLang="zh-TW"/>
          </a:p>
        </p:txBody>
      </p:sp>
      <p:sp>
        <p:nvSpPr>
          <p:cNvPr id="6" name="投影片編號版面配置區 5"/>
          <p:cNvSpPr>
            <a:spLocks noGrp="1"/>
          </p:cNvSpPr>
          <p:nvPr>
            <p:ph type="sldNum" sz="quarter" idx="12"/>
          </p:nvPr>
        </p:nvSpPr>
        <p:spPr/>
        <p:txBody>
          <a:bodyPr/>
          <a:lstStyle>
            <a:lvl1pPr>
              <a:defRPr/>
            </a:lvl1pPr>
          </a:lstStyle>
          <a:p>
            <a:fld id="{399A1181-8F6B-41F8-B87C-329A53C7D58E}" type="slidenum">
              <a:rPr lang="zh-TW" altLang="en-US"/>
              <a:pPr/>
              <a:t>‹#›</a:t>
            </a:fld>
            <a:endParaRPr lang="en-US" altLang="zh-TW"/>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38125"/>
            <a:ext cx="2057400" cy="593407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38125"/>
            <a:ext cx="6019800" cy="593407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endParaRPr lang="en-US" altLang="zh-TW"/>
          </a:p>
        </p:txBody>
      </p:sp>
      <p:sp>
        <p:nvSpPr>
          <p:cNvPr id="5" name="頁尾版面配置區 4"/>
          <p:cNvSpPr>
            <a:spLocks noGrp="1"/>
          </p:cNvSpPr>
          <p:nvPr>
            <p:ph type="ftr" sz="quarter" idx="11"/>
          </p:nvPr>
        </p:nvSpPr>
        <p:spPr/>
        <p:txBody>
          <a:bodyPr/>
          <a:lstStyle>
            <a:lvl1pPr>
              <a:defRPr/>
            </a:lvl1pPr>
          </a:lstStyle>
          <a:p>
            <a:endParaRPr lang="en-US" altLang="zh-TW"/>
          </a:p>
        </p:txBody>
      </p:sp>
      <p:sp>
        <p:nvSpPr>
          <p:cNvPr id="6" name="投影片編號版面配置區 5"/>
          <p:cNvSpPr>
            <a:spLocks noGrp="1"/>
          </p:cNvSpPr>
          <p:nvPr>
            <p:ph type="sldNum" sz="quarter" idx="12"/>
          </p:nvPr>
        </p:nvSpPr>
        <p:spPr/>
        <p:txBody>
          <a:bodyPr/>
          <a:lstStyle>
            <a:lvl1pPr>
              <a:defRPr/>
            </a:lvl1pPr>
          </a:lstStyle>
          <a:p>
            <a:fld id="{CAA7CD6B-6129-4664-AFA3-93BFB24DB931}" type="slidenum">
              <a:rPr lang="zh-TW" altLang="en-US"/>
              <a:pPr/>
              <a:t>‹#›</a:t>
            </a:fld>
            <a:endParaRPr lang="en-US" altLang="zh-TW"/>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38125"/>
            <a:ext cx="6477000" cy="868363"/>
          </a:xfrm>
        </p:spPr>
        <p:txBody>
          <a:bodyPr/>
          <a:lstStyle/>
          <a:p>
            <a:r>
              <a:rPr lang="zh-TW" altLang="en-US" smtClean="0"/>
              <a:t>按一下以編輯母片標題樣式</a:t>
            </a:r>
            <a:endParaRPr lang="zh-TW" altLang="en-US"/>
          </a:p>
        </p:txBody>
      </p:sp>
      <p:sp>
        <p:nvSpPr>
          <p:cNvPr id="3" name="文字版面配置區 2"/>
          <p:cNvSpPr>
            <a:spLocks noGrp="1"/>
          </p:cNvSpPr>
          <p:nvPr>
            <p:ph type="body" sz="half" idx="1"/>
          </p:nvPr>
        </p:nvSpPr>
        <p:spPr>
          <a:xfrm>
            <a:off x="457200" y="1438275"/>
            <a:ext cx="4038600" cy="473392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438275"/>
            <a:ext cx="4038600" cy="473392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a:xfrm>
            <a:off x="3048000" y="6311900"/>
            <a:ext cx="1712913" cy="290513"/>
          </a:xfrm>
        </p:spPr>
        <p:txBody>
          <a:bodyPr/>
          <a:lstStyle>
            <a:lvl1pPr>
              <a:defRPr/>
            </a:lvl1pPr>
          </a:lstStyle>
          <a:p>
            <a:endParaRPr lang="en-US" altLang="zh-TW"/>
          </a:p>
        </p:txBody>
      </p:sp>
      <p:sp>
        <p:nvSpPr>
          <p:cNvPr id="6" name="頁尾版面配置區 5"/>
          <p:cNvSpPr>
            <a:spLocks noGrp="1"/>
          </p:cNvSpPr>
          <p:nvPr>
            <p:ph type="ftr" sz="quarter" idx="11"/>
          </p:nvPr>
        </p:nvSpPr>
        <p:spPr>
          <a:xfrm>
            <a:off x="4830763" y="6323013"/>
            <a:ext cx="2311400" cy="290512"/>
          </a:xfrm>
        </p:spPr>
        <p:txBody>
          <a:bodyPr/>
          <a:lstStyle>
            <a:lvl1pPr>
              <a:defRPr/>
            </a:lvl1pPr>
          </a:lstStyle>
          <a:p>
            <a:endParaRPr lang="en-US" altLang="zh-TW"/>
          </a:p>
        </p:txBody>
      </p:sp>
      <p:sp>
        <p:nvSpPr>
          <p:cNvPr id="7" name="投影片編號版面配置區 6"/>
          <p:cNvSpPr>
            <a:spLocks noGrp="1"/>
          </p:cNvSpPr>
          <p:nvPr>
            <p:ph type="sldNum" sz="quarter" idx="12"/>
          </p:nvPr>
        </p:nvSpPr>
        <p:spPr>
          <a:xfrm>
            <a:off x="7116763" y="6323013"/>
            <a:ext cx="1616075" cy="290512"/>
          </a:xfrm>
        </p:spPr>
        <p:txBody>
          <a:bodyPr/>
          <a:lstStyle>
            <a:lvl1pPr>
              <a:defRPr/>
            </a:lvl1pPr>
          </a:lstStyle>
          <a:p>
            <a:fld id="{1647361B-039F-450B-836A-C82B4498AA72}" type="slidenum">
              <a:rPr lang="zh-TW" altLang="en-US"/>
              <a:pPr/>
              <a:t>‹#›</a:t>
            </a:fld>
            <a:endParaRPr lang="en-US" altLang="zh-TW"/>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自訂版面配置">
    <p:spTree>
      <p:nvGrpSpPr>
        <p:cNvPr id="1" name=""/>
        <p:cNvGrpSpPr/>
        <p:nvPr/>
      </p:nvGrpSpPr>
      <p:grpSpPr>
        <a:xfrm>
          <a:off x="0" y="0"/>
          <a:ext cx="0" cy="0"/>
          <a:chOff x="0" y="0"/>
          <a:chExt cx="0" cy="0"/>
        </a:xfrm>
      </p:grpSpPr>
      <p:sp>
        <p:nvSpPr>
          <p:cNvPr id="3" name="Oval 13"/>
          <p:cNvSpPr>
            <a:spLocks noChangeArrowheads="1"/>
          </p:cNvSpPr>
          <p:nvPr userDrawn="1"/>
        </p:nvSpPr>
        <p:spPr bwMode="auto">
          <a:xfrm>
            <a:off x="8418513" y="6500813"/>
            <a:ext cx="260350" cy="260350"/>
          </a:xfrm>
          <a:prstGeom prst="ellipse">
            <a:avLst/>
          </a:prstGeom>
          <a:solidFill>
            <a:schemeClr val="bg1"/>
          </a:solidFill>
          <a:ln w="9525">
            <a:noFill/>
            <a:round/>
            <a:headEnd/>
            <a:tailEnd/>
          </a:ln>
        </p:spPr>
        <p:txBody>
          <a:bodyPr wrap="none" anchor="ctr"/>
          <a:lstStyle/>
          <a:p>
            <a:endParaRPr kumimoji="0" lang="zh-TW" altLang="en-US">
              <a:latin typeface="Gill Sans MT" pitchFamily="34" charset="0"/>
              <a:ea typeface="華康中圓體" pitchFamily="49" charset="-120"/>
            </a:endParaRPr>
          </a:p>
        </p:txBody>
      </p:sp>
      <p:sp>
        <p:nvSpPr>
          <p:cNvPr id="2" name="標題 1"/>
          <p:cNvSpPr>
            <a:spLocks noGrp="1"/>
          </p:cNvSpPr>
          <p:nvPr>
            <p:ph type="title"/>
          </p:nvPr>
        </p:nvSpPr>
        <p:spPr/>
        <p:txBody>
          <a:bodyPr/>
          <a:lstStyle/>
          <a:p>
            <a:r>
              <a:rPr lang="zh-TW" altLang="en-US" smtClean="0"/>
              <a:t>按一下以編輯母片標題樣式</a:t>
            </a:r>
            <a:endParaRPr lang="zh-TW" alt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endParaRPr lang="en-US" altLang="zh-TW"/>
          </a:p>
        </p:txBody>
      </p:sp>
      <p:sp>
        <p:nvSpPr>
          <p:cNvPr id="5" name="頁尾版面配置區 4"/>
          <p:cNvSpPr>
            <a:spLocks noGrp="1"/>
          </p:cNvSpPr>
          <p:nvPr>
            <p:ph type="ftr" sz="quarter" idx="11"/>
          </p:nvPr>
        </p:nvSpPr>
        <p:spPr/>
        <p:txBody>
          <a:bodyPr/>
          <a:lstStyle>
            <a:lvl1pPr>
              <a:defRPr/>
            </a:lvl1pPr>
          </a:lstStyle>
          <a:p>
            <a:endParaRPr lang="en-US" altLang="zh-TW"/>
          </a:p>
        </p:txBody>
      </p:sp>
      <p:sp>
        <p:nvSpPr>
          <p:cNvPr id="6" name="投影片編號版面配置區 5"/>
          <p:cNvSpPr>
            <a:spLocks noGrp="1"/>
          </p:cNvSpPr>
          <p:nvPr>
            <p:ph type="sldNum" sz="quarter" idx="12"/>
          </p:nvPr>
        </p:nvSpPr>
        <p:spPr/>
        <p:txBody>
          <a:bodyPr/>
          <a:lstStyle>
            <a:lvl1pPr>
              <a:defRPr/>
            </a:lvl1pPr>
          </a:lstStyle>
          <a:p>
            <a:fld id="{FFBFF2A3-BB3B-4B97-B434-ED451C79329D}" type="slidenum">
              <a:rPr lang="zh-TW" altLang="en-US"/>
              <a:pPr/>
              <a:t>‹#›</a:t>
            </a:fld>
            <a:endParaRPr lang="en-US" altLang="zh-TW"/>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lvl1pPr>
              <a:defRPr/>
            </a:lvl1pPr>
          </a:lstStyle>
          <a:p>
            <a:endParaRPr lang="en-US" altLang="zh-TW"/>
          </a:p>
        </p:txBody>
      </p:sp>
      <p:sp>
        <p:nvSpPr>
          <p:cNvPr id="5" name="頁尾版面配置區 4"/>
          <p:cNvSpPr>
            <a:spLocks noGrp="1"/>
          </p:cNvSpPr>
          <p:nvPr>
            <p:ph type="ftr" sz="quarter" idx="11"/>
          </p:nvPr>
        </p:nvSpPr>
        <p:spPr/>
        <p:txBody>
          <a:bodyPr/>
          <a:lstStyle>
            <a:lvl1pPr>
              <a:defRPr/>
            </a:lvl1pPr>
          </a:lstStyle>
          <a:p>
            <a:endParaRPr lang="en-US" altLang="zh-TW"/>
          </a:p>
        </p:txBody>
      </p:sp>
      <p:sp>
        <p:nvSpPr>
          <p:cNvPr id="6" name="投影片編號版面配置區 5"/>
          <p:cNvSpPr>
            <a:spLocks noGrp="1"/>
          </p:cNvSpPr>
          <p:nvPr>
            <p:ph type="sldNum" sz="quarter" idx="12"/>
          </p:nvPr>
        </p:nvSpPr>
        <p:spPr/>
        <p:txBody>
          <a:bodyPr/>
          <a:lstStyle>
            <a:lvl1pPr>
              <a:defRPr/>
            </a:lvl1pPr>
          </a:lstStyle>
          <a:p>
            <a:fld id="{A406A4C6-D489-472A-8515-DB08992CCF53}" type="slidenum">
              <a:rPr lang="zh-TW" altLang="en-US"/>
              <a:pPr/>
              <a:t>‹#›</a:t>
            </a:fld>
            <a:endParaRPr lang="en-US" altLang="zh-TW"/>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438275"/>
            <a:ext cx="4038600" cy="4733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438275"/>
            <a:ext cx="4038600" cy="4733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lvl1pPr>
              <a:defRPr/>
            </a:lvl1pPr>
          </a:lstStyle>
          <a:p>
            <a:endParaRPr lang="en-US" altLang="zh-TW"/>
          </a:p>
        </p:txBody>
      </p:sp>
      <p:sp>
        <p:nvSpPr>
          <p:cNvPr id="6" name="頁尾版面配置區 5"/>
          <p:cNvSpPr>
            <a:spLocks noGrp="1"/>
          </p:cNvSpPr>
          <p:nvPr>
            <p:ph type="ftr" sz="quarter" idx="11"/>
          </p:nvPr>
        </p:nvSpPr>
        <p:spPr/>
        <p:txBody>
          <a:bodyPr/>
          <a:lstStyle>
            <a:lvl1pPr>
              <a:defRPr/>
            </a:lvl1pPr>
          </a:lstStyle>
          <a:p>
            <a:endParaRPr lang="en-US" altLang="zh-TW"/>
          </a:p>
        </p:txBody>
      </p:sp>
      <p:sp>
        <p:nvSpPr>
          <p:cNvPr id="7" name="投影片編號版面配置區 6"/>
          <p:cNvSpPr>
            <a:spLocks noGrp="1"/>
          </p:cNvSpPr>
          <p:nvPr>
            <p:ph type="sldNum" sz="quarter" idx="12"/>
          </p:nvPr>
        </p:nvSpPr>
        <p:spPr/>
        <p:txBody>
          <a:bodyPr/>
          <a:lstStyle>
            <a:lvl1pPr>
              <a:defRPr/>
            </a:lvl1pPr>
          </a:lstStyle>
          <a:p>
            <a:fld id="{3AFA8531-945C-4837-8E57-DD0797D09F19}" type="slidenum">
              <a:rPr lang="zh-TW" altLang="en-US"/>
              <a:pPr/>
              <a:t>‹#›</a:t>
            </a:fld>
            <a:endParaRPr lang="en-US" altLang="zh-TW"/>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lvl1pPr>
              <a:defRPr/>
            </a:lvl1pPr>
          </a:lstStyle>
          <a:p>
            <a:endParaRPr lang="en-US" altLang="zh-TW"/>
          </a:p>
        </p:txBody>
      </p:sp>
      <p:sp>
        <p:nvSpPr>
          <p:cNvPr id="8" name="頁尾版面配置區 7"/>
          <p:cNvSpPr>
            <a:spLocks noGrp="1"/>
          </p:cNvSpPr>
          <p:nvPr>
            <p:ph type="ftr" sz="quarter" idx="11"/>
          </p:nvPr>
        </p:nvSpPr>
        <p:spPr/>
        <p:txBody>
          <a:bodyPr/>
          <a:lstStyle>
            <a:lvl1pPr>
              <a:defRPr/>
            </a:lvl1pPr>
          </a:lstStyle>
          <a:p>
            <a:endParaRPr lang="en-US" altLang="zh-TW"/>
          </a:p>
        </p:txBody>
      </p:sp>
      <p:sp>
        <p:nvSpPr>
          <p:cNvPr id="9" name="投影片編號版面配置區 8"/>
          <p:cNvSpPr>
            <a:spLocks noGrp="1"/>
          </p:cNvSpPr>
          <p:nvPr>
            <p:ph type="sldNum" sz="quarter" idx="12"/>
          </p:nvPr>
        </p:nvSpPr>
        <p:spPr/>
        <p:txBody>
          <a:bodyPr/>
          <a:lstStyle>
            <a:lvl1pPr>
              <a:defRPr/>
            </a:lvl1pPr>
          </a:lstStyle>
          <a:p>
            <a:fld id="{957A4249-752E-4A6B-B517-174A30221DE2}" type="slidenum">
              <a:rPr lang="zh-TW" altLang="en-US"/>
              <a:pPr/>
              <a:t>‹#›</a:t>
            </a:fld>
            <a:endParaRPr lang="en-US" altLang="zh-TW"/>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lvl1pPr>
              <a:defRPr/>
            </a:lvl1pPr>
          </a:lstStyle>
          <a:p>
            <a:endParaRPr lang="en-US" altLang="zh-TW"/>
          </a:p>
        </p:txBody>
      </p:sp>
      <p:sp>
        <p:nvSpPr>
          <p:cNvPr id="4" name="頁尾版面配置區 3"/>
          <p:cNvSpPr>
            <a:spLocks noGrp="1"/>
          </p:cNvSpPr>
          <p:nvPr>
            <p:ph type="ftr" sz="quarter" idx="11"/>
          </p:nvPr>
        </p:nvSpPr>
        <p:spPr/>
        <p:txBody>
          <a:bodyPr/>
          <a:lstStyle>
            <a:lvl1pPr>
              <a:defRPr/>
            </a:lvl1pPr>
          </a:lstStyle>
          <a:p>
            <a:endParaRPr lang="en-US" altLang="zh-TW"/>
          </a:p>
        </p:txBody>
      </p:sp>
      <p:sp>
        <p:nvSpPr>
          <p:cNvPr id="5" name="投影片編號版面配置區 4"/>
          <p:cNvSpPr>
            <a:spLocks noGrp="1"/>
          </p:cNvSpPr>
          <p:nvPr>
            <p:ph type="sldNum" sz="quarter" idx="12"/>
          </p:nvPr>
        </p:nvSpPr>
        <p:spPr/>
        <p:txBody>
          <a:bodyPr/>
          <a:lstStyle>
            <a:lvl1pPr>
              <a:defRPr/>
            </a:lvl1pPr>
          </a:lstStyle>
          <a:p>
            <a:fld id="{F65B26FF-B401-4602-BAB6-3B5575030BCD}" type="slidenum">
              <a:rPr lang="zh-TW" altLang="en-US"/>
              <a:pPr/>
              <a:t>‹#›</a:t>
            </a:fld>
            <a:endParaRPr lang="en-US" altLang="zh-TW"/>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lvl1pPr>
              <a:defRPr/>
            </a:lvl1pPr>
          </a:lstStyle>
          <a:p>
            <a:endParaRPr lang="en-US" altLang="zh-TW"/>
          </a:p>
        </p:txBody>
      </p:sp>
      <p:sp>
        <p:nvSpPr>
          <p:cNvPr id="3" name="頁尾版面配置區 2"/>
          <p:cNvSpPr>
            <a:spLocks noGrp="1"/>
          </p:cNvSpPr>
          <p:nvPr>
            <p:ph type="ftr" sz="quarter" idx="11"/>
          </p:nvPr>
        </p:nvSpPr>
        <p:spPr/>
        <p:txBody>
          <a:bodyPr/>
          <a:lstStyle>
            <a:lvl1pPr>
              <a:defRPr/>
            </a:lvl1pPr>
          </a:lstStyle>
          <a:p>
            <a:endParaRPr lang="en-US" altLang="zh-TW"/>
          </a:p>
        </p:txBody>
      </p:sp>
      <p:sp>
        <p:nvSpPr>
          <p:cNvPr id="4" name="投影片編號版面配置區 3"/>
          <p:cNvSpPr>
            <a:spLocks noGrp="1"/>
          </p:cNvSpPr>
          <p:nvPr>
            <p:ph type="sldNum" sz="quarter" idx="12"/>
          </p:nvPr>
        </p:nvSpPr>
        <p:spPr/>
        <p:txBody>
          <a:bodyPr/>
          <a:lstStyle>
            <a:lvl1pPr>
              <a:defRPr/>
            </a:lvl1pPr>
          </a:lstStyle>
          <a:p>
            <a:fld id="{CB34A1B0-B523-499E-983E-C7E130D4573F}" type="slidenum">
              <a:rPr lang="zh-TW" altLang="en-US"/>
              <a:pPr/>
              <a:t>‹#›</a:t>
            </a:fld>
            <a:endParaRPr lang="en-US" altLang="zh-TW"/>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lvl1pPr>
              <a:defRPr/>
            </a:lvl1pPr>
          </a:lstStyle>
          <a:p>
            <a:endParaRPr lang="en-US" altLang="zh-TW"/>
          </a:p>
        </p:txBody>
      </p:sp>
      <p:sp>
        <p:nvSpPr>
          <p:cNvPr id="6" name="頁尾版面配置區 5"/>
          <p:cNvSpPr>
            <a:spLocks noGrp="1"/>
          </p:cNvSpPr>
          <p:nvPr>
            <p:ph type="ftr" sz="quarter" idx="11"/>
          </p:nvPr>
        </p:nvSpPr>
        <p:spPr/>
        <p:txBody>
          <a:bodyPr/>
          <a:lstStyle>
            <a:lvl1pPr>
              <a:defRPr/>
            </a:lvl1pPr>
          </a:lstStyle>
          <a:p>
            <a:endParaRPr lang="en-US" altLang="zh-TW"/>
          </a:p>
        </p:txBody>
      </p:sp>
      <p:sp>
        <p:nvSpPr>
          <p:cNvPr id="7" name="投影片編號版面配置區 6"/>
          <p:cNvSpPr>
            <a:spLocks noGrp="1"/>
          </p:cNvSpPr>
          <p:nvPr>
            <p:ph type="sldNum" sz="quarter" idx="12"/>
          </p:nvPr>
        </p:nvSpPr>
        <p:spPr/>
        <p:txBody>
          <a:bodyPr/>
          <a:lstStyle>
            <a:lvl1pPr>
              <a:defRPr/>
            </a:lvl1pPr>
          </a:lstStyle>
          <a:p>
            <a:fld id="{8E2EED15-E317-4DDC-BAE1-0BBC6FA16711}" type="slidenum">
              <a:rPr lang="zh-TW" altLang="en-US"/>
              <a:pPr/>
              <a:t>‹#›</a:t>
            </a:fld>
            <a:endParaRPr lang="en-US" altLang="zh-TW"/>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lvl1pPr>
              <a:defRPr/>
            </a:lvl1pPr>
          </a:lstStyle>
          <a:p>
            <a:endParaRPr lang="en-US" altLang="zh-TW"/>
          </a:p>
        </p:txBody>
      </p:sp>
      <p:sp>
        <p:nvSpPr>
          <p:cNvPr id="6" name="頁尾版面配置區 5"/>
          <p:cNvSpPr>
            <a:spLocks noGrp="1"/>
          </p:cNvSpPr>
          <p:nvPr>
            <p:ph type="ftr" sz="quarter" idx="11"/>
          </p:nvPr>
        </p:nvSpPr>
        <p:spPr/>
        <p:txBody>
          <a:bodyPr/>
          <a:lstStyle>
            <a:lvl1pPr>
              <a:defRPr/>
            </a:lvl1pPr>
          </a:lstStyle>
          <a:p>
            <a:endParaRPr lang="en-US" altLang="zh-TW"/>
          </a:p>
        </p:txBody>
      </p:sp>
      <p:sp>
        <p:nvSpPr>
          <p:cNvPr id="7" name="投影片編號版面配置區 6"/>
          <p:cNvSpPr>
            <a:spLocks noGrp="1"/>
          </p:cNvSpPr>
          <p:nvPr>
            <p:ph type="sldNum" sz="quarter" idx="12"/>
          </p:nvPr>
        </p:nvSpPr>
        <p:spPr/>
        <p:txBody>
          <a:bodyPr/>
          <a:lstStyle>
            <a:lvl1pPr>
              <a:defRPr/>
            </a:lvl1pPr>
          </a:lstStyle>
          <a:p>
            <a:fld id="{E5CB6FAA-3FE5-4572-99C4-D04E8FD09285}" type="slidenum">
              <a:rPr lang="zh-TW" altLang="en-US"/>
              <a:pPr/>
              <a:t>‹#›</a:t>
            </a:fld>
            <a:endParaRPr lang="en-US" altLang="zh-TW"/>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1031" name="Group 7"/>
          <p:cNvGrpSpPr>
            <a:grpSpLocks/>
          </p:cNvGrpSpPr>
          <p:nvPr/>
        </p:nvGrpSpPr>
        <p:grpSpPr bwMode="auto">
          <a:xfrm>
            <a:off x="6553200" y="6013450"/>
            <a:ext cx="2392363" cy="563563"/>
            <a:chOff x="1566" y="164"/>
            <a:chExt cx="1455" cy="425"/>
          </a:xfrm>
        </p:grpSpPr>
        <p:sp>
          <p:nvSpPr>
            <p:cNvPr id="1032" name="Freeform 8"/>
            <p:cNvSpPr>
              <a:spLocks/>
            </p:cNvSpPr>
            <p:nvPr/>
          </p:nvSpPr>
          <p:spPr bwMode="gray">
            <a:xfrm>
              <a:off x="1892" y="468"/>
              <a:ext cx="39" cy="121"/>
            </a:xfrm>
            <a:custGeom>
              <a:avLst/>
              <a:gdLst/>
              <a:ahLst/>
              <a:cxnLst>
                <a:cxn ang="0">
                  <a:pos x="37" y="36"/>
                </a:cxn>
                <a:cxn ang="0">
                  <a:pos x="35" y="36"/>
                </a:cxn>
                <a:cxn ang="0">
                  <a:pos x="30" y="36"/>
                </a:cxn>
                <a:cxn ang="0">
                  <a:pos x="22" y="34"/>
                </a:cxn>
                <a:cxn ang="0">
                  <a:pos x="15" y="30"/>
                </a:cxn>
                <a:cxn ang="0">
                  <a:pos x="7" y="23"/>
                </a:cxn>
                <a:cxn ang="0">
                  <a:pos x="3" y="13"/>
                </a:cxn>
                <a:cxn ang="0">
                  <a:pos x="0" y="0"/>
                </a:cxn>
                <a:cxn ang="0">
                  <a:pos x="3" y="0"/>
                </a:cxn>
                <a:cxn ang="0">
                  <a:pos x="7" y="1"/>
                </a:cxn>
                <a:cxn ang="0">
                  <a:pos x="15" y="3"/>
                </a:cxn>
                <a:cxn ang="0">
                  <a:pos x="23" y="5"/>
                </a:cxn>
                <a:cxn ang="0">
                  <a:pos x="30" y="11"/>
                </a:cxn>
                <a:cxn ang="0">
                  <a:pos x="37" y="20"/>
                </a:cxn>
                <a:cxn ang="0">
                  <a:pos x="39" y="34"/>
                </a:cxn>
                <a:cxn ang="0">
                  <a:pos x="39" y="121"/>
                </a:cxn>
                <a:cxn ang="0">
                  <a:pos x="37" y="121"/>
                </a:cxn>
                <a:cxn ang="0">
                  <a:pos x="37" y="36"/>
                </a:cxn>
              </a:cxnLst>
              <a:rect l="0" t="0" r="r" b="b"/>
              <a:pathLst>
                <a:path w="39" h="121">
                  <a:moveTo>
                    <a:pt x="37" y="36"/>
                  </a:moveTo>
                  <a:lnTo>
                    <a:pt x="35" y="36"/>
                  </a:lnTo>
                  <a:lnTo>
                    <a:pt x="30" y="36"/>
                  </a:lnTo>
                  <a:lnTo>
                    <a:pt x="22" y="34"/>
                  </a:lnTo>
                  <a:lnTo>
                    <a:pt x="15" y="30"/>
                  </a:lnTo>
                  <a:lnTo>
                    <a:pt x="7" y="23"/>
                  </a:lnTo>
                  <a:lnTo>
                    <a:pt x="3" y="13"/>
                  </a:lnTo>
                  <a:lnTo>
                    <a:pt x="0" y="0"/>
                  </a:lnTo>
                  <a:lnTo>
                    <a:pt x="3" y="0"/>
                  </a:lnTo>
                  <a:lnTo>
                    <a:pt x="7" y="1"/>
                  </a:lnTo>
                  <a:lnTo>
                    <a:pt x="15" y="3"/>
                  </a:lnTo>
                  <a:lnTo>
                    <a:pt x="23" y="5"/>
                  </a:lnTo>
                  <a:lnTo>
                    <a:pt x="30" y="11"/>
                  </a:lnTo>
                  <a:lnTo>
                    <a:pt x="37" y="20"/>
                  </a:lnTo>
                  <a:lnTo>
                    <a:pt x="39" y="34"/>
                  </a:lnTo>
                  <a:lnTo>
                    <a:pt x="39" y="121"/>
                  </a:lnTo>
                  <a:lnTo>
                    <a:pt x="37" y="121"/>
                  </a:lnTo>
                  <a:lnTo>
                    <a:pt x="37" y="36"/>
                  </a:lnTo>
                  <a:close/>
                </a:path>
              </a:pathLst>
            </a:custGeom>
            <a:solidFill>
              <a:srgbClr val="D7D7D7"/>
            </a:solidFill>
            <a:ln w="0">
              <a:solidFill>
                <a:srgbClr val="D7D7D7"/>
              </a:solidFill>
              <a:prstDash val="solid"/>
              <a:round/>
              <a:headEnd/>
              <a:tailEnd/>
            </a:ln>
          </p:spPr>
          <p:txBody>
            <a:bodyPr/>
            <a:lstStyle/>
            <a:p>
              <a:endParaRPr lang="zh-TW" altLang="en-US"/>
            </a:p>
          </p:txBody>
        </p:sp>
        <p:sp>
          <p:nvSpPr>
            <p:cNvPr id="1033" name="Freeform 9"/>
            <p:cNvSpPr>
              <a:spLocks/>
            </p:cNvSpPr>
            <p:nvPr/>
          </p:nvSpPr>
          <p:spPr bwMode="gray">
            <a:xfrm>
              <a:off x="2271" y="450"/>
              <a:ext cx="45" cy="139"/>
            </a:xfrm>
            <a:custGeom>
              <a:avLst/>
              <a:gdLst/>
              <a:ahLst/>
              <a:cxnLst>
                <a:cxn ang="0">
                  <a:pos x="3" y="42"/>
                </a:cxn>
                <a:cxn ang="0">
                  <a:pos x="6" y="42"/>
                </a:cxn>
                <a:cxn ang="0">
                  <a:pos x="12" y="42"/>
                </a:cxn>
                <a:cxn ang="0">
                  <a:pos x="20" y="39"/>
                </a:cxn>
                <a:cxn ang="0">
                  <a:pos x="29" y="35"/>
                </a:cxn>
                <a:cxn ang="0">
                  <a:pos x="37" y="27"/>
                </a:cxn>
                <a:cxn ang="0">
                  <a:pos x="43" y="17"/>
                </a:cxn>
                <a:cxn ang="0">
                  <a:pos x="45" y="2"/>
                </a:cxn>
                <a:cxn ang="0">
                  <a:pos x="43" y="0"/>
                </a:cxn>
                <a:cxn ang="0">
                  <a:pos x="37" y="2"/>
                </a:cxn>
                <a:cxn ang="0">
                  <a:pos x="29" y="3"/>
                </a:cxn>
                <a:cxn ang="0">
                  <a:pos x="19" y="7"/>
                </a:cxn>
                <a:cxn ang="0">
                  <a:pos x="11" y="14"/>
                </a:cxn>
                <a:cxn ang="0">
                  <a:pos x="4" y="23"/>
                </a:cxn>
                <a:cxn ang="0">
                  <a:pos x="0" y="39"/>
                </a:cxn>
                <a:cxn ang="0">
                  <a:pos x="0" y="139"/>
                </a:cxn>
                <a:cxn ang="0">
                  <a:pos x="3" y="139"/>
                </a:cxn>
                <a:cxn ang="0">
                  <a:pos x="3" y="42"/>
                </a:cxn>
              </a:cxnLst>
              <a:rect l="0" t="0" r="r" b="b"/>
              <a:pathLst>
                <a:path w="45" h="139">
                  <a:moveTo>
                    <a:pt x="3" y="42"/>
                  </a:moveTo>
                  <a:lnTo>
                    <a:pt x="6" y="42"/>
                  </a:lnTo>
                  <a:lnTo>
                    <a:pt x="12" y="42"/>
                  </a:lnTo>
                  <a:lnTo>
                    <a:pt x="20" y="39"/>
                  </a:lnTo>
                  <a:lnTo>
                    <a:pt x="29" y="35"/>
                  </a:lnTo>
                  <a:lnTo>
                    <a:pt x="37" y="27"/>
                  </a:lnTo>
                  <a:lnTo>
                    <a:pt x="43" y="17"/>
                  </a:lnTo>
                  <a:lnTo>
                    <a:pt x="45" y="2"/>
                  </a:lnTo>
                  <a:lnTo>
                    <a:pt x="43" y="0"/>
                  </a:lnTo>
                  <a:lnTo>
                    <a:pt x="37" y="2"/>
                  </a:lnTo>
                  <a:lnTo>
                    <a:pt x="29" y="3"/>
                  </a:lnTo>
                  <a:lnTo>
                    <a:pt x="19" y="7"/>
                  </a:lnTo>
                  <a:lnTo>
                    <a:pt x="11" y="14"/>
                  </a:lnTo>
                  <a:lnTo>
                    <a:pt x="4" y="23"/>
                  </a:lnTo>
                  <a:lnTo>
                    <a:pt x="0" y="39"/>
                  </a:lnTo>
                  <a:lnTo>
                    <a:pt x="0" y="139"/>
                  </a:lnTo>
                  <a:lnTo>
                    <a:pt x="3" y="139"/>
                  </a:lnTo>
                  <a:lnTo>
                    <a:pt x="3" y="42"/>
                  </a:lnTo>
                  <a:close/>
                </a:path>
              </a:pathLst>
            </a:custGeom>
            <a:solidFill>
              <a:srgbClr val="D7D7D7"/>
            </a:solidFill>
            <a:ln w="0">
              <a:solidFill>
                <a:srgbClr val="D7D7D7"/>
              </a:solidFill>
              <a:prstDash val="solid"/>
              <a:round/>
              <a:headEnd/>
              <a:tailEnd/>
            </a:ln>
          </p:spPr>
          <p:txBody>
            <a:bodyPr/>
            <a:lstStyle/>
            <a:p>
              <a:endParaRPr lang="zh-TW" altLang="en-US"/>
            </a:p>
          </p:txBody>
        </p:sp>
        <p:sp>
          <p:nvSpPr>
            <p:cNvPr id="1034" name="Freeform 10"/>
            <p:cNvSpPr>
              <a:spLocks/>
            </p:cNvSpPr>
            <p:nvPr/>
          </p:nvSpPr>
          <p:spPr bwMode="gray">
            <a:xfrm>
              <a:off x="1765" y="378"/>
              <a:ext cx="146" cy="211"/>
            </a:xfrm>
            <a:custGeom>
              <a:avLst/>
              <a:gdLst/>
              <a:ahLst/>
              <a:cxnLst>
                <a:cxn ang="0">
                  <a:pos x="68" y="67"/>
                </a:cxn>
                <a:cxn ang="0">
                  <a:pos x="67" y="67"/>
                </a:cxn>
                <a:cxn ang="0">
                  <a:pos x="60" y="66"/>
                </a:cxn>
                <a:cxn ang="0">
                  <a:pos x="50" y="64"/>
                </a:cxn>
                <a:cxn ang="0">
                  <a:pos x="41" y="62"/>
                </a:cxn>
                <a:cxn ang="0">
                  <a:pos x="29" y="55"/>
                </a:cxn>
                <a:cxn ang="0">
                  <a:pos x="18" y="47"/>
                </a:cxn>
                <a:cxn ang="0">
                  <a:pos x="10" y="35"/>
                </a:cxn>
                <a:cxn ang="0">
                  <a:pos x="3" y="20"/>
                </a:cxn>
                <a:cxn ang="0">
                  <a:pos x="0" y="0"/>
                </a:cxn>
                <a:cxn ang="0">
                  <a:pos x="3" y="0"/>
                </a:cxn>
                <a:cxn ang="0">
                  <a:pos x="10" y="0"/>
                </a:cxn>
                <a:cxn ang="0">
                  <a:pos x="19" y="0"/>
                </a:cxn>
                <a:cxn ang="0">
                  <a:pos x="30" y="2"/>
                </a:cxn>
                <a:cxn ang="0">
                  <a:pos x="41" y="6"/>
                </a:cxn>
                <a:cxn ang="0">
                  <a:pos x="53" y="14"/>
                </a:cxn>
                <a:cxn ang="0">
                  <a:pos x="62" y="25"/>
                </a:cxn>
                <a:cxn ang="0">
                  <a:pos x="69" y="41"/>
                </a:cxn>
                <a:cxn ang="0">
                  <a:pos x="73" y="62"/>
                </a:cxn>
                <a:cxn ang="0">
                  <a:pos x="73" y="60"/>
                </a:cxn>
                <a:cxn ang="0">
                  <a:pos x="73" y="55"/>
                </a:cxn>
                <a:cxn ang="0">
                  <a:pos x="75" y="45"/>
                </a:cxn>
                <a:cxn ang="0">
                  <a:pos x="79" y="36"/>
                </a:cxn>
                <a:cxn ang="0">
                  <a:pos x="84" y="25"/>
                </a:cxn>
                <a:cxn ang="0">
                  <a:pos x="92" y="16"/>
                </a:cxn>
                <a:cxn ang="0">
                  <a:pos x="106" y="8"/>
                </a:cxn>
                <a:cxn ang="0">
                  <a:pos x="123" y="2"/>
                </a:cxn>
                <a:cxn ang="0">
                  <a:pos x="146" y="0"/>
                </a:cxn>
                <a:cxn ang="0">
                  <a:pos x="145" y="2"/>
                </a:cxn>
                <a:cxn ang="0">
                  <a:pos x="145" y="8"/>
                </a:cxn>
                <a:cxn ang="0">
                  <a:pos x="143" y="17"/>
                </a:cxn>
                <a:cxn ang="0">
                  <a:pos x="139" y="28"/>
                </a:cxn>
                <a:cxn ang="0">
                  <a:pos x="134" y="39"/>
                </a:cxn>
                <a:cxn ang="0">
                  <a:pos x="126" y="49"/>
                </a:cxn>
                <a:cxn ang="0">
                  <a:pos x="114" y="59"/>
                </a:cxn>
                <a:cxn ang="0">
                  <a:pos x="98" y="64"/>
                </a:cxn>
                <a:cxn ang="0">
                  <a:pos x="79" y="67"/>
                </a:cxn>
                <a:cxn ang="0">
                  <a:pos x="79" y="211"/>
                </a:cxn>
                <a:cxn ang="0">
                  <a:pos x="68" y="211"/>
                </a:cxn>
                <a:cxn ang="0">
                  <a:pos x="68" y="67"/>
                </a:cxn>
              </a:cxnLst>
              <a:rect l="0" t="0" r="r" b="b"/>
              <a:pathLst>
                <a:path w="146" h="211">
                  <a:moveTo>
                    <a:pt x="68" y="67"/>
                  </a:moveTo>
                  <a:lnTo>
                    <a:pt x="67" y="67"/>
                  </a:lnTo>
                  <a:lnTo>
                    <a:pt x="60" y="66"/>
                  </a:lnTo>
                  <a:lnTo>
                    <a:pt x="50" y="64"/>
                  </a:lnTo>
                  <a:lnTo>
                    <a:pt x="41" y="62"/>
                  </a:lnTo>
                  <a:lnTo>
                    <a:pt x="29" y="55"/>
                  </a:lnTo>
                  <a:lnTo>
                    <a:pt x="18" y="47"/>
                  </a:lnTo>
                  <a:lnTo>
                    <a:pt x="10" y="35"/>
                  </a:lnTo>
                  <a:lnTo>
                    <a:pt x="3" y="20"/>
                  </a:lnTo>
                  <a:lnTo>
                    <a:pt x="0" y="0"/>
                  </a:lnTo>
                  <a:lnTo>
                    <a:pt x="3" y="0"/>
                  </a:lnTo>
                  <a:lnTo>
                    <a:pt x="10" y="0"/>
                  </a:lnTo>
                  <a:lnTo>
                    <a:pt x="19" y="0"/>
                  </a:lnTo>
                  <a:lnTo>
                    <a:pt x="30" y="2"/>
                  </a:lnTo>
                  <a:lnTo>
                    <a:pt x="41" y="6"/>
                  </a:lnTo>
                  <a:lnTo>
                    <a:pt x="53" y="14"/>
                  </a:lnTo>
                  <a:lnTo>
                    <a:pt x="62" y="25"/>
                  </a:lnTo>
                  <a:lnTo>
                    <a:pt x="69" y="41"/>
                  </a:lnTo>
                  <a:lnTo>
                    <a:pt x="73" y="62"/>
                  </a:lnTo>
                  <a:lnTo>
                    <a:pt x="73" y="60"/>
                  </a:lnTo>
                  <a:lnTo>
                    <a:pt x="73" y="55"/>
                  </a:lnTo>
                  <a:lnTo>
                    <a:pt x="75" y="45"/>
                  </a:lnTo>
                  <a:lnTo>
                    <a:pt x="79" y="36"/>
                  </a:lnTo>
                  <a:lnTo>
                    <a:pt x="84" y="25"/>
                  </a:lnTo>
                  <a:lnTo>
                    <a:pt x="92" y="16"/>
                  </a:lnTo>
                  <a:lnTo>
                    <a:pt x="106" y="8"/>
                  </a:lnTo>
                  <a:lnTo>
                    <a:pt x="123" y="2"/>
                  </a:lnTo>
                  <a:lnTo>
                    <a:pt x="146" y="0"/>
                  </a:lnTo>
                  <a:lnTo>
                    <a:pt x="145" y="2"/>
                  </a:lnTo>
                  <a:lnTo>
                    <a:pt x="145" y="8"/>
                  </a:lnTo>
                  <a:lnTo>
                    <a:pt x="143" y="17"/>
                  </a:lnTo>
                  <a:lnTo>
                    <a:pt x="139" y="28"/>
                  </a:lnTo>
                  <a:lnTo>
                    <a:pt x="134" y="39"/>
                  </a:lnTo>
                  <a:lnTo>
                    <a:pt x="126" y="49"/>
                  </a:lnTo>
                  <a:lnTo>
                    <a:pt x="114" y="59"/>
                  </a:lnTo>
                  <a:lnTo>
                    <a:pt x="98" y="64"/>
                  </a:lnTo>
                  <a:lnTo>
                    <a:pt x="79" y="67"/>
                  </a:lnTo>
                  <a:lnTo>
                    <a:pt x="79" y="211"/>
                  </a:lnTo>
                  <a:lnTo>
                    <a:pt x="68" y="211"/>
                  </a:lnTo>
                  <a:lnTo>
                    <a:pt x="68" y="67"/>
                  </a:lnTo>
                  <a:close/>
                </a:path>
              </a:pathLst>
            </a:custGeom>
            <a:solidFill>
              <a:srgbClr val="D7D7D7"/>
            </a:solidFill>
            <a:ln w="0">
              <a:solidFill>
                <a:srgbClr val="D7D7D7"/>
              </a:solidFill>
              <a:prstDash val="solid"/>
              <a:round/>
              <a:headEnd/>
              <a:tailEnd/>
            </a:ln>
          </p:spPr>
          <p:txBody>
            <a:bodyPr/>
            <a:lstStyle/>
            <a:p>
              <a:endParaRPr lang="zh-TW" altLang="en-US"/>
            </a:p>
          </p:txBody>
        </p:sp>
        <p:sp>
          <p:nvSpPr>
            <p:cNvPr id="1035" name="Freeform 11"/>
            <p:cNvSpPr>
              <a:spLocks/>
            </p:cNvSpPr>
            <p:nvPr/>
          </p:nvSpPr>
          <p:spPr bwMode="gray">
            <a:xfrm>
              <a:off x="2792" y="378"/>
              <a:ext cx="144" cy="211"/>
            </a:xfrm>
            <a:custGeom>
              <a:avLst/>
              <a:gdLst/>
              <a:ahLst/>
              <a:cxnLst>
                <a:cxn ang="0">
                  <a:pos x="67" y="67"/>
                </a:cxn>
                <a:cxn ang="0">
                  <a:pos x="66" y="67"/>
                </a:cxn>
                <a:cxn ang="0">
                  <a:pos x="59" y="66"/>
                </a:cxn>
                <a:cxn ang="0">
                  <a:pos x="50" y="64"/>
                </a:cxn>
                <a:cxn ang="0">
                  <a:pos x="39" y="62"/>
                </a:cxn>
                <a:cxn ang="0">
                  <a:pos x="28" y="55"/>
                </a:cxn>
                <a:cxn ang="0">
                  <a:pos x="17" y="47"/>
                </a:cxn>
                <a:cxn ang="0">
                  <a:pos x="9" y="35"/>
                </a:cxn>
                <a:cxn ang="0">
                  <a:pos x="2" y="20"/>
                </a:cxn>
                <a:cxn ang="0">
                  <a:pos x="0" y="0"/>
                </a:cxn>
                <a:cxn ang="0">
                  <a:pos x="2" y="0"/>
                </a:cxn>
                <a:cxn ang="0">
                  <a:pos x="9" y="0"/>
                </a:cxn>
                <a:cxn ang="0">
                  <a:pos x="17" y="0"/>
                </a:cxn>
                <a:cxn ang="0">
                  <a:pos x="28" y="2"/>
                </a:cxn>
                <a:cxn ang="0">
                  <a:pos x="40" y="6"/>
                </a:cxn>
                <a:cxn ang="0">
                  <a:pos x="51" y="14"/>
                </a:cxn>
                <a:cxn ang="0">
                  <a:pos x="62" y="25"/>
                </a:cxn>
                <a:cxn ang="0">
                  <a:pos x="69" y="41"/>
                </a:cxn>
                <a:cxn ang="0">
                  <a:pos x="73" y="62"/>
                </a:cxn>
                <a:cxn ang="0">
                  <a:pos x="73" y="60"/>
                </a:cxn>
                <a:cxn ang="0">
                  <a:pos x="73" y="55"/>
                </a:cxn>
                <a:cxn ang="0">
                  <a:pos x="74" y="45"/>
                </a:cxn>
                <a:cxn ang="0">
                  <a:pos x="77" y="36"/>
                </a:cxn>
                <a:cxn ang="0">
                  <a:pos x="82" y="25"/>
                </a:cxn>
                <a:cxn ang="0">
                  <a:pos x="91" y="16"/>
                </a:cxn>
                <a:cxn ang="0">
                  <a:pos x="105" y="8"/>
                </a:cxn>
                <a:cxn ang="0">
                  <a:pos x="121" y="2"/>
                </a:cxn>
                <a:cxn ang="0">
                  <a:pos x="144" y="0"/>
                </a:cxn>
                <a:cxn ang="0">
                  <a:pos x="144" y="2"/>
                </a:cxn>
                <a:cxn ang="0">
                  <a:pos x="144" y="8"/>
                </a:cxn>
                <a:cxn ang="0">
                  <a:pos x="141" y="17"/>
                </a:cxn>
                <a:cxn ang="0">
                  <a:pos x="139" y="28"/>
                </a:cxn>
                <a:cxn ang="0">
                  <a:pos x="133" y="39"/>
                </a:cxn>
                <a:cxn ang="0">
                  <a:pos x="125" y="49"/>
                </a:cxn>
                <a:cxn ang="0">
                  <a:pos x="113" y="59"/>
                </a:cxn>
                <a:cxn ang="0">
                  <a:pos x="97" y="64"/>
                </a:cxn>
                <a:cxn ang="0">
                  <a:pos x="77" y="67"/>
                </a:cxn>
                <a:cxn ang="0">
                  <a:pos x="77" y="211"/>
                </a:cxn>
                <a:cxn ang="0">
                  <a:pos x="67" y="211"/>
                </a:cxn>
                <a:cxn ang="0">
                  <a:pos x="67" y="67"/>
                </a:cxn>
              </a:cxnLst>
              <a:rect l="0" t="0" r="r" b="b"/>
              <a:pathLst>
                <a:path w="144" h="211">
                  <a:moveTo>
                    <a:pt x="67" y="67"/>
                  </a:moveTo>
                  <a:lnTo>
                    <a:pt x="66" y="67"/>
                  </a:lnTo>
                  <a:lnTo>
                    <a:pt x="59" y="66"/>
                  </a:lnTo>
                  <a:lnTo>
                    <a:pt x="50" y="64"/>
                  </a:lnTo>
                  <a:lnTo>
                    <a:pt x="39" y="62"/>
                  </a:lnTo>
                  <a:lnTo>
                    <a:pt x="28" y="55"/>
                  </a:lnTo>
                  <a:lnTo>
                    <a:pt x="17" y="47"/>
                  </a:lnTo>
                  <a:lnTo>
                    <a:pt x="9" y="35"/>
                  </a:lnTo>
                  <a:lnTo>
                    <a:pt x="2" y="20"/>
                  </a:lnTo>
                  <a:lnTo>
                    <a:pt x="0" y="0"/>
                  </a:lnTo>
                  <a:lnTo>
                    <a:pt x="2" y="0"/>
                  </a:lnTo>
                  <a:lnTo>
                    <a:pt x="9" y="0"/>
                  </a:lnTo>
                  <a:lnTo>
                    <a:pt x="17" y="0"/>
                  </a:lnTo>
                  <a:lnTo>
                    <a:pt x="28" y="2"/>
                  </a:lnTo>
                  <a:lnTo>
                    <a:pt x="40" y="6"/>
                  </a:lnTo>
                  <a:lnTo>
                    <a:pt x="51" y="14"/>
                  </a:lnTo>
                  <a:lnTo>
                    <a:pt x="62" y="25"/>
                  </a:lnTo>
                  <a:lnTo>
                    <a:pt x="69" y="41"/>
                  </a:lnTo>
                  <a:lnTo>
                    <a:pt x="73" y="62"/>
                  </a:lnTo>
                  <a:lnTo>
                    <a:pt x="73" y="60"/>
                  </a:lnTo>
                  <a:lnTo>
                    <a:pt x="73" y="55"/>
                  </a:lnTo>
                  <a:lnTo>
                    <a:pt x="74" y="45"/>
                  </a:lnTo>
                  <a:lnTo>
                    <a:pt x="77" y="36"/>
                  </a:lnTo>
                  <a:lnTo>
                    <a:pt x="82" y="25"/>
                  </a:lnTo>
                  <a:lnTo>
                    <a:pt x="91" y="16"/>
                  </a:lnTo>
                  <a:lnTo>
                    <a:pt x="105" y="8"/>
                  </a:lnTo>
                  <a:lnTo>
                    <a:pt x="121" y="2"/>
                  </a:lnTo>
                  <a:lnTo>
                    <a:pt x="144" y="0"/>
                  </a:lnTo>
                  <a:lnTo>
                    <a:pt x="144" y="2"/>
                  </a:lnTo>
                  <a:lnTo>
                    <a:pt x="144" y="8"/>
                  </a:lnTo>
                  <a:lnTo>
                    <a:pt x="141" y="17"/>
                  </a:lnTo>
                  <a:lnTo>
                    <a:pt x="139" y="28"/>
                  </a:lnTo>
                  <a:lnTo>
                    <a:pt x="133" y="39"/>
                  </a:lnTo>
                  <a:lnTo>
                    <a:pt x="125" y="49"/>
                  </a:lnTo>
                  <a:lnTo>
                    <a:pt x="113" y="59"/>
                  </a:lnTo>
                  <a:lnTo>
                    <a:pt x="97" y="64"/>
                  </a:lnTo>
                  <a:lnTo>
                    <a:pt x="77" y="67"/>
                  </a:lnTo>
                  <a:lnTo>
                    <a:pt x="77" y="211"/>
                  </a:lnTo>
                  <a:lnTo>
                    <a:pt x="67" y="211"/>
                  </a:lnTo>
                  <a:lnTo>
                    <a:pt x="67" y="67"/>
                  </a:lnTo>
                  <a:close/>
                </a:path>
              </a:pathLst>
            </a:custGeom>
            <a:solidFill>
              <a:srgbClr val="D7D7D7"/>
            </a:solidFill>
            <a:ln w="0">
              <a:solidFill>
                <a:srgbClr val="D7D7D7"/>
              </a:solidFill>
              <a:prstDash val="solid"/>
              <a:round/>
              <a:headEnd/>
              <a:tailEnd/>
            </a:ln>
          </p:spPr>
          <p:txBody>
            <a:bodyPr/>
            <a:lstStyle/>
            <a:p>
              <a:endParaRPr lang="zh-TW" altLang="en-US"/>
            </a:p>
          </p:txBody>
        </p:sp>
        <p:sp>
          <p:nvSpPr>
            <p:cNvPr id="1036" name="Freeform 12"/>
            <p:cNvSpPr>
              <a:spLocks/>
            </p:cNvSpPr>
            <p:nvPr/>
          </p:nvSpPr>
          <p:spPr bwMode="gray">
            <a:xfrm>
              <a:off x="2631" y="457"/>
              <a:ext cx="89" cy="132"/>
            </a:xfrm>
            <a:custGeom>
              <a:avLst/>
              <a:gdLst/>
              <a:ahLst/>
              <a:cxnLst>
                <a:cxn ang="0">
                  <a:pos x="42" y="43"/>
                </a:cxn>
                <a:cxn ang="0">
                  <a:pos x="39" y="42"/>
                </a:cxn>
                <a:cxn ang="0">
                  <a:pos x="33" y="42"/>
                </a:cxn>
                <a:cxn ang="0">
                  <a:pos x="25" y="39"/>
                </a:cxn>
                <a:cxn ang="0">
                  <a:pos x="16" y="35"/>
                </a:cxn>
                <a:cxn ang="0">
                  <a:pos x="8" y="27"/>
                </a:cxn>
                <a:cxn ang="0">
                  <a:pos x="2" y="16"/>
                </a:cxn>
                <a:cxn ang="0">
                  <a:pos x="0" y="0"/>
                </a:cxn>
                <a:cxn ang="0">
                  <a:pos x="2" y="0"/>
                </a:cxn>
                <a:cxn ang="0">
                  <a:pos x="6" y="0"/>
                </a:cxn>
                <a:cxn ang="0">
                  <a:pos x="12" y="1"/>
                </a:cxn>
                <a:cxn ang="0">
                  <a:pos x="21" y="3"/>
                </a:cxn>
                <a:cxn ang="0">
                  <a:pos x="29" y="8"/>
                </a:cxn>
                <a:cxn ang="0">
                  <a:pos x="37" y="15"/>
                </a:cxn>
                <a:cxn ang="0">
                  <a:pos x="42" y="26"/>
                </a:cxn>
                <a:cxn ang="0">
                  <a:pos x="45" y="39"/>
                </a:cxn>
                <a:cxn ang="0">
                  <a:pos x="45" y="38"/>
                </a:cxn>
                <a:cxn ang="0">
                  <a:pos x="45" y="34"/>
                </a:cxn>
                <a:cxn ang="0">
                  <a:pos x="46" y="27"/>
                </a:cxn>
                <a:cxn ang="0">
                  <a:pos x="49" y="20"/>
                </a:cxn>
                <a:cxn ang="0">
                  <a:pos x="54" y="14"/>
                </a:cxn>
                <a:cxn ang="0">
                  <a:pos x="62" y="7"/>
                </a:cxn>
                <a:cxn ang="0">
                  <a:pos x="73" y="3"/>
                </a:cxn>
                <a:cxn ang="0">
                  <a:pos x="89" y="0"/>
                </a:cxn>
                <a:cxn ang="0">
                  <a:pos x="89" y="3"/>
                </a:cxn>
                <a:cxn ang="0">
                  <a:pos x="88" y="10"/>
                </a:cxn>
                <a:cxn ang="0">
                  <a:pos x="87" y="18"/>
                </a:cxn>
                <a:cxn ang="0">
                  <a:pos x="81" y="26"/>
                </a:cxn>
                <a:cxn ang="0">
                  <a:pos x="74" y="34"/>
                </a:cxn>
                <a:cxn ang="0">
                  <a:pos x="64" y="41"/>
                </a:cxn>
                <a:cxn ang="0">
                  <a:pos x="47" y="43"/>
                </a:cxn>
                <a:cxn ang="0">
                  <a:pos x="47" y="132"/>
                </a:cxn>
                <a:cxn ang="0">
                  <a:pos x="42" y="132"/>
                </a:cxn>
                <a:cxn ang="0">
                  <a:pos x="42" y="43"/>
                </a:cxn>
              </a:cxnLst>
              <a:rect l="0" t="0" r="r" b="b"/>
              <a:pathLst>
                <a:path w="89" h="132">
                  <a:moveTo>
                    <a:pt x="42" y="43"/>
                  </a:moveTo>
                  <a:lnTo>
                    <a:pt x="39" y="42"/>
                  </a:lnTo>
                  <a:lnTo>
                    <a:pt x="33" y="42"/>
                  </a:lnTo>
                  <a:lnTo>
                    <a:pt x="25" y="39"/>
                  </a:lnTo>
                  <a:lnTo>
                    <a:pt x="16" y="35"/>
                  </a:lnTo>
                  <a:lnTo>
                    <a:pt x="8" y="27"/>
                  </a:lnTo>
                  <a:lnTo>
                    <a:pt x="2" y="16"/>
                  </a:lnTo>
                  <a:lnTo>
                    <a:pt x="0" y="0"/>
                  </a:lnTo>
                  <a:lnTo>
                    <a:pt x="2" y="0"/>
                  </a:lnTo>
                  <a:lnTo>
                    <a:pt x="6" y="0"/>
                  </a:lnTo>
                  <a:lnTo>
                    <a:pt x="12" y="1"/>
                  </a:lnTo>
                  <a:lnTo>
                    <a:pt x="21" y="3"/>
                  </a:lnTo>
                  <a:lnTo>
                    <a:pt x="29" y="8"/>
                  </a:lnTo>
                  <a:lnTo>
                    <a:pt x="37" y="15"/>
                  </a:lnTo>
                  <a:lnTo>
                    <a:pt x="42" y="26"/>
                  </a:lnTo>
                  <a:lnTo>
                    <a:pt x="45" y="39"/>
                  </a:lnTo>
                  <a:lnTo>
                    <a:pt x="45" y="38"/>
                  </a:lnTo>
                  <a:lnTo>
                    <a:pt x="45" y="34"/>
                  </a:lnTo>
                  <a:lnTo>
                    <a:pt x="46" y="27"/>
                  </a:lnTo>
                  <a:lnTo>
                    <a:pt x="49" y="20"/>
                  </a:lnTo>
                  <a:lnTo>
                    <a:pt x="54" y="14"/>
                  </a:lnTo>
                  <a:lnTo>
                    <a:pt x="62" y="7"/>
                  </a:lnTo>
                  <a:lnTo>
                    <a:pt x="73" y="3"/>
                  </a:lnTo>
                  <a:lnTo>
                    <a:pt x="89" y="0"/>
                  </a:lnTo>
                  <a:lnTo>
                    <a:pt x="89" y="3"/>
                  </a:lnTo>
                  <a:lnTo>
                    <a:pt x="88" y="10"/>
                  </a:lnTo>
                  <a:lnTo>
                    <a:pt x="87" y="18"/>
                  </a:lnTo>
                  <a:lnTo>
                    <a:pt x="81" y="26"/>
                  </a:lnTo>
                  <a:lnTo>
                    <a:pt x="74" y="34"/>
                  </a:lnTo>
                  <a:lnTo>
                    <a:pt x="64" y="41"/>
                  </a:lnTo>
                  <a:lnTo>
                    <a:pt x="47" y="43"/>
                  </a:lnTo>
                  <a:lnTo>
                    <a:pt x="47" y="132"/>
                  </a:lnTo>
                  <a:lnTo>
                    <a:pt x="42" y="132"/>
                  </a:lnTo>
                  <a:lnTo>
                    <a:pt x="42" y="43"/>
                  </a:lnTo>
                  <a:close/>
                </a:path>
              </a:pathLst>
            </a:custGeom>
            <a:solidFill>
              <a:srgbClr val="D7D7D7"/>
            </a:solidFill>
            <a:ln w="0">
              <a:solidFill>
                <a:srgbClr val="D7D7D7"/>
              </a:solidFill>
              <a:prstDash val="solid"/>
              <a:round/>
              <a:headEnd/>
              <a:tailEnd/>
            </a:ln>
          </p:spPr>
          <p:txBody>
            <a:bodyPr/>
            <a:lstStyle/>
            <a:p>
              <a:endParaRPr lang="zh-TW" altLang="en-US"/>
            </a:p>
          </p:txBody>
        </p:sp>
        <p:sp>
          <p:nvSpPr>
            <p:cNvPr id="1037" name="Freeform 13"/>
            <p:cNvSpPr>
              <a:spLocks/>
            </p:cNvSpPr>
            <p:nvPr/>
          </p:nvSpPr>
          <p:spPr bwMode="gray">
            <a:xfrm>
              <a:off x="2430" y="403"/>
              <a:ext cx="88" cy="186"/>
            </a:xfrm>
            <a:custGeom>
              <a:avLst/>
              <a:gdLst/>
              <a:ahLst/>
              <a:cxnLst>
                <a:cxn ang="0">
                  <a:pos x="43" y="43"/>
                </a:cxn>
                <a:cxn ang="0">
                  <a:pos x="41" y="43"/>
                </a:cxn>
                <a:cxn ang="0">
                  <a:pos x="35" y="43"/>
                </a:cxn>
                <a:cxn ang="0">
                  <a:pos x="27" y="41"/>
                </a:cxn>
                <a:cxn ang="0">
                  <a:pos x="18" y="35"/>
                </a:cxn>
                <a:cxn ang="0">
                  <a:pos x="8" y="28"/>
                </a:cxn>
                <a:cxn ang="0">
                  <a:pos x="3" y="16"/>
                </a:cxn>
                <a:cxn ang="0">
                  <a:pos x="0" y="0"/>
                </a:cxn>
                <a:cxn ang="0">
                  <a:pos x="3" y="0"/>
                </a:cxn>
                <a:cxn ang="0">
                  <a:pos x="8" y="0"/>
                </a:cxn>
                <a:cxn ang="0">
                  <a:pos x="17" y="1"/>
                </a:cxn>
                <a:cxn ang="0">
                  <a:pos x="26" y="6"/>
                </a:cxn>
                <a:cxn ang="0">
                  <a:pos x="35" y="12"/>
                </a:cxn>
                <a:cxn ang="0">
                  <a:pos x="42" y="24"/>
                </a:cxn>
                <a:cxn ang="0">
                  <a:pos x="48" y="41"/>
                </a:cxn>
                <a:cxn ang="0">
                  <a:pos x="48" y="90"/>
                </a:cxn>
                <a:cxn ang="0">
                  <a:pos x="48" y="88"/>
                </a:cxn>
                <a:cxn ang="0">
                  <a:pos x="48" y="82"/>
                </a:cxn>
                <a:cxn ang="0">
                  <a:pos x="50" y="74"/>
                </a:cxn>
                <a:cxn ang="0">
                  <a:pos x="54" y="66"/>
                </a:cxn>
                <a:cxn ang="0">
                  <a:pos x="61" y="58"/>
                </a:cxn>
                <a:cxn ang="0">
                  <a:pos x="72" y="53"/>
                </a:cxn>
                <a:cxn ang="0">
                  <a:pos x="87" y="50"/>
                </a:cxn>
                <a:cxn ang="0">
                  <a:pos x="88" y="51"/>
                </a:cxn>
                <a:cxn ang="0">
                  <a:pos x="88" y="57"/>
                </a:cxn>
                <a:cxn ang="0">
                  <a:pos x="87" y="64"/>
                </a:cxn>
                <a:cxn ang="0">
                  <a:pos x="84" y="72"/>
                </a:cxn>
                <a:cxn ang="0">
                  <a:pos x="80" y="80"/>
                </a:cxn>
                <a:cxn ang="0">
                  <a:pos x="73" y="86"/>
                </a:cxn>
                <a:cxn ang="0">
                  <a:pos x="62" y="92"/>
                </a:cxn>
                <a:cxn ang="0">
                  <a:pos x="48" y="93"/>
                </a:cxn>
                <a:cxn ang="0">
                  <a:pos x="48" y="186"/>
                </a:cxn>
                <a:cxn ang="0">
                  <a:pos x="43" y="186"/>
                </a:cxn>
                <a:cxn ang="0">
                  <a:pos x="43" y="143"/>
                </a:cxn>
                <a:cxn ang="0">
                  <a:pos x="42" y="143"/>
                </a:cxn>
                <a:cxn ang="0">
                  <a:pos x="37" y="142"/>
                </a:cxn>
                <a:cxn ang="0">
                  <a:pos x="29" y="140"/>
                </a:cxn>
                <a:cxn ang="0">
                  <a:pos x="22" y="136"/>
                </a:cxn>
                <a:cxn ang="0">
                  <a:pos x="14" y="130"/>
                </a:cxn>
                <a:cxn ang="0">
                  <a:pos x="8" y="120"/>
                </a:cxn>
                <a:cxn ang="0">
                  <a:pos x="7" y="105"/>
                </a:cxn>
                <a:cxn ang="0">
                  <a:pos x="8" y="105"/>
                </a:cxn>
                <a:cxn ang="0">
                  <a:pos x="12" y="107"/>
                </a:cxn>
                <a:cxn ang="0">
                  <a:pos x="19" y="108"/>
                </a:cxn>
                <a:cxn ang="0">
                  <a:pos x="26" y="111"/>
                </a:cxn>
                <a:cxn ang="0">
                  <a:pos x="34" y="117"/>
                </a:cxn>
                <a:cxn ang="0">
                  <a:pos x="39" y="127"/>
                </a:cxn>
                <a:cxn ang="0">
                  <a:pos x="43" y="140"/>
                </a:cxn>
                <a:cxn ang="0">
                  <a:pos x="43" y="43"/>
                </a:cxn>
              </a:cxnLst>
              <a:rect l="0" t="0" r="r" b="b"/>
              <a:pathLst>
                <a:path w="88" h="186">
                  <a:moveTo>
                    <a:pt x="43" y="43"/>
                  </a:moveTo>
                  <a:lnTo>
                    <a:pt x="41" y="43"/>
                  </a:lnTo>
                  <a:lnTo>
                    <a:pt x="35" y="43"/>
                  </a:lnTo>
                  <a:lnTo>
                    <a:pt x="27" y="41"/>
                  </a:lnTo>
                  <a:lnTo>
                    <a:pt x="18" y="35"/>
                  </a:lnTo>
                  <a:lnTo>
                    <a:pt x="8" y="28"/>
                  </a:lnTo>
                  <a:lnTo>
                    <a:pt x="3" y="16"/>
                  </a:lnTo>
                  <a:lnTo>
                    <a:pt x="0" y="0"/>
                  </a:lnTo>
                  <a:lnTo>
                    <a:pt x="3" y="0"/>
                  </a:lnTo>
                  <a:lnTo>
                    <a:pt x="8" y="0"/>
                  </a:lnTo>
                  <a:lnTo>
                    <a:pt x="17" y="1"/>
                  </a:lnTo>
                  <a:lnTo>
                    <a:pt x="26" y="6"/>
                  </a:lnTo>
                  <a:lnTo>
                    <a:pt x="35" y="12"/>
                  </a:lnTo>
                  <a:lnTo>
                    <a:pt x="42" y="24"/>
                  </a:lnTo>
                  <a:lnTo>
                    <a:pt x="48" y="41"/>
                  </a:lnTo>
                  <a:lnTo>
                    <a:pt x="48" y="90"/>
                  </a:lnTo>
                  <a:lnTo>
                    <a:pt x="48" y="88"/>
                  </a:lnTo>
                  <a:lnTo>
                    <a:pt x="48" y="82"/>
                  </a:lnTo>
                  <a:lnTo>
                    <a:pt x="50" y="74"/>
                  </a:lnTo>
                  <a:lnTo>
                    <a:pt x="54" y="66"/>
                  </a:lnTo>
                  <a:lnTo>
                    <a:pt x="61" y="58"/>
                  </a:lnTo>
                  <a:lnTo>
                    <a:pt x="72" y="53"/>
                  </a:lnTo>
                  <a:lnTo>
                    <a:pt x="87" y="50"/>
                  </a:lnTo>
                  <a:lnTo>
                    <a:pt x="88" y="51"/>
                  </a:lnTo>
                  <a:lnTo>
                    <a:pt x="88" y="57"/>
                  </a:lnTo>
                  <a:lnTo>
                    <a:pt x="87" y="64"/>
                  </a:lnTo>
                  <a:lnTo>
                    <a:pt x="84" y="72"/>
                  </a:lnTo>
                  <a:lnTo>
                    <a:pt x="80" y="80"/>
                  </a:lnTo>
                  <a:lnTo>
                    <a:pt x="73" y="86"/>
                  </a:lnTo>
                  <a:lnTo>
                    <a:pt x="62" y="92"/>
                  </a:lnTo>
                  <a:lnTo>
                    <a:pt x="48" y="93"/>
                  </a:lnTo>
                  <a:lnTo>
                    <a:pt x="48" y="186"/>
                  </a:lnTo>
                  <a:lnTo>
                    <a:pt x="43" y="186"/>
                  </a:lnTo>
                  <a:lnTo>
                    <a:pt x="43" y="143"/>
                  </a:lnTo>
                  <a:lnTo>
                    <a:pt x="42" y="143"/>
                  </a:lnTo>
                  <a:lnTo>
                    <a:pt x="37" y="142"/>
                  </a:lnTo>
                  <a:lnTo>
                    <a:pt x="29" y="140"/>
                  </a:lnTo>
                  <a:lnTo>
                    <a:pt x="22" y="136"/>
                  </a:lnTo>
                  <a:lnTo>
                    <a:pt x="14" y="130"/>
                  </a:lnTo>
                  <a:lnTo>
                    <a:pt x="8" y="120"/>
                  </a:lnTo>
                  <a:lnTo>
                    <a:pt x="7" y="105"/>
                  </a:lnTo>
                  <a:lnTo>
                    <a:pt x="8" y="105"/>
                  </a:lnTo>
                  <a:lnTo>
                    <a:pt x="12" y="107"/>
                  </a:lnTo>
                  <a:lnTo>
                    <a:pt x="19" y="108"/>
                  </a:lnTo>
                  <a:lnTo>
                    <a:pt x="26" y="111"/>
                  </a:lnTo>
                  <a:lnTo>
                    <a:pt x="34" y="117"/>
                  </a:lnTo>
                  <a:lnTo>
                    <a:pt x="39" y="127"/>
                  </a:lnTo>
                  <a:lnTo>
                    <a:pt x="43" y="140"/>
                  </a:lnTo>
                  <a:lnTo>
                    <a:pt x="43" y="43"/>
                  </a:lnTo>
                  <a:close/>
                </a:path>
              </a:pathLst>
            </a:custGeom>
            <a:solidFill>
              <a:srgbClr val="D7D7D7"/>
            </a:solidFill>
            <a:ln w="0">
              <a:solidFill>
                <a:srgbClr val="D7D7D7"/>
              </a:solidFill>
              <a:prstDash val="solid"/>
              <a:round/>
              <a:headEnd/>
              <a:tailEnd/>
            </a:ln>
          </p:spPr>
          <p:txBody>
            <a:bodyPr/>
            <a:lstStyle/>
            <a:p>
              <a:endParaRPr lang="zh-TW" altLang="en-US"/>
            </a:p>
          </p:txBody>
        </p:sp>
        <p:sp>
          <p:nvSpPr>
            <p:cNvPr id="1038" name="Freeform 14"/>
            <p:cNvSpPr>
              <a:spLocks/>
            </p:cNvSpPr>
            <p:nvPr/>
          </p:nvSpPr>
          <p:spPr bwMode="gray">
            <a:xfrm>
              <a:off x="1914" y="233"/>
              <a:ext cx="166" cy="356"/>
            </a:xfrm>
            <a:custGeom>
              <a:avLst/>
              <a:gdLst/>
              <a:ahLst/>
              <a:cxnLst>
                <a:cxn ang="0">
                  <a:pos x="85" y="84"/>
                </a:cxn>
                <a:cxn ang="0">
                  <a:pos x="101" y="81"/>
                </a:cxn>
                <a:cxn ang="0">
                  <a:pos x="124" y="73"/>
                </a:cxn>
                <a:cxn ang="0">
                  <a:pos x="148" y="56"/>
                </a:cxn>
                <a:cxn ang="0">
                  <a:pos x="163" y="23"/>
                </a:cxn>
                <a:cxn ang="0">
                  <a:pos x="163" y="0"/>
                </a:cxn>
                <a:cxn ang="0">
                  <a:pos x="148" y="0"/>
                </a:cxn>
                <a:cxn ang="0">
                  <a:pos x="125" y="6"/>
                </a:cxn>
                <a:cxn ang="0">
                  <a:pos x="101" y="22"/>
                </a:cxn>
                <a:cxn ang="0">
                  <a:pos x="82" y="54"/>
                </a:cxn>
                <a:cxn ang="0">
                  <a:pos x="77" y="173"/>
                </a:cxn>
                <a:cxn ang="0">
                  <a:pos x="77" y="165"/>
                </a:cxn>
                <a:cxn ang="0">
                  <a:pos x="71" y="146"/>
                </a:cxn>
                <a:cxn ang="0">
                  <a:pos x="60" y="123"/>
                </a:cxn>
                <a:cxn ang="0">
                  <a:pos x="38" y="104"/>
                </a:cxn>
                <a:cxn ang="0">
                  <a:pos x="0" y="96"/>
                </a:cxn>
                <a:cxn ang="0">
                  <a:pos x="0" y="103"/>
                </a:cxn>
                <a:cxn ang="0">
                  <a:pos x="0" y="120"/>
                </a:cxn>
                <a:cxn ang="0">
                  <a:pos x="8" y="143"/>
                </a:cxn>
                <a:cxn ang="0">
                  <a:pos x="24" y="163"/>
                </a:cxn>
                <a:cxn ang="0">
                  <a:pos x="55" y="177"/>
                </a:cxn>
                <a:cxn ang="0">
                  <a:pos x="77" y="356"/>
                </a:cxn>
                <a:cxn ang="0">
                  <a:pos x="82" y="274"/>
                </a:cxn>
                <a:cxn ang="0">
                  <a:pos x="91" y="273"/>
                </a:cxn>
                <a:cxn ang="0">
                  <a:pos x="112" y="267"/>
                </a:cxn>
                <a:cxn ang="0">
                  <a:pos x="135" y="252"/>
                </a:cxn>
                <a:cxn ang="0">
                  <a:pos x="151" y="224"/>
                </a:cxn>
                <a:cxn ang="0">
                  <a:pos x="152" y="203"/>
                </a:cxn>
                <a:cxn ang="0">
                  <a:pos x="137" y="204"/>
                </a:cxn>
                <a:cxn ang="0">
                  <a:pos x="117" y="211"/>
                </a:cxn>
                <a:cxn ang="0">
                  <a:pos x="97" y="231"/>
                </a:cxn>
                <a:cxn ang="0">
                  <a:pos x="82" y="267"/>
                </a:cxn>
              </a:cxnLst>
              <a:rect l="0" t="0" r="r" b="b"/>
              <a:pathLst>
                <a:path w="166" h="356">
                  <a:moveTo>
                    <a:pt x="82" y="84"/>
                  </a:moveTo>
                  <a:lnTo>
                    <a:pt x="85" y="84"/>
                  </a:lnTo>
                  <a:lnTo>
                    <a:pt x="91" y="84"/>
                  </a:lnTo>
                  <a:lnTo>
                    <a:pt x="101" y="81"/>
                  </a:lnTo>
                  <a:lnTo>
                    <a:pt x="112" y="78"/>
                  </a:lnTo>
                  <a:lnTo>
                    <a:pt x="124" y="73"/>
                  </a:lnTo>
                  <a:lnTo>
                    <a:pt x="136" y="66"/>
                  </a:lnTo>
                  <a:lnTo>
                    <a:pt x="148" y="56"/>
                  </a:lnTo>
                  <a:lnTo>
                    <a:pt x="156" y="42"/>
                  </a:lnTo>
                  <a:lnTo>
                    <a:pt x="163" y="23"/>
                  </a:lnTo>
                  <a:lnTo>
                    <a:pt x="166" y="2"/>
                  </a:lnTo>
                  <a:lnTo>
                    <a:pt x="163" y="0"/>
                  </a:lnTo>
                  <a:lnTo>
                    <a:pt x="158" y="0"/>
                  </a:lnTo>
                  <a:lnTo>
                    <a:pt x="148" y="0"/>
                  </a:lnTo>
                  <a:lnTo>
                    <a:pt x="137" y="3"/>
                  </a:lnTo>
                  <a:lnTo>
                    <a:pt x="125" y="6"/>
                  </a:lnTo>
                  <a:lnTo>
                    <a:pt x="113" y="12"/>
                  </a:lnTo>
                  <a:lnTo>
                    <a:pt x="101" y="22"/>
                  </a:lnTo>
                  <a:lnTo>
                    <a:pt x="90" y="35"/>
                  </a:lnTo>
                  <a:lnTo>
                    <a:pt x="82" y="54"/>
                  </a:lnTo>
                  <a:lnTo>
                    <a:pt x="77" y="78"/>
                  </a:lnTo>
                  <a:lnTo>
                    <a:pt x="77" y="173"/>
                  </a:lnTo>
                  <a:lnTo>
                    <a:pt x="77" y="170"/>
                  </a:lnTo>
                  <a:lnTo>
                    <a:pt x="77" y="165"/>
                  </a:lnTo>
                  <a:lnTo>
                    <a:pt x="74" y="157"/>
                  </a:lnTo>
                  <a:lnTo>
                    <a:pt x="71" y="146"/>
                  </a:lnTo>
                  <a:lnTo>
                    <a:pt x="67" y="134"/>
                  </a:lnTo>
                  <a:lnTo>
                    <a:pt x="60" y="123"/>
                  </a:lnTo>
                  <a:lnTo>
                    <a:pt x="50" y="112"/>
                  </a:lnTo>
                  <a:lnTo>
                    <a:pt x="38" y="104"/>
                  </a:lnTo>
                  <a:lnTo>
                    <a:pt x="20" y="97"/>
                  </a:lnTo>
                  <a:lnTo>
                    <a:pt x="0" y="96"/>
                  </a:lnTo>
                  <a:lnTo>
                    <a:pt x="0" y="97"/>
                  </a:lnTo>
                  <a:lnTo>
                    <a:pt x="0" y="103"/>
                  </a:lnTo>
                  <a:lnTo>
                    <a:pt x="0" y="111"/>
                  </a:lnTo>
                  <a:lnTo>
                    <a:pt x="0" y="120"/>
                  </a:lnTo>
                  <a:lnTo>
                    <a:pt x="2" y="131"/>
                  </a:lnTo>
                  <a:lnTo>
                    <a:pt x="8" y="143"/>
                  </a:lnTo>
                  <a:lnTo>
                    <a:pt x="15" y="154"/>
                  </a:lnTo>
                  <a:lnTo>
                    <a:pt x="24" y="163"/>
                  </a:lnTo>
                  <a:lnTo>
                    <a:pt x="38" y="171"/>
                  </a:lnTo>
                  <a:lnTo>
                    <a:pt x="55" y="177"/>
                  </a:lnTo>
                  <a:lnTo>
                    <a:pt x="77" y="178"/>
                  </a:lnTo>
                  <a:lnTo>
                    <a:pt x="77" y="356"/>
                  </a:lnTo>
                  <a:lnTo>
                    <a:pt x="82" y="356"/>
                  </a:lnTo>
                  <a:lnTo>
                    <a:pt x="82" y="274"/>
                  </a:lnTo>
                  <a:lnTo>
                    <a:pt x="85" y="273"/>
                  </a:lnTo>
                  <a:lnTo>
                    <a:pt x="91" y="273"/>
                  </a:lnTo>
                  <a:lnTo>
                    <a:pt x="101" y="271"/>
                  </a:lnTo>
                  <a:lnTo>
                    <a:pt x="112" y="267"/>
                  </a:lnTo>
                  <a:lnTo>
                    <a:pt x="124" y="262"/>
                  </a:lnTo>
                  <a:lnTo>
                    <a:pt x="135" y="252"/>
                  </a:lnTo>
                  <a:lnTo>
                    <a:pt x="144" y="240"/>
                  </a:lnTo>
                  <a:lnTo>
                    <a:pt x="151" y="224"/>
                  </a:lnTo>
                  <a:lnTo>
                    <a:pt x="154" y="203"/>
                  </a:lnTo>
                  <a:lnTo>
                    <a:pt x="152" y="203"/>
                  </a:lnTo>
                  <a:lnTo>
                    <a:pt x="145" y="203"/>
                  </a:lnTo>
                  <a:lnTo>
                    <a:pt x="137" y="204"/>
                  </a:lnTo>
                  <a:lnTo>
                    <a:pt x="128" y="207"/>
                  </a:lnTo>
                  <a:lnTo>
                    <a:pt x="117" y="211"/>
                  </a:lnTo>
                  <a:lnTo>
                    <a:pt x="106" y="219"/>
                  </a:lnTo>
                  <a:lnTo>
                    <a:pt x="97" y="231"/>
                  </a:lnTo>
                  <a:lnTo>
                    <a:pt x="89" y="247"/>
                  </a:lnTo>
                  <a:lnTo>
                    <a:pt x="82" y="267"/>
                  </a:lnTo>
                  <a:lnTo>
                    <a:pt x="82" y="84"/>
                  </a:lnTo>
                  <a:close/>
                </a:path>
              </a:pathLst>
            </a:custGeom>
            <a:solidFill>
              <a:srgbClr val="D7D7D7"/>
            </a:solidFill>
            <a:ln w="0">
              <a:solidFill>
                <a:srgbClr val="D7D7D7"/>
              </a:solidFill>
              <a:prstDash val="solid"/>
              <a:round/>
              <a:headEnd/>
              <a:tailEnd/>
            </a:ln>
          </p:spPr>
          <p:txBody>
            <a:bodyPr/>
            <a:lstStyle/>
            <a:p>
              <a:endParaRPr lang="zh-TW" altLang="en-US"/>
            </a:p>
          </p:txBody>
        </p:sp>
        <p:sp>
          <p:nvSpPr>
            <p:cNvPr id="1039" name="Freeform 15"/>
            <p:cNvSpPr>
              <a:spLocks/>
            </p:cNvSpPr>
            <p:nvPr/>
          </p:nvSpPr>
          <p:spPr bwMode="gray">
            <a:xfrm>
              <a:off x="2514" y="379"/>
              <a:ext cx="92" cy="210"/>
            </a:xfrm>
            <a:custGeom>
              <a:avLst/>
              <a:gdLst/>
              <a:ahLst/>
              <a:cxnLst>
                <a:cxn ang="0">
                  <a:pos x="43" y="162"/>
                </a:cxn>
                <a:cxn ang="0">
                  <a:pos x="36" y="160"/>
                </a:cxn>
                <a:cxn ang="0">
                  <a:pos x="23" y="155"/>
                </a:cxn>
                <a:cxn ang="0">
                  <a:pos x="12" y="141"/>
                </a:cxn>
                <a:cxn ang="0">
                  <a:pos x="12" y="129"/>
                </a:cxn>
                <a:cxn ang="0">
                  <a:pos x="23" y="132"/>
                </a:cxn>
                <a:cxn ang="0">
                  <a:pos x="38" y="145"/>
                </a:cxn>
                <a:cxn ang="0">
                  <a:pos x="43" y="108"/>
                </a:cxn>
                <a:cxn ang="0">
                  <a:pos x="35" y="106"/>
                </a:cxn>
                <a:cxn ang="0">
                  <a:pos x="20" y="101"/>
                </a:cxn>
                <a:cxn ang="0">
                  <a:pos x="7" y="83"/>
                </a:cxn>
                <a:cxn ang="0">
                  <a:pos x="7" y="70"/>
                </a:cxn>
                <a:cxn ang="0">
                  <a:pos x="17" y="71"/>
                </a:cxn>
                <a:cxn ang="0">
                  <a:pos x="31" y="81"/>
                </a:cxn>
                <a:cxn ang="0">
                  <a:pos x="43" y="105"/>
                </a:cxn>
                <a:cxn ang="0">
                  <a:pos x="40" y="43"/>
                </a:cxn>
                <a:cxn ang="0">
                  <a:pos x="26" y="39"/>
                </a:cxn>
                <a:cxn ang="0">
                  <a:pos x="8" y="27"/>
                </a:cxn>
                <a:cxn ang="0">
                  <a:pos x="0" y="0"/>
                </a:cxn>
                <a:cxn ang="0">
                  <a:pos x="7" y="0"/>
                </a:cxn>
                <a:cxn ang="0">
                  <a:pos x="23" y="5"/>
                </a:cxn>
                <a:cxn ang="0">
                  <a:pos x="39" y="23"/>
                </a:cxn>
                <a:cxn ang="0">
                  <a:pos x="46" y="38"/>
                </a:cxn>
                <a:cxn ang="0">
                  <a:pos x="51" y="24"/>
                </a:cxn>
                <a:cxn ang="0">
                  <a:pos x="66" y="8"/>
                </a:cxn>
                <a:cxn ang="0">
                  <a:pos x="92" y="0"/>
                </a:cxn>
                <a:cxn ang="0">
                  <a:pos x="90" y="8"/>
                </a:cxn>
                <a:cxn ang="0">
                  <a:pos x="82" y="25"/>
                </a:cxn>
                <a:cxn ang="0">
                  <a:pos x="63" y="40"/>
                </a:cxn>
                <a:cxn ang="0">
                  <a:pos x="49" y="124"/>
                </a:cxn>
                <a:cxn ang="0">
                  <a:pos x="50" y="116"/>
                </a:cxn>
                <a:cxn ang="0">
                  <a:pos x="59" y="100"/>
                </a:cxn>
                <a:cxn ang="0">
                  <a:pos x="81" y="92"/>
                </a:cxn>
                <a:cxn ang="0">
                  <a:pos x="80" y="98"/>
                </a:cxn>
                <a:cxn ang="0">
                  <a:pos x="73" y="114"/>
                </a:cxn>
                <a:cxn ang="0">
                  <a:pos x="59" y="127"/>
                </a:cxn>
                <a:cxn ang="0">
                  <a:pos x="49" y="210"/>
                </a:cxn>
              </a:cxnLst>
              <a:rect l="0" t="0" r="r" b="b"/>
              <a:pathLst>
                <a:path w="92" h="210">
                  <a:moveTo>
                    <a:pt x="43" y="210"/>
                  </a:moveTo>
                  <a:lnTo>
                    <a:pt x="43" y="162"/>
                  </a:lnTo>
                  <a:lnTo>
                    <a:pt x="40" y="162"/>
                  </a:lnTo>
                  <a:lnTo>
                    <a:pt x="36" y="160"/>
                  </a:lnTo>
                  <a:lnTo>
                    <a:pt x="30" y="159"/>
                  </a:lnTo>
                  <a:lnTo>
                    <a:pt x="23" y="155"/>
                  </a:lnTo>
                  <a:lnTo>
                    <a:pt x="16" y="150"/>
                  </a:lnTo>
                  <a:lnTo>
                    <a:pt x="12" y="141"/>
                  </a:lnTo>
                  <a:lnTo>
                    <a:pt x="11" y="129"/>
                  </a:lnTo>
                  <a:lnTo>
                    <a:pt x="12" y="129"/>
                  </a:lnTo>
                  <a:lnTo>
                    <a:pt x="16" y="129"/>
                  </a:lnTo>
                  <a:lnTo>
                    <a:pt x="23" y="132"/>
                  </a:lnTo>
                  <a:lnTo>
                    <a:pt x="31" y="137"/>
                  </a:lnTo>
                  <a:lnTo>
                    <a:pt x="38" y="145"/>
                  </a:lnTo>
                  <a:lnTo>
                    <a:pt x="43" y="159"/>
                  </a:lnTo>
                  <a:lnTo>
                    <a:pt x="43" y="108"/>
                  </a:lnTo>
                  <a:lnTo>
                    <a:pt x="40" y="108"/>
                  </a:lnTo>
                  <a:lnTo>
                    <a:pt x="35" y="106"/>
                  </a:lnTo>
                  <a:lnTo>
                    <a:pt x="28" y="105"/>
                  </a:lnTo>
                  <a:lnTo>
                    <a:pt x="20" y="101"/>
                  </a:lnTo>
                  <a:lnTo>
                    <a:pt x="12" y="94"/>
                  </a:lnTo>
                  <a:lnTo>
                    <a:pt x="7" y="83"/>
                  </a:lnTo>
                  <a:lnTo>
                    <a:pt x="5" y="70"/>
                  </a:lnTo>
                  <a:lnTo>
                    <a:pt x="7" y="70"/>
                  </a:lnTo>
                  <a:lnTo>
                    <a:pt x="11" y="70"/>
                  </a:lnTo>
                  <a:lnTo>
                    <a:pt x="17" y="71"/>
                  </a:lnTo>
                  <a:lnTo>
                    <a:pt x="24" y="74"/>
                  </a:lnTo>
                  <a:lnTo>
                    <a:pt x="31" y="81"/>
                  </a:lnTo>
                  <a:lnTo>
                    <a:pt x="38" y="90"/>
                  </a:lnTo>
                  <a:lnTo>
                    <a:pt x="43" y="105"/>
                  </a:lnTo>
                  <a:lnTo>
                    <a:pt x="43" y="43"/>
                  </a:lnTo>
                  <a:lnTo>
                    <a:pt x="40" y="43"/>
                  </a:lnTo>
                  <a:lnTo>
                    <a:pt x="34" y="42"/>
                  </a:lnTo>
                  <a:lnTo>
                    <a:pt x="26" y="39"/>
                  </a:lnTo>
                  <a:lnTo>
                    <a:pt x="16" y="35"/>
                  </a:lnTo>
                  <a:lnTo>
                    <a:pt x="8" y="27"/>
                  </a:lnTo>
                  <a:lnTo>
                    <a:pt x="1" y="16"/>
                  </a:lnTo>
                  <a:lnTo>
                    <a:pt x="0" y="0"/>
                  </a:lnTo>
                  <a:lnTo>
                    <a:pt x="1" y="0"/>
                  </a:lnTo>
                  <a:lnTo>
                    <a:pt x="7" y="0"/>
                  </a:lnTo>
                  <a:lnTo>
                    <a:pt x="13" y="1"/>
                  </a:lnTo>
                  <a:lnTo>
                    <a:pt x="23" y="5"/>
                  </a:lnTo>
                  <a:lnTo>
                    <a:pt x="31" y="12"/>
                  </a:lnTo>
                  <a:lnTo>
                    <a:pt x="39" y="23"/>
                  </a:lnTo>
                  <a:lnTo>
                    <a:pt x="46" y="40"/>
                  </a:lnTo>
                  <a:lnTo>
                    <a:pt x="46" y="38"/>
                  </a:lnTo>
                  <a:lnTo>
                    <a:pt x="49" y="32"/>
                  </a:lnTo>
                  <a:lnTo>
                    <a:pt x="51" y="24"/>
                  </a:lnTo>
                  <a:lnTo>
                    <a:pt x="58" y="15"/>
                  </a:lnTo>
                  <a:lnTo>
                    <a:pt x="66" y="8"/>
                  </a:lnTo>
                  <a:lnTo>
                    <a:pt x="77" y="1"/>
                  </a:lnTo>
                  <a:lnTo>
                    <a:pt x="92" y="0"/>
                  </a:lnTo>
                  <a:lnTo>
                    <a:pt x="92" y="1"/>
                  </a:lnTo>
                  <a:lnTo>
                    <a:pt x="90" y="8"/>
                  </a:lnTo>
                  <a:lnTo>
                    <a:pt x="88" y="16"/>
                  </a:lnTo>
                  <a:lnTo>
                    <a:pt x="82" y="25"/>
                  </a:lnTo>
                  <a:lnTo>
                    <a:pt x="74" y="34"/>
                  </a:lnTo>
                  <a:lnTo>
                    <a:pt x="63" y="40"/>
                  </a:lnTo>
                  <a:lnTo>
                    <a:pt x="49" y="43"/>
                  </a:lnTo>
                  <a:lnTo>
                    <a:pt x="49" y="124"/>
                  </a:lnTo>
                  <a:lnTo>
                    <a:pt x="49" y="121"/>
                  </a:lnTo>
                  <a:lnTo>
                    <a:pt x="50" y="116"/>
                  </a:lnTo>
                  <a:lnTo>
                    <a:pt x="53" y="108"/>
                  </a:lnTo>
                  <a:lnTo>
                    <a:pt x="59" y="100"/>
                  </a:lnTo>
                  <a:lnTo>
                    <a:pt x="67" y="94"/>
                  </a:lnTo>
                  <a:lnTo>
                    <a:pt x="81" y="92"/>
                  </a:lnTo>
                  <a:lnTo>
                    <a:pt x="81" y="93"/>
                  </a:lnTo>
                  <a:lnTo>
                    <a:pt x="80" y="98"/>
                  </a:lnTo>
                  <a:lnTo>
                    <a:pt x="77" y="106"/>
                  </a:lnTo>
                  <a:lnTo>
                    <a:pt x="73" y="114"/>
                  </a:lnTo>
                  <a:lnTo>
                    <a:pt x="67" y="121"/>
                  </a:lnTo>
                  <a:lnTo>
                    <a:pt x="59" y="127"/>
                  </a:lnTo>
                  <a:lnTo>
                    <a:pt x="49" y="129"/>
                  </a:lnTo>
                  <a:lnTo>
                    <a:pt x="49" y="210"/>
                  </a:lnTo>
                  <a:lnTo>
                    <a:pt x="43" y="210"/>
                  </a:lnTo>
                  <a:close/>
                </a:path>
              </a:pathLst>
            </a:custGeom>
            <a:solidFill>
              <a:srgbClr val="D7D7D7"/>
            </a:solidFill>
            <a:ln w="0">
              <a:solidFill>
                <a:srgbClr val="D7D7D7"/>
              </a:solidFill>
              <a:prstDash val="solid"/>
              <a:round/>
              <a:headEnd/>
              <a:tailEnd/>
            </a:ln>
          </p:spPr>
          <p:txBody>
            <a:bodyPr/>
            <a:lstStyle/>
            <a:p>
              <a:endParaRPr lang="zh-TW" altLang="en-US"/>
            </a:p>
          </p:txBody>
        </p:sp>
        <p:sp>
          <p:nvSpPr>
            <p:cNvPr id="1040" name="Freeform 16"/>
            <p:cNvSpPr>
              <a:spLocks/>
            </p:cNvSpPr>
            <p:nvPr/>
          </p:nvSpPr>
          <p:spPr bwMode="gray">
            <a:xfrm>
              <a:off x="1566" y="297"/>
              <a:ext cx="128" cy="292"/>
            </a:xfrm>
            <a:custGeom>
              <a:avLst/>
              <a:gdLst/>
              <a:ahLst/>
              <a:cxnLst>
                <a:cxn ang="0">
                  <a:pos x="61" y="225"/>
                </a:cxn>
                <a:cxn ang="0">
                  <a:pos x="54" y="225"/>
                </a:cxn>
                <a:cxn ang="0">
                  <a:pos x="38" y="219"/>
                </a:cxn>
                <a:cxn ang="0">
                  <a:pos x="23" y="206"/>
                </a:cxn>
                <a:cxn ang="0">
                  <a:pos x="15" y="180"/>
                </a:cxn>
                <a:cxn ang="0">
                  <a:pos x="23" y="180"/>
                </a:cxn>
                <a:cxn ang="0">
                  <a:pos x="38" y="186"/>
                </a:cxn>
                <a:cxn ang="0">
                  <a:pos x="54" y="205"/>
                </a:cxn>
                <a:cxn ang="0">
                  <a:pos x="61" y="151"/>
                </a:cxn>
                <a:cxn ang="0">
                  <a:pos x="52" y="149"/>
                </a:cxn>
                <a:cxn ang="0">
                  <a:pos x="34" y="144"/>
                </a:cxn>
                <a:cxn ang="0">
                  <a:pos x="16" y="128"/>
                </a:cxn>
                <a:cxn ang="0">
                  <a:pos x="8" y="98"/>
                </a:cxn>
                <a:cxn ang="0">
                  <a:pos x="15" y="97"/>
                </a:cxn>
                <a:cxn ang="0">
                  <a:pos x="29" y="101"/>
                </a:cxn>
                <a:cxn ang="0">
                  <a:pos x="47" y="116"/>
                </a:cxn>
                <a:cxn ang="0">
                  <a:pos x="61" y="147"/>
                </a:cxn>
                <a:cxn ang="0">
                  <a:pos x="58" y="60"/>
                </a:cxn>
                <a:cxn ang="0">
                  <a:pos x="44" y="58"/>
                </a:cxn>
                <a:cxn ang="0">
                  <a:pos x="25" y="50"/>
                </a:cxn>
                <a:cxn ang="0">
                  <a:pos x="8" y="32"/>
                </a:cxn>
                <a:cxn ang="0">
                  <a:pos x="0" y="0"/>
                </a:cxn>
                <a:cxn ang="0">
                  <a:pos x="8" y="0"/>
                </a:cxn>
                <a:cxn ang="0">
                  <a:pos x="27" y="5"/>
                </a:cxn>
                <a:cxn ang="0">
                  <a:pos x="48" y="21"/>
                </a:cxn>
                <a:cxn ang="0">
                  <a:pos x="65" y="56"/>
                </a:cxn>
                <a:cxn ang="0">
                  <a:pos x="66" y="48"/>
                </a:cxn>
                <a:cxn ang="0">
                  <a:pos x="77" y="28"/>
                </a:cxn>
                <a:cxn ang="0">
                  <a:pos x="96" y="9"/>
                </a:cxn>
                <a:cxn ang="0">
                  <a:pos x="128" y="0"/>
                </a:cxn>
                <a:cxn ang="0">
                  <a:pos x="127" y="9"/>
                </a:cxn>
                <a:cxn ang="0">
                  <a:pos x="119" y="31"/>
                </a:cxn>
                <a:cxn ang="0">
                  <a:pos x="101" y="51"/>
                </a:cxn>
                <a:cxn ang="0">
                  <a:pos x="67" y="60"/>
                </a:cxn>
                <a:cxn ang="0">
                  <a:pos x="69" y="170"/>
                </a:cxn>
                <a:cxn ang="0">
                  <a:pos x="73" y="155"/>
                </a:cxn>
                <a:cxn ang="0">
                  <a:pos x="86" y="136"/>
                </a:cxn>
                <a:cxn ang="0">
                  <a:pos x="113" y="128"/>
                </a:cxn>
                <a:cxn ang="0">
                  <a:pos x="112" y="136"/>
                </a:cxn>
                <a:cxn ang="0">
                  <a:pos x="105" y="153"/>
                </a:cxn>
                <a:cxn ang="0">
                  <a:pos x="92" y="172"/>
                </a:cxn>
                <a:cxn ang="0">
                  <a:pos x="67" y="180"/>
                </a:cxn>
                <a:cxn ang="0">
                  <a:pos x="61" y="292"/>
                </a:cxn>
              </a:cxnLst>
              <a:rect l="0" t="0" r="r" b="b"/>
              <a:pathLst>
                <a:path w="128" h="292">
                  <a:moveTo>
                    <a:pt x="61" y="292"/>
                  </a:moveTo>
                  <a:lnTo>
                    <a:pt x="61" y="225"/>
                  </a:lnTo>
                  <a:lnTo>
                    <a:pt x="58" y="225"/>
                  </a:lnTo>
                  <a:lnTo>
                    <a:pt x="54" y="225"/>
                  </a:lnTo>
                  <a:lnTo>
                    <a:pt x="46" y="222"/>
                  </a:lnTo>
                  <a:lnTo>
                    <a:pt x="38" y="219"/>
                  </a:lnTo>
                  <a:lnTo>
                    <a:pt x="29" y="214"/>
                  </a:lnTo>
                  <a:lnTo>
                    <a:pt x="23" y="206"/>
                  </a:lnTo>
                  <a:lnTo>
                    <a:pt x="17" y="195"/>
                  </a:lnTo>
                  <a:lnTo>
                    <a:pt x="15" y="180"/>
                  </a:lnTo>
                  <a:lnTo>
                    <a:pt x="17" y="180"/>
                  </a:lnTo>
                  <a:lnTo>
                    <a:pt x="23" y="180"/>
                  </a:lnTo>
                  <a:lnTo>
                    <a:pt x="29" y="182"/>
                  </a:lnTo>
                  <a:lnTo>
                    <a:pt x="38" y="186"/>
                  </a:lnTo>
                  <a:lnTo>
                    <a:pt x="47" y="194"/>
                  </a:lnTo>
                  <a:lnTo>
                    <a:pt x="54" y="205"/>
                  </a:lnTo>
                  <a:lnTo>
                    <a:pt x="61" y="221"/>
                  </a:lnTo>
                  <a:lnTo>
                    <a:pt x="61" y="151"/>
                  </a:lnTo>
                  <a:lnTo>
                    <a:pt x="58" y="149"/>
                  </a:lnTo>
                  <a:lnTo>
                    <a:pt x="52" y="149"/>
                  </a:lnTo>
                  <a:lnTo>
                    <a:pt x="44" y="147"/>
                  </a:lnTo>
                  <a:lnTo>
                    <a:pt x="34" y="144"/>
                  </a:lnTo>
                  <a:lnTo>
                    <a:pt x="24" y="137"/>
                  </a:lnTo>
                  <a:lnTo>
                    <a:pt x="16" y="128"/>
                  </a:lnTo>
                  <a:lnTo>
                    <a:pt x="11" y="114"/>
                  </a:lnTo>
                  <a:lnTo>
                    <a:pt x="8" y="98"/>
                  </a:lnTo>
                  <a:lnTo>
                    <a:pt x="9" y="97"/>
                  </a:lnTo>
                  <a:lnTo>
                    <a:pt x="15" y="97"/>
                  </a:lnTo>
                  <a:lnTo>
                    <a:pt x="21" y="98"/>
                  </a:lnTo>
                  <a:lnTo>
                    <a:pt x="29" y="101"/>
                  </a:lnTo>
                  <a:lnTo>
                    <a:pt x="39" y="106"/>
                  </a:lnTo>
                  <a:lnTo>
                    <a:pt x="47" y="116"/>
                  </a:lnTo>
                  <a:lnTo>
                    <a:pt x="55" y="128"/>
                  </a:lnTo>
                  <a:lnTo>
                    <a:pt x="61" y="147"/>
                  </a:lnTo>
                  <a:lnTo>
                    <a:pt x="61" y="60"/>
                  </a:lnTo>
                  <a:lnTo>
                    <a:pt x="58" y="60"/>
                  </a:lnTo>
                  <a:lnTo>
                    <a:pt x="52" y="59"/>
                  </a:lnTo>
                  <a:lnTo>
                    <a:pt x="44" y="58"/>
                  </a:lnTo>
                  <a:lnTo>
                    <a:pt x="35" y="55"/>
                  </a:lnTo>
                  <a:lnTo>
                    <a:pt x="25" y="50"/>
                  </a:lnTo>
                  <a:lnTo>
                    <a:pt x="16" y="43"/>
                  </a:lnTo>
                  <a:lnTo>
                    <a:pt x="8" y="32"/>
                  </a:lnTo>
                  <a:lnTo>
                    <a:pt x="3" y="19"/>
                  </a:lnTo>
                  <a:lnTo>
                    <a:pt x="0" y="0"/>
                  </a:lnTo>
                  <a:lnTo>
                    <a:pt x="3" y="0"/>
                  </a:lnTo>
                  <a:lnTo>
                    <a:pt x="8" y="0"/>
                  </a:lnTo>
                  <a:lnTo>
                    <a:pt x="16" y="1"/>
                  </a:lnTo>
                  <a:lnTo>
                    <a:pt x="27" y="5"/>
                  </a:lnTo>
                  <a:lnTo>
                    <a:pt x="38" y="10"/>
                  </a:lnTo>
                  <a:lnTo>
                    <a:pt x="48" y="21"/>
                  </a:lnTo>
                  <a:lnTo>
                    <a:pt x="56" y="36"/>
                  </a:lnTo>
                  <a:lnTo>
                    <a:pt x="65" y="56"/>
                  </a:lnTo>
                  <a:lnTo>
                    <a:pt x="65" y="54"/>
                  </a:lnTo>
                  <a:lnTo>
                    <a:pt x="66" y="48"/>
                  </a:lnTo>
                  <a:lnTo>
                    <a:pt x="70" y="39"/>
                  </a:lnTo>
                  <a:lnTo>
                    <a:pt x="77" y="28"/>
                  </a:lnTo>
                  <a:lnTo>
                    <a:pt x="85" y="19"/>
                  </a:lnTo>
                  <a:lnTo>
                    <a:pt x="96" y="9"/>
                  </a:lnTo>
                  <a:lnTo>
                    <a:pt x="110" y="2"/>
                  </a:lnTo>
                  <a:lnTo>
                    <a:pt x="128" y="0"/>
                  </a:lnTo>
                  <a:lnTo>
                    <a:pt x="128" y="2"/>
                  </a:lnTo>
                  <a:lnTo>
                    <a:pt x="127" y="9"/>
                  </a:lnTo>
                  <a:lnTo>
                    <a:pt x="124" y="19"/>
                  </a:lnTo>
                  <a:lnTo>
                    <a:pt x="119" y="31"/>
                  </a:lnTo>
                  <a:lnTo>
                    <a:pt x="112" y="41"/>
                  </a:lnTo>
                  <a:lnTo>
                    <a:pt x="101" y="51"/>
                  </a:lnTo>
                  <a:lnTo>
                    <a:pt x="86" y="58"/>
                  </a:lnTo>
                  <a:lnTo>
                    <a:pt x="67" y="60"/>
                  </a:lnTo>
                  <a:lnTo>
                    <a:pt x="67" y="172"/>
                  </a:lnTo>
                  <a:lnTo>
                    <a:pt x="69" y="170"/>
                  </a:lnTo>
                  <a:lnTo>
                    <a:pt x="70" y="164"/>
                  </a:lnTo>
                  <a:lnTo>
                    <a:pt x="73" y="155"/>
                  </a:lnTo>
                  <a:lnTo>
                    <a:pt x="78" y="145"/>
                  </a:lnTo>
                  <a:lnTo>
                    <a:pt x="86" y="136"/>
                  </a:lnTo>
                  <a:lnTo>
                    <a:pt x="97" y="130"/>
                  </a:lnTo>
                  <a:lnTo>
                    <a:pt x="113" y="128"/>
                  </a:lnTo>
                  <a:lnTo>
                    <a:pt x="113" y="130"/>
                  </a:lnTo>
                  <a:lnTo>
                    <a:pt x="112" y="136"/>
                  </a:lnTo>
                  <a:lnTo>
                    <a:pt x="109" y="144"/>
                  </a:lnTo>
                  <a:lnTo>
                    <a:pt x="105" y="153"/>
                  </a:lnTo>
                  <a:lnTo>
                    <a:pt x="100" y="163"/>
                  </a:lnTo>
                  <a:lnTo>
                    <a:pt x="92" y="172"/>
                  </a:lnTo>
                  <a:lnTo>
                    <a:pt x="82" y="178"/>
                  </a:lnTo>
                  <a:lnTo>
                    <a:pt x="67" y="180"/>
                  </a:lnTo>
                  <a:lnTo>
                    <a:pt x="67" y="292"/>
                  </a:lnTo>
                  <a:lnTo>
                    <a:pt x="61" y="292"/>
                  </a:lnTo>
                  <a:close/>
                </a:path>
              </a:pathLst>
            </a:custGeom>
            <a:solidFill>
              <a:srgbClr val="D7D7D7"/>
            </a:solidFill>
            <a:ln w="0">
              <a:solidFill>
                <a:srgbClr val="D7D7D7"/>
              </a:solidFill>
              <a:prstDash val="solid"/>
              <a:round/>
              <a:headEnd/>
              <a:tailEnd/>
            </a:ln>
          </p:spPr>
          <p:txBody>
            <a:bodyPr/>
            <a:lstStyle/>
            <a:p>
              <a:endParaRPr lang="zh-TW" altLang="en-US"/>
            </a:p>
          </p:txBody>
        </p:sp>
        <p:sp>
          <p:nvSpPr>
            <p:cNvPr id="1041" name="Freeform 17"/>
            <p:cNvSpPr>
              <a:spLocks/>
            </p:cNvSpPr>
            <p:nvPr/>
          </p:nvSpPr>
          <p:spPr bwMode="gray">
            <a:xfrm>
              <a:off x="2596" y="332"/>
              <a:ext cx="68" cy="257"/>
            </a:xfrm>
            <a:custGeom>
              <a:avLst/>
              <a:gdLst/>
              <a:ahLst/>
              <a:cxnLst>
                <a:cxn ang="0">
                  <a:pos x="31" y="164"/>
                </a:cxn>
                <a:cxn ang="0">
                  <a:pos x="23" y="163"/>
                </a:cxn>
                <a:cxn ang="0">
                  <a:pos x="8" y="155"/>
                </a:cxn>
                <a:cxn ang="0">
                  <a:pos x="0" y="132"/>
                </a:cxn>
                <a:cxn ang="0">
                  <a:pos x="7" y="132"/>
                </a:cxn>
                <a:cxn ang="0">
                  <a:pos x="22" y="139"/>
                </a:cxn>
                <a:cxn ang="0">
                  <a:pos x="31" y="160"/>
                </a:cxn>
                <a:cxn ang="0">
                  <a:pos x="29" y="101"/>
                </a:cxn>
                <a:cxn ang="0">
                  <a:pos x="16" y="97"/>
                </a:cxn>
                <a:cxn ang="0">
                  <a:pos x="3" y="83"/>
                </a:cxn>
                <a:cxn ang="0">
                  <a:pos x="3" y="70"/>
                </a:cxn>
                <a:cxn ang="0">
                  <a:pos x="15" y="74"/>
                </a:cxn>
                <a:cxn ang="0">
                  <a:pos x="27" y="86"/>
                </a:cxn>
                <a:cxn ang="0">
                  <a:pos x="31" y="31"/>
                </a:cxn>
                <a:cxn ang="0">
                  <a:pos x="33" y="23"/>
                </a:cxn>
                <a:cxn ang="0">
                  <a:pos x="41" y="8"/>
                </a:cxn>
                <a:cxn ang="0">
                  <a:pos x="62" y="0"/>
                </a:cxn>
                <a:cxn ang="0">
                  <a:pos x="61" y="8"/>
                </a:cxn>
                <a:cxn ang="0">
                  <a:pos x="53" y="23"/>
                </a:cxn>
                <a:cxn ang="0">
                  <a:pos x="35" y="31"/>
                </a:cxn>
                <a:cxn ang="0">
                  <a:pos x="35" y="75"/>
                </a:cxn>
                <a:cxn ang="0">
                  <a:pos x="39" y="62"/>
                </a:cxn>
                <a:cxn ang="0">
                  <a:pos x="54" y="48"/>
                </a:cxn>
                <a:cxn ang="0">
                  <a:pos x="68" y="48"/>
                </a:cxn>
                <a:cxn ang="0">
                  <a:pos x="66" y="59"/>
                </a:cxn>
                <a:cxn ang="0">
                  <a:pos x="58" y="72"/>
                </a:cxn>
                <a:cxn ang="0">
                  <a:pos x="35" y="82"/>
                </a:cxn>
                <a:cxn ang="0">
                  <a:pos x="35" y="143"/>
                </a:cxn>
                <a:cxn ang="0">
                  <a:pos x="38" y="132"/>
                </a:cxn>
                <a:cxn ang="0">
                  <a:pos x="49" y="122"/>
                </a:cxn>
                <a:cxn ang="0">
                  <a:pos x="60" y="122"/>
                </a:cxn>
                <a:cxn ang="0">
                  <a:pos x="58" y="133"/>
                </a:cxn>
                <a:cxn ang="0">
                  <a:pos x="47" y="144"/>
                </a:cxn>
                <a:cxn ang="0">
                  <a:pos x="35" y="257"/>
                </a:cxn>
              </a:cxnLst>
              <a:rect l="0" t="0" r="r" b="b"/>
              <a:pathLst>
                <a:path w="68" h="257">
                  <a:moveTo>
                    <a:pt x="31" y="257"/>
                  </a:moveTo>
                  <a:lnTo>
                    <a:pt x="31" y="164"/>
                  </a:lnTo>
                  <a:lnTo>
                    <a:pt x="29" y="163"/>
                  </a:lnTo>
                  <a:lnTo>
                    <a:pt x="23" y="163"/>
                  </a:lnTo>
                  <a:lnTo>
                    <a:pt x="16" y="160"/>
                  </a:lnTo>
                  <a:lnTo>
                    <a:pt x="8" y="155"/>
                  </a:lnTo>
                  <a:lnTo>
                    <a:pt x="3" y="145"/>
                  </a:lnTo>
                  <a:lnTo>
                    <a:pt x="0" y="132"/>
                  </a:lnTo>
                  <a:lnTo>
                    <a:pt x="3" y="132"/>
                  </a:lnTo>
                  <a:lnTo>
                    <a:pt x="7" y="132"/>
                  </a:lnTo>
                  <a:lnTo>
                    <a:pt x="15" y="135"/>
                  </a:lnTo>
                  <a:lnTo>
                    <a:pt x="22" y="139"/>
                  </a:lnTo>
                  <a:lnTo>
                    <a:pt x="27" y="147"/>
                  </a:lnTo>
                  <a:lnTo>
                    <a:pt x="31" y="160"/>
                  </a:lnTo>
                  <a:lnTo>
                    <a:pt x="31" y="101"/>
                  </a:lnTo>
                  <a:lnTo>
                    <a:pt x="29" y="101"/>
                  </a:lnTo>
                  <a:lnTo>
                    <a:pt x="23" y="99"/>
                  </a:lnTo>
                  <a:lnTo>
                    <a:pt x="16" y="97"/>
                  </a:lnTo>
                  <a:lnTo>
                    <a:pt x="8" y="91"/>
                  </a:lnTo>
                  <a:lnTo>
                    <a:pt x="3" y="83"/>
                  </a:lnTo>
                  <a:lnTo>
                    <a:pt x="0" y="70"/>
                  </a:lnTo>
                  <a:lnTo>
                    <a:pt x="3" y="70"/>
                  </a:lnTo>
                  <a:lnTo>
                    <a:pt x="7" y="71"/>
                  </a:lnTo>
                  <a:lnTo>
                    <a:pt x="15" y="74"/>
                  </a:lnTo>
                  <a:lnTo>
                    <a:pt x="22" y="78"/>
                  </a:lnTo>
                  <a:lnTo>
                    <a:pt x="27" y="86"/>
                  </a:lnTo>
                  <a:lnTo>
                    <a:pt x="31" y="97"/>
                  </a:lnTo>
                  <a:lnTo>
                    <a:pt x="31" y="31"/>
                  </a:lnTo>
                  <a:lnTo>
                    <a:pt x="31" y="28"/>
                  </a:lnTo>
                  <a:lnTo>
                    <a:pt x="33" y="23"/>
                  </a:lnTo>
                  <a:lnTo>
                    <a:pt x="35" y="15"/>
                  </a:lnTo>
                  <a:lnTo>
                    <a:pt x="41" y="8"/>
                  </a:lnTo>
                  <a:lnTo>
                    <a:pt x="50" y="2"/>
                  </a:lnTo>
                  <a:lnTo>
                    <a:pt x="62" y="0"/>
                  </a:lnTo>
                  <a:lnTo>
                    <a:pt x="62" y="2"/>
                  </a:lnTo>
                  <a:lnTo>
                    <a:pt x="61" y="8"/>
                  </a:lnTo>
                  <a:lnTo>
                    <a:pt x="58" y="15"/>
                  </a:lnTo>
                  <a:lnTo>
                    <a:pt x="53" y="23"/>
                  </a:lnTo>
                  <a:lnTo>
                    <a:pt x="46" y="28"/>
                  </a:lnTo>
                  <a:lnTo>
                    <a:pt x="35" y="31"/>
                  </a:lnTo>
                  <a:lnTo>
                    <a:pt x="35" y="78"/>
                  </a:lnTo>
                  <a:lnTo>
                    <a:pt x="35" y="75"/>
                  </a:lnTo>
                  <a:lnTo>
                    <a:pt x="37" y="70"/>
                  </a:lnTo>
                  <a:lnTo>
                    <a:pt x="39" y="62"/>
                  </a:lnTo>
                  <a:lnTo>
                    <a:pt x="45" y="55"/>
                  </a:lnTo>
                  <a:lnTo>
                    <a:pt x="54" y="48"/>
                  </a:lnTo>
                  <a:lnTo>
                    <a:pt x="66" y="47"/>
                  </a:lnTo>
                  <a:lnTo>
                    <a:pt x="68" y="48"/>
                  </a:lnTo>
                  <a:lnTo>
                    <a:pt x="68" y="52"/>
                  </a:lnTo>
                  <a:lnTo>
                    <a:pt x="66" y="59"/>
                  </a:lnTo>
                  <a:lnTo>
                    <a:pt x="64" y="66"/>
                  </a:lnTo>
                  <a:lnTo>
                    <a:pt x="58" y="72"/>
                  </a:lnTo>
                  <a:lnTo>
                    <a:pt x="50" y="78"/>
                  </a:lnTo>
                  <a:lnTo>
                    <a:pt x="35" y="82"/>
                  </a:lnTo>
                  <a:lnTo>
                    <a:pt x="35" y="144"/>
                  </a:lnTo>
                  <a:lnTo>
                    <a:pt x="35" y="143"/>
                  </a:lnTo>
                  <a:lnTo>
                    <a:pt x="37" y="139"/>
                  </a:lnTo>
                  <a:lnTo>
                    <a:pt x="38" y="132"/>
                  </a:lnTo>
                  <a:lnTo>
                    <a:pt x="42" y="126"/>
                  </a:lnTo>
                  <a:lnTo>
                    <a:pt x="49" y="122"/>
                  </a:lnTo>
                  <a:lnTo>
                    <a:pt x="58" y="121"/>
                  </a:lnTo>
                  <a:lnTo>
                    <a:pt x="60" y="122"/>
                  </a:lnTo>
                  <a:lnTo>
                    <a:pt x="60" y="126"/>
                  </a:lnTo>
                  <a:lnTo>
                    <a:pt x="58" y="133"/>
                  </a:lnTo>
                  <a:lnTo>
                    <a:pt x="56" y="139"/>
                  </a:lnTo>
                  <a:lnTo>
                    <a:pt x="47" y="144"/>
                  </a:lnTo>
                  <a:lnTo>
                    <a:pt x="35" y="148"/>
                  </a:lnTo>
                  <a:lnTo>
                    <a:pt x="35" y="257"/>
                  </a:lnTo>
                  <a:lnTo>
                    <a:pt x="31" y="257"/>
                  </a:lnTo>
                  <a:close/>
                </a:path>
              </a:pathLst>
            </a:custGeom>
            <a:solidFill>
              <a:srgbClr val="D7D7D7"/>
            </a:solidFill>
            <a:ln w="0">
              <a:solidFill>
                <a:srgbClr val="D7D7D7"/>
              </a:solidFill>
              <a:prstDash val="solid"/>
              <a:round/>
              <a:headEnd/>
              <a:tailEnd/>
            </a:ln>
          </p:spPr>
          <p:txBody>
            <a:bodyPr/>
            <a:lstStyle/>
            <a:p>
              <a:endParaRPr lang="zh-TW" altLang="en-US"/>
            </a:p>
          </p:txBody>
        </p:sp>
        <p:sp>
          <p:nvSpPr>
            <p:cNvPr id="1042" name="Freeform 18"/>
            <p:cNvSpPr>
              <a:spLocks/>
            </p:cNvSpPr>
            <p:nvPr/>
          </p:nvSpPr>
          <p:spPr bwMode="gray">
            <a:xfrm>
              <a:off x="1672" y="164"/>
              <a:ext cx="111" cy="425"/>
            </a:xfrm>
            <a:custGeom>
              <a:avLst/>
              <a:gdLst/>
              <a:ahLst/>
              <a:cxnLst>
                <a:cxn ang="0">
                  <a:pos x="52" y="272"/>
                </a:cxn>
                <a:cxn ang="0">
                  <a:pos x="44" y="270"/>
                </a:cxn>
                <a:cxn ang="0">
                  <a:pos x="26" y="265"/>
                </a:cxn>
                <a:cxn ang="0">
                  <a:pos x="8" y="249"/>
                </a:cxn>
                <a:cxn ang="0">
                  <a:pos x="0" y="219"/>
                </a:cxn>
                <a:cxn ang="0">
                  <a:pos x="8" y="219"/>
                </a:cxn>
                <a:cxn ang="0">
                  <a:pos x="25" y="223"/>
                </a:cxn>
                <a:cxn ang="0">
                  <a:pos x="41" y="235"/>
                </a:cxn>
                <a:cxn ang="0">
                  <a:pos x="52" y="265"/>
                </a:cxn>
                <a:cxn ang="0">
                  <a:pos x="50" y="168"/>
                </a:cxn>
                <a:cxn ang="0">
                  <a:pos x="35" y="165"/>
                </a:cxn>
                <a:cxn ang="0">
                  <a:pos x="17" y="156"/>
                </a:cxn>
                <a:cxn ang="0">
                  <a:pos x="3" y="134"/>
                </a:cxn>
                <a:cxn ang="0">
                  <a:pos x="3" y="116"/>
                </a:cxn>
                <a:cxn ang="0">
                  <a:pos x="19" y="120"/>
                </a:cxn>
                <a:cxn ang="0">
                  <a:pos x="39" y="133"/>
                </a:cxn>
                <a:cxn ang="0">
                  <a:pos x="52" y="161"/>
                </a:cxn>
                <a:cxn ang="0">
                  <a:pos x="53" y="50"/>
                </a:cxn>
                <a:cxn ang="0">
                  <a:pos x="54" y="36"/>
                </a:cxn>
                <a:cxn ang="0">
                  <a:pos x="65" y="17"/>
                </a:cxn>
                <a:cxn ang="0">
                  <a:pos x="87" y="3"/>
                </a:cxn>
                <a:cxn ang="0">
                  <a:pos x="103" y="3"/>
                </a:cxn>
                <a:cxn ang="0">
                  <a:pos x="99" y="21"/>
                </a:cxn>
                <a:cxn ang="0">
                  <a:pos x="84" y="42"/>
                </a:cxn>
                <a:cxn ang="0">
                  <a:pos x="58" y="52"/>
                </a:cxn>
                <a:cxn ang="0">
                  <a:pos x="58" y="127"/>
                </a:cxn>
                <a:cxn ang="0">
                  <a:pos x="61" y="112"/>
                </a:cxn>
                <a:cxn ang="0">
                  <a:pos x="72" y="94"/>
                </a:cxn>
                <a:cxn ang="0">
                  <a:pos x="93" y="80"/>
                </a:cxn>
                <a:cxn ang="0">
                  <a:pos x="111" y="80"/>
                </a:cxn>
                <a:cxn ang="0">
                  <a:pos x="111" y="91"/>
                </a:cxn>
                <a:cxn ang="0">
                  <a:pos x="107" y="108"/>
                </a:cxn>
                <a:cxn ang="0">
                  <a:pos x="91" y="126"/>
                </a:cxn>
                <a:cxn ang="0">
                  <a:pos x="58" y="135"/>
                </a:cxn>
                <a:cxn ang="0">
                  <a:pos x="58" y="236"/>
                </a:cxn>
                <a:cxn ang="0">
                  <a:pos x="61" y="223"/>
                </a:cxn>
                <a:cxn ang="0">
                  <a:pos x="73" y="208"/>
                </a:cxn>
                <a:cxn ang="0">
                  <a:pos x="97" y="200"/>
                </a:cxn>
                <a:cxn ang="0">
                  <a:pos x="99" y="207"/>
                </a:cxn>
                <a:cxn ang="0">
                  <a:pos x="97" y="220"/>
                </a:cxn>
                <a:cxn ang="0">
                  <a:pos x="87" y="235"/>
                </a:cxn>
                <a:cxn ang="0">
                  <a:pos x="58" y="245"/>
                </a:cxn>
                <a:cxn ang="0">
                  <a:pos x="52" y="425"/>
                </a:cxn>
              </a:cxnLst>
              <a:rect l="0" t="0" r="r" b="b"/>
              <a:pathLst>
                <a:path w="111" h="425">
                  <a:moveTo>
                    <a:pt x="52" y="425"/>
                  </a:moveTo>
                  <a:lnTo>
                    <a:pt x="52" y="272"/>
                  </a:lnTo>
                  <a:lnTo>
                    <a:pt x="50" y="270"/>
                  </a:lnTo>
                  <a:lnTo>
                    <a:pt x="44" y="270"/>
                  </a:lnTo>
                  <a:lnTo>
                    <a:pt x="35" y="269"/>
                  </a:lnTo>
                  <a:lnTo>
                    <a:pt x="26" y="265"/>
                  </a:lnTo>
                  <a:lnTo>
                    <a:pt x="17" y="258"/>
                  </a:lnTo>
                  <a:lnTo>
                    <a:pt x="8" y="249"/>
                  </a:lnTo>
                  <a:lnTo>
                    <a:pt x="3" y="236"/>
                  </a:lnTo>
                  <a:lnTo>
                    <a:pt x="0" y="219"/>
                  </a:lnTo>
                  <a:lnTo>
                    <a:pt x="3" y="219"/>
                  </a:lnTo>
                  <a:lnTo>
                    <a:pt x="8" y="219"/>
                  </a:lnTo>
                  <a:lnTo>
                    <a:pt x="15" y="220"/>
                  </a:lnTo>
                  <a:lnTo>
                    <a:pt x="25" y="223"/>
                  </a:lnTo>
                  <a:lnTo>
                    <a:pt x="33" y="227"/>
                  </a:lnTo>
                  <a:lnTo>
                    <a:pt x="41" y="235"/>
                  </a:lnTo>
                  <a:lnTo>
                    <a:pt x="48" y="247"/>
                  </a:lnTo>
                  <a:lnTo>
                    <a:pt x="52" y="265"/>
                  </a:lnTo>
                  <a:lnTo>
                    <a:pt x="52" y="168"/>
                  </a:lnTo>
                  <a:lnTo>
                    <a:pt x="50" y="168"/>
                  </a:lnTo>
                  <a:lnTo>
                    <a:pt x="44" y="168"/>
                  </a:lnTo>
                  <a:lnTo>
                    <a:pt x="35" y="165"/>
                  </a:lnTo>
                  <a:lnTo>
                    <a:pt x="26" y="161"/>
                  </a:lnTo>
                  <a:lnTo>
                    <a:pt x="17" y="156"/>
                  </a:lnTo>
                  <a:lnTo>
                    <a:pt x="8" y="146"/>
                  </a:lnTo>
                  <a:lnTo>
                    <a:pt x="3" y="134"/>
                  </a:lnTo>
                  <a:lnTo>
                    <a:pt x="0" y="116"/>
                  </a:lnTo>
                  <a:lnTo>
                    <a:pt x="3" y="116"/>
                  </a:lnTo>
                  <a:lnTo>
                    <a:pt x="10" y="118"/>
                  </a:lnTo>
                  <a:lnTo>
                    <a:pt x="19" y="120"/>
                  </a:lnTo>
                  <a:lnTo>
                    <a:pt x="29" y="125"/>
                  </a:lnTo>
                  <a:lnTo>
                    <a:pt x="39" y="133"/>
                  </a:lnTo>
                  <a:lnTo>
                    <a:pt x="48" y="145"/>
                  </a:lnTo>
                  <a:lnTo>
                    <a:pt x="52" y="161"/>
                  </a:lnTo>
                  <a:lnTo>
                    <a:pt x="52" y="52"/>
                  </a:lnTo>
                  <a:lnTo>
                    <a:pt x="53" y="50"/>
                  </a:lnTo>
                  <a:lnTo>
                    <a:pt x="53" y="44"/>
                  </a:lnTo>
                  <a:lnTo>
                    <a:pt x="54" y="36"/>
                  </a:lnTo>
                  <a:lnTo>
                    <a:pt x="58" y="26"/>
                  </a:lnTo>
                  <a:lnTo>
                    <a:pt x="65" y="17"/>
                  </a:lnTo>
                  <a:lnTo>
                    <a:pt x="75" y="9"/>
                  </a:lnTo>
                  <a:lnTo>
                    <a:pt x="87" y="3"/>
                  </a:lnTo>
                  <a:lnTo>
                    <a:pt x="104" y="0"/>
                  </a:lnTo>
                  <a:lnTo>
                    <a:pt x="103" y="3"/>
                  </a:lnTo>
                  <a:lnTo>
                    <a:pt x="102" y="11"/>
                  </a:lnTo>
                  <a:lnTo>
                    <a:pt x="99" y="21"/>
                  </a:lnTo>
                  <a:lnTo>
                    <a:pt x="92" y="32"/>
                  </a:lnTo>
                  <a:lnTo>
                    <a:pt x="84" y="42"/>
                  </a:lnTo>
                  <a:lnTo>
                    <a:pt x="73" y="49"/>
                  </a:lnTo>
                  <a:lnTo>
                    <a:pt x="58" y="52"/>
                  </a:lnTo>
                  <a:lnTo>
                    <a:pt x="58" y="130"/>
                  </a:lnTo>
                  <a:lnTo>
                    <a:pt x="58" y="127"/>
                  </a:lnTo>
                  <a:lnTo>
                    <a:pt x="60" y="122"/>
                  </a:lnTo>
                  <a:lnTo>
                    <a:pt x="61" y="112"/>
                  </a:lnTo>
                  <a:lnTo>
                    <a:pt x="65" y="103"/>
                  </a:lnTo>
                  <a:lnTo>
                    <a:pt x="72" y="94"/>
                  </a:lnTo>
                  <a:lnTo>
                    <a:pt x="80" y="85"/>
                  </a:lnTo>
                  <a:lnTo>
                    <a:pt x="93" y="80"/>
                  </a:lnTo>
                  <a:lnTo>
                    <a:pt x="110" y="77"/>
                  </a:lnTo>
                  <a:lnTo>
                    <a:pt x="111" y="80"/>
                  </a:lnTo>
                  <a:lnTo>
                    <a:pt x="111" y="84"/>
                  </a:lnTo>
                  <a:lnTo>
                    <a:pt x="111" y="91"/>
                  </a:lnTo>
                  <a:lnTo>
                    <a:pt x="110" y="100"/>
                  </a:lnTo>
                  <a:lnTo>
                    <a:pt x="107" y="108"/>
                  </a:lnTo>
                  <a:lnTo>
                    <a:pt x="100" y="118"/>
                  </a:lnTo>
                  <a:lnTo>
                    <a:pt x="91" y="126"/>
                  </a:lnTo>
                  <a:lnTo>
                    <a:pt x="77" y="133"/>
                  </a:lnTo>
                  <a:lnTo>
                    <a:pt x="58" y="135"/>
                  </a:lnTo>
                  <a:lnTo>
                    <a:pt x="58" y="239"/>
                  </a:lnTo>
                  <a:lnTo>
                    <a:pt x="58" y="236"/>
                  </a:lnTo>
                  <a:lnTo>
                    <a:pt x="60" y="231"/>
                  </a:lnTo>
                  <a:lnTo>
                    <a:pt x="61" y="223"/>
                  </a:lnTo>
                  <a:lnTo>
                    <a:pt x="66" y="215"/>
                  </a:lnTo>
                  <a:lnTo>
                    <a:pt x="73" y="208"/>
                  </a:lnTo>
                  <a:lnTo>
                    <a:pt x="83" y="203"/>
                  </a:lnTo>
                  <a:lnTo>
                    <a:pt x="97" y="200"/>
                  </a:lnTo>
                  <a:lnTo>
                    <a:pt x="97" y="201"/>
                  </a:lnTo>
                  <a:lnTo>
                    <a:pt x="99" y="207"/>
                  </a:lnTo>
                  <a:lnTo>
                    <a:pt x="99" y="212"/>
                  </a:lnTo>
                  <a:lnTo>
                    <a:pt x="97" y="220"/>
                  </a:lnTo>
                  <a:lnTo>
                    <a:pt x="93" y="228"/>
                  </a:lnTo>
                  <a:lnTo>
                    <a:pt x="87" y="235"/>
                  </a:lnTo>
                  <a:lnTo>
                    <a:pt x="75" y="242"/>
                  </a:lnTo>
                  <a:lnTo>
                    <a:pt x="58" y="245"/>
                  </a:lnTo>
                  <a:lnTo>
                    <a:pt x="58" y="425"/>
                  </a:lnTo>
                  <a:lnTo>
                    <a:pt x="52" y="425"/>
                  </a:lnTo>
                  <a:close/>
                </a:path>
              </a:pathLst>
            </a:custGeom>
            <a:solidFill>
              <a:srgbClr val="D7D7D7"/>
            </a:solidFill>
            <a:ln w="0">
              <a:solidFill>
                <a:srgbClr val="D7D7D7"/>
              </a:solidFill>
              <a:prstDash val="solid"/>
              <a:round/>
              <a:headEnd/>
              <a:tailEnd/>
            </a:ln>
          </p:spPr>
          <p:txBody>
            <a:bodyPr/>
            <a:lstStyle/>
            <a:p>
              <a:endParaRPr lang="zh-TW" altLang="en-US"/>
            </a:p>
          </p:txBody>
        </p:sp>
        <p:sp>
          <p:nvSpPr>
            <p:cNvPr id="1043" name="Freeform 19"/>
            <p:cNvSpPr>
              <a:spLocks/>
            </p:cNvSpPr>
            <p:nvPr/>
          </p:nvSpPr>
          <p:spPr bwMode="gray">
            <a:xfrm>
              <a:off x="2065" y="361"/>
              <a:ext cx="100" cy="228"/>
            </a:xfrm>
            <a:custGeom>
              <a:avLst/>
              <a:gdLst/>
              <a:ahLst/>
              <a:cxnLst>
                <a:cxn ang="0">
                  <a:pos x="52" y="176"/>
                </a:cxn>
                <a:cxn ang="0">
                  <a:pos x="59" y="176"/>
                </a:cxn>
                <a:cxn ang="0">
                  <a:pos x="74" y="169"/>
                </a:cxn>
                <a:cxn ang="0">
                  <a:pos x="86" y="154"/>
                </a:cxn>
                <a:cxn ang="0">
                  <a:pos x="86" y="141"/>
                </a:cxn>
                <a:cxn ang="0">
                  <a:pos x="74" y="143"/>
                </a:cxn>
                <a:cxn ang="0">
                  <a:pos x="58" y="158"/>
                </a:cxn>
                <a:cxn ang="0">
                  <a:pos x="52" y="118"/>
                </a:cxn>
                <a:cxn ang="0">
                  <a:pos x="61" y="116"/>
                </a:cxn>
                <a:cxn ang="0">
                  <a:pos x="78" y="110"/>
                </a:cxn>
                <a:cxn ang="0">
                  <a:pos x="92" y="92"/>
                </a:cxn>
                <a:cxn ang="0">
                  <a:pos x="92" y="77"/>
                </a:cxn>
                <a:cxn ang="0">
                  <a:pos x="81" y="79"/>
                </a:cxn>
                <a:cxn ang="0">
                  <a:pos x="65" y="88"/>
                </a:cxn>
                <a:cxn ang="0">
                  <a:pos x="52" y="115"/>
                </a:cxn>
                <a:cxn ang="0">
                  <a:pos x="55" y="48"/>
                </a:cxn>
                <a:cxn ang="0">
                  <a:pos x="67" y="45"/>
                </a:cxn>
                <a:cxn ang="0">
                  <a:pos x="85" y="37"/>
                </a:cxn>
                <a:cxn ang="0">
                  <a:pos x="97" y="17"/>
                </a:cxn>
                <a:cxn ang="0">
                  <a:pos x="97" y="0"/>
                </a:cxn>
                <a:cxn ang="0">
                  <a:pos x="83" y="3"/>
                </a:cxn>
                <a:cxn ang="0">
                  <a:pos x="65" y="14"/>
                </a:cxn>
                <a:cxn ang="0">
                  <a:pos x="50" y="45"/>
                </a:cxn>
                <a:cxn ang="0">
                  <a:pos x="47" y="35"/>
                </a:cxn>
                <a:cxn ang="0">
                  <a:pos x="38" y="18"/>
                </a:cxn>
                <a:cxn ang="0">
                  <a:pos x="16" y="3"/>
                </a:cxn>
                <a:cxn ang="0">
                  <a:pos x="1" y="3"/>
                </a:cxn>
                <a:cxn ang="0">
                  <a:pos x="5" y="19"/>
                </a:cxn>
                <a:cxn ang="0">
                  <a:pos x="19" y="38"/>
                </a:cxn>
                <a:cxn ang="0">
                  <a:pos x="47" y="48"/>
                </a:cxn>
                <a:cxn ang="0">
                  <a:pos x="47" y="132"/>
                </a:cxn>
                <a:cxn ang="0">
                  <a:pos x="42" y="118"/>
                </a:cxn>
                <a:cxn ang="0">
                  <a:pos x="25" y="103"/>
                </a:cxn>
                <a:cxn ang="0">
                  <a:pos x="12" y="103"/>
                </a:cxn>
                <a:cxn ang="0">
                  <a:pos x="16" y="116"/>
                </a:cxn>
                <a:cxn ang="0">
                  <a:pos x="25" y="132"/>
                </a:cxn>
                <a:cxn ang="0">
                  <a:pos x="47" y="141"/>
                </a:cxn>
                <a:cxn ang="0">
                  <a:pos x="52" y="228"/>
                </a:cxn>
              </a:cxnLst>
              <a:rect l="0" t="0" r="r" b="b"/>
              <a:pathLst>
                <a:path w="100" h="228">
                  <a:moveTo>
                    <a:pt x="52" y="228"/>
                  </a:moveTo>
                  <a:lnTo>
                    <a:pt x="52" y="176"/>
                  </a:lnTo>
                  <a:lnTo>
                    <a:pt x="55" y="176"/>
                  </a:lnTo>
                  <a:lnTo>
                    <a:pt x="59" y="176"/>
                  </a:lnTo>
                  <a:lnTo>
                    <a:pt x="67" y="173"/>
                  </a:lnTo>
                  <a:lnTo>
                    <a:pt x="74" y="169"/>
                  </a:lnTo>
                  <a:lnTo>
                    <a:pt x="81" y="163"/>
                  </a:lnTo>
                  <a:lnTo>
                    <a:pt x="86" y="154"/>
                  </a:lnTo>
                  <a:lnTo>
                    <a:pt x="88" y="141"/>
                  </a:lnTo>
                  <a:lnTo>
                    <a:pt x="86" y="141"/>
                  </a:lnTo>
                  <a:lnTo>
                    <a:pt x="81" y="142"/>
                  </a:lnTo>
                  <a:lnTo>
                    <a:pt x="74" y="143"/>
                  </a:lnTo>
                  <a:lnTo>
                    <a:pt x="66" y="149"/>
                  </a:lnTo>
                  <a:lnTo>
                    <a:pt x="58" y="158"/>
                  </a:lnTo>
                  <a:lnTo>
                    <a:pt x="52" y="173"/>
                  </a:lnTo>
                  <a:lnTo>
                    <a:pt x="52" y="118"/>
                  </a:lnTo>
                  <a:lnTo>
                    <a:pt x="55" y="118"/>
                  </a:lnTo>
                  <a:lnTo>
                    <a:pt x="61" y="116"/>
                  </a:lnTo>
                  <a:lnTo>
                    <a:pt x="69" y="115"/>
                  </a:lnTo>
                  <a:lnTo>
                    <a:pt x="78" y="110"/>
                  </a:lnTo>
                  <a:lnTo>
                    <a:pt x="86" y="103"/>
                  </a:lnTo>
                  <a:lnTo>
                    <a:pt x="92" y="92"/>
                  </a:lnTo>
                  <a:lnTo>
                    <a:pt x="94" y="77"/>
                  </a:lnTo>
                  <a:lnTo>
                    <a:pt x="92" y="77"/>
                  </a:lnTo>
                  <a:lnTo>
                    <a:pt x="88" y="77"/>
                  </a:lnTo>
                  <a:lnTo>
                    <a:pt x="81" y="79"/>
                  </a:lnTo>
                  <a:lnTo>
                    <a:pt x="73" y="81"/>
                  </a:lnTo>
                  <a:lnTo>
                    <a:pt x="65" y="88"/>
                  </a:lnTo>
                  <a:lnTo>
                    <a:pt x="58" y="99"/>
                  </a:lnTo>
                  <a:lnTo>
                    <a:pt x="52" y="115"/>
                  </a:lnTo>
                  <a:lnTo>
                    <a:pt x="52" y="48"/>
                  </a:lnTo>
                  <a:lnTo>
                    <a:pt x="55" y="48"/>
                  </a:lnTo>
                  <a:lnTo>
                    <a:pt x="61" y="48"/>
                  </a:lnTo>
                  <a:lnTo>
                    <a:pt x="67" y="45"/>
                  </a:lnTo>
                  <a:lnTo>
                    <a:pt x="77" y="42"/>
                  </a:lnTo>
                  <a:lnTo>
                    <a:pt x="85" y="37"/>
                  </a:lnTo>
                  <a:lnTo>
                    <a:pt x="92" y="27"/>
                  </a:lnTo>
                  <a:lnTo>
                    <a:pt x="97" y="17"/>
                  </a:lnTo>
                  <a:lnTo>
                    <a:pt x="100" y="0"/>
                  </a:lnTo>
                  <a:lnTo>
                    <a:pt x="97" y="0"/>
                  </a:lnTo>
                  <a:lnTo>
                    <a:pt x="92" y="0"/>
                  </a:lnTo>
                  <a:lnTo>
                    <a:pt x="83" y="3"/>
                  </a:lnTo>
                  <a:lnTo>
                    <a:pt x="74" y="7"/>
                  </a:lnTo>
                  <a:lnTo>
                    <a:pt x="65" y="14"/>
                  </a:lnTo>
                  <a:lnTo>
                    <a:pt x="56" y="27"/>
                  </a:lnTo>
                  <a:lnTo>
                    <a:pt x="50" y="45"/>
                  </a:lnTo>
                  <a:lnTo>
                    <a:pt x="50" y="42"/>
                  </a:lnTo>
                  <a:lnTo>
                    <a:pt x="47" y="35"/>
                  </a:lnTo>
                  <a:lnTo>
                    <a:pt x="43" y="27"/>
                  </a:lnTo>
                  <a:lnTo>
                    <a:pt x="38" y="18"/>
                  </a:lnTo>
                  <a:lnTo>
                    <a:pt x="28" y="10"/>
                  </a:lnTo>
                  <a:lnTo>
                    <a:pt x="16" y="3"/>
                  </a:lnTo>
                  <a:lnTo>
                    <a:pt x="0" y="0"/>
                  </a:lnTo>
                  <a:lnTo>
                    <a:pt x="1" y="3"/>
                  </a:lnTo>
                  <a:lnTo>
                    <a:pt x="3" y="10"/>
                  </a:lnTo>
                  <a:lnTo>
                    <a:pt x="5" y="19"/>
                  </a:lnTo>
                  <a:lnTo>
                    <a:pt x="11" y="29"/>
                  </a:lnTo>
                  <a:lnTo>
                    <a:pt x="19" y="38"/>
                  </a:lnTo>
                  <a:lnTo>
                    <a:pt x="31" y="45"/>
                  </a:lnTo>
                  <a:lnTo>
                    <a:pt x="47" y="48"/>
                  </a:lnTo>
                  <a:lnTo>
                    <a:pt x="47" y="135"/>
                  </a:lnTo>
                  <a:lnTo>
                    <a:pt x="47" y="132"/>
                  </a:lnTo>
                  <a:lnTo>
                    <a:pt x="46" y="126"/>
                  </a:lnTo>
                  <a:lnTo>
                    <a:pt x="42" y="118"/>
                  </a:lnTo>
                  <a:lnTo>
                    <a:pt x="35" y="110"/>
                  </a:lnTo>
                  <a:lnTo>
                    <a:pt x="25" y="103"/>
                  </a:lnTo>
                  <a:lnTo>
                    <a:pt x="12" y="100"/>
                  </a:lnTo>
                  <a:lnTo>
                    <a:pt x="12" y="103"/>
                  </a:lnTo>
                  <a:lnTo>
                    <a:pt x="13" y="108"/>
                  </a:lnTo>
                  <a:lnTo>
                    <a:pt x="16" y="116"/>
                  </a:lnTo>
                  <a:lnTo>
                    <a:pt x="20" y="124"/>
                  </a:lnTo>
                  <a:lnTo>
                    <a:pt x="25" y="132"/>
                  </a:lnTo>
                  <a:lnTo>
                    <a:pt x="35" y="139"/>
                  </a:lnTo>
                  <a:lnTo>
                    <a:pt x="47" y="141"/>
                  </a:lnTo>
                  <a:lnTo>
                    <a:pt x="47" y="228"/>
                  </a:lnTo>
                  <a:lnTo>
                    <a:pt x="52" y="228"/>
                  </a:lnTo>
                  <a:close/>
                </a:path>
              </a:pathLst>
            </a:custGeom>
            <a:solidFill>
              <a:srgbClr val="D7D7D7"/>
            </a:solidFill>
            <a:ln w="0">
              <a:solidFill>
                <a:srgbClr val="D7D7D7"/>
              </a:solidFill>
              <a:prstDash val="solid"/>
              <a:round/>
              <a:headEnd/>
              <a:tailEnd/>
            </a:ln>
          </p:spPr>
          <p:txBody>
            <a:bodyPr/>
            <a:lstStyle/>
            <a:p>
              <a:endParaRPr lang="zh-TW" altLang="en-US"/>
            </a:p>
          </p:txBody>
        </p:sp>
        <p:sp>
          <p:nvSpPr>
            <p:cNvPr id="1044" name="Freeform 20"/>
            <p:cNvSpPr>
              <a:spLocks/>
            </p:cNvSpPr>
            <p:nvPr/>
          </p:nvSpPr>
          <p:spPr bwMode="gray">
            <a:xfrm>
              <a:off x="2921" y="361"/>
              <a:ext cx="100" cy="228"/>
            </a:xfrm>
            <a:custGeom>
              <a:avLst/>
              <a:gdLst/>
              <a:ahLst/>
              <a:cxnLst>
                <a:cxn ang="0">
                  <a:pos x="53" y="176"/>
                </a:cxn>
                <a:cxn ang="0">
                  <a:pos x="60" y="176"/>
                </a:cxn>
                <a:cxn ang="0">
                  <a:pos x="74" y="169"/>
                </a:cxn>
                <a:cxn ang="0">
                  <a:pos x="87" y="154"/>
                </a:cxn>
                <a:cxn ang="0">
                  <a:pos x="87" y="141"/>
                </a:cxn>
                <a:cxn ang="0">
                  <a:pos x="74" y="143"/>
                </a:cxn>
                <a:cxn ang="0">
                  <a:pos x="60" y="158"/>
                </a:cxn>
                <a:cxn ang="0">
                  <a:pos x="53" y="118"/>
                </a:cxn>
                <a:cxn ang="0">
                  <a:pos x="61" y="116"/>
                </a:cxn>
                <a:cxn ang="0">
                  <a:pos x="78" y="110"/>
                </a:cxn>
                <a:cxn ang="0">
                  <a:pos x="92" y="92"/>
                </a:cxn>
                <a:cxn ang="0">
                  <a:pos x="92" y="77"/>
                </a:cxn>
                <a:cxn ang="0">
                  <a:pos x="81" y="79"/>
                </a:cxn>
                <a:cxn ang="0">
                  <a:pos x="65" y="88"/>
                </a:cxn>
                <a:cxn ang="0">
                  <a:pos x="53" y="115"/>
                </a:cxn>
                <a:cxn ang="0">
                  <a:pos x="56" y="48"/>
                </a:cxn>
                <a:cxn ang="0">
                  <a:pos x="68" y="45"/>
                </a:cxn>
                <a:cxn ang="0">
                  <a:pos x="85" y="37"/>
                </a:cxn>
                <a:cxn ang="0">
                  <a:pos x="97" y="17"/>
                </a:cxn>
                <a:cxn ang="0">
                  <a:pos x="97" y="0"/>
                </a:cxn>
                <a:cxn ang="0">
                  <a:pos x="84" y="3"/>
                </a:cxn>
                <a:cxn ang="0">
                  <a:pos x="65" y="14"/>
                </a:cxn>
                <a:cxn ang="0">
                  <a:pos x="50" y="45"/>
                </a:cxn>
                <a:cxn ang="0">
                  <a:pos x="47" y="35"/>
                </a:cxn>
                <a:cxn ang="0">
                  <a:pos x="38" y="18"/>
                </a:cxn>
                <a:cxn ang="0">
                  <a:pos x="16" y="3"/>
                </a:cxn>
                <a:cxn ang="0">
                  <a:pos x="2" y="3"/>
                </a:cxn>
                <a:cxn ang="0">
                  <a:pos x="6" y="19"/>
                </a:cxn>
                <a:cxn ang="0">
                  <a:pos x="19" y="38"/>
                </a:cxn>
                <a:cxn ang="0">
                  <a:pos x="47" y="48"/>
                </a:cxn>
                <a:cxn ang="0">
                  <a:pos x="47" y="132"/>
                </a:cxn>
                <a:cxn ang="0">
                  <a:pos x="42" y="118"/>
                </a:cxn>
                <a:cxn ang="0">
                  <a:pos x="26" y="103"/>
                </a:cxn>
                <a:cxn ang="0">
                  <a:pos x="12" y="103"/>
                </a:cxn>
                <a:cxn ang="0">
                  <a:pos x="16" y="116"/>
                </a:cxn>
                <a:cxn ang="0">
                  <a:pos x="26" y="132"/>
                </a:cxn>
                <a:cxn ang="0">
                  <a:pos x="47" y="141"/>
                </a:cxn>
                <a:cxn ang="0">
                  <a:pos x="53" y="228"/>
                </a:cxn>
              </a:cxnLst>
              <a:rect l="0" t="0" r="r" b="b"/>
              <a:pathLst>
                <a:path w="100" h="228">
                  <a:moveTo>
                    <a:pt x="53" y="228"/>
                  </a:moveTo>
                  <a:lnTo>
                    <a:pt x="53" y="176"/>
                  </a:lnTo>
                  <a:lnTo>
                    <a:pt x="56" y="176"/>
                  </a:lnTo>
                  <a:lnTo>
                    <a:pt x="60" y="176"/>
                  </a:lnTo>
                  <a:lnTo>
                    <a:pt x="68" y="173"/>
                  </a:lnTo>
                  <a:lnTo>
                    <a:pt x="74" y="169"/>
                  </a:lnTo>
                  <a:lnTo>
                    <a:pt x="81" y="163"/>
                  </a:lnTo>
                  <a:lnTo>
                    <a:pt x="87" y="154"/>
                  </a:lnTo>
                  <a:lnTo>
                    <a:pt x="88" y="141"/>
                  </a:lnTo>
                  <a:lnTo>
                    <a:pt x="87" y="141"/>
                  </a:lnTo>
                  <a:lnTo>
                    <a:pt x="81" y="142"/>
                  </a:lnTo>
                  <a:lnTo>
                    <a:pt x="74" y="143"/>
                  </a:lnTo>
                  <a:lnTo>
                    <a:pt x="66" y="149"/>
                  </a:lnTo>
                  <a:lnTo>
                    <a:pt x="60" y="158"/>
                  </a:lnTo>
                  <a:lnTo>
                    <a:pt x="53" y="173"/>
                  </a:lnTo>
                  <a:lnTo>
                    <a:pt x="53" y="118"/>
                  </a:lnTo>
                  <a:lnTo>
                    <a:pt x="56" y="118"/>
                  </a:lnTo>
                  <a:lnTo>
                    <a:pt x="61" y="116"/>
                  </a:lnTo>
                  <a:lnTo>
                    <a:pt x="69" y="115"/>
                  </a:lnTo>
                  <a:lnTo>
                    <a:pt x="78" y="110"/>
                  </a:lnTo>
                  <a:lnTo>
                    <a:pt x="87" y="103"/>
                  </a:lnTo>
                  <a:lnTo>
                    <a:pt x="92" y="92"/>
                  </a:lnTo>
                  <a:lnTo>
                    <a:pt x="95" y="77"/>
                  </a:lnTo>
                  <a:lnTo>
                    <a:pt x="92" y="77"/>
                  </a:lnTo>
                  <a:lnTo>
                    <a:pt x="88" y="77"/>
                  </a:lnTo>
                  <a:lnTo>
                    <a:pt x="81" y="79"/>
                  </a:lnTo>
                  <a:lnTo>
                    <a:pt x="73" y="81"/>
                  </a:lnTo>
                  <a:lnTo>
                    <a:pt x="65" y="88"/>
                  </a:lnTo>
                  <a:lnTo>
                    <a:pt x="58" y="99"/>
                  </a:lnTo>
                  <a:lnTo>
                    <a:pt x="53" y="115"/>
                  </a:lnTo>
                  <a:lnTo>
                    <a:pt x="53" y="48"/>
                  </a:lnTo>
                  <a:lnTo>
                    <a:pt x="56" y="48"/>
                  </a:lnTo>
                  <a:lnTo>
                    <a:pt x="61" y="48"/>
                  </a:lnTo>
                  <a:lnTo>
                    <a:pt x="68" y="45"/>
                  </a:lnTo>
                  <a:lnTo>
                    <a:pt x="77" y="42"/>
                  </a:lnTo>
                  <a:lnTo>
                    <a:pt x="85" y="37"/>
                  </a:lnTo>
                  <a:lnTo>
                    <a:pt x="93" y="27"/>
                  </a:lnTo>
                  <a:lnTo>
                    <a:pt x="97" y="17"/>
                  </a:lnTo>
                  <a:lnTo>
                    <a:pt x="100" y="0"/>
                  </a:lnTo>
                  <a:lnTo>
                    <a:pt x="97" y="0"/>
                  </a:lnTo>
                  <a:lnTo>
                    <a:pt x="92" y="0"/>
                  </a:lnTo>
                  <a:lnTo>
                    <a:pt x="84" y="3"/>
                  </a:lnTo>
                  <a:lnTo>
                    <a:pt x="74" y="7"/>
                  </a:lnTo>
                  <a:lnTo>
                    <a:pt x="65" y="14"/>
                  </a:lnTo>
                  <a:lnTo>
                    <a:pt x="57" y="27"/>
                  </a:lnTo>
                  <a:lnTo>
                    <a:pt x="50" y="45"/>
                  </a:lnTo>
                  <a:lnTo>
                    <a:pt x="50" y="42"/>
                  </a:lnTo>
                  <a:lnTo>
                    <a:pt x="47" y="35"/>
                  </a:lnTo>
                  <a:lnTo>
                    <a:pt x="43" y="27"/>
                  </a:lnTo>
                  <a:lnTo>
                    <a:pt x="38" y="18"/>
                  </a:lnTo>
                  <a:lnTo>
                    <a:pt x="29" y="10"/>
                  </a:lnTo>
                  <a:lnTo>
                    <a:pt x="16" y="3"/>
                  </a:lnTo>
                  <a:lnTo>
                    <a:pt x="0" y="0"/>
                  </a:lnTo>
                  <a:lnTo>
                    <a:pt x="2" y="3"/>
                  </a:lnTo>
                  <a:lnTo>
                    <a:pt x="3" y="10"/>
                  </a:lnTo>
                  <a:lnTo>
                    <a:pt x="6" y="19"/>
                  </a:lnTo>
                  <a:lnTo>
                    <a:pt x="11" y="29"/>
                  </a:lnTo>
                  <a:lnTo>
                    <a:pt x="19" y="38"/>
                  </a:lnTo>
                  <a:lnTo>
                    <a:pt x="31" y="45"/>
                  </a:lnTo>
                  <a:lnTo>
                    <a:pt x="47" y="48"/>
                  </a:lnTo>
                  <a:lnTo>
                    <a:pt x="47" y="135"/>
                  </a:lnTo>
                  <a:lnTo>
                    <a:pt x="47" y="132"/>
                  </a:lnTo>
                  <a:lnTo>
                    <a:pt x="46" y="126"/>
                  </a:lnTo>
                  <a:lnTo>
                    <a:pt x="42" y="118"/>
                  </a:lnTo>
                  <a:lnTo>
                    <a:pt x="35" y="110"/>
                  </a:lnTo>
                  <a:lnTo>
                    <a:pt x="26" y="103"/>
                  </a:lnTo>
                  <a:lnTo>
                    <a:pt x="12" y="100"/>
                  </a:lnTo>
                  <a:lnTo>
                    <a:pt x="12" y="103"/>
                  </a:lnTo>
                  <a:lnTo>
                    <a:pt x="14" y="108"/>
                  </a:lnTo>
                  <a:lnTo>
                    <a:pt x="16" y="116"/>
                  </a:lnTo>
                  <a:lnTo>
                    <a:pt x="20" y="124"/>
                  </a:lnTo>
                  <a:lnTo>
                    <a:pt x="26" y="132"/>
                  </a:lnTo>
                  <a:lnTo>
                    <a:pt x="35" y="139"/>
                  </a:lnTo>
                  <a:lnTo>
                    <a:pt x="47" y="141"/>
                  </a:lnTo>
                  <a:lnTo>
                    <a:pt x="47" y="228"/>
                  </a:lnTo>
                  <a:lnTo>
                    <a:pt x="53" y="228"/>
                  </a:lnTo>
                  <a:close/>
                </a:path>
              </a:pathLst>
            </a:custGeom>
            <a:solidFill>
              <a:srgbClr val="D7D7D7"/>
            </a:solidFill>
            <a:ln w="0">
              <a:solidFill>
                <a:srgbClr val="D7D7D7"/>
              </a:solidFill>
              <a:prstDash val="solid"/>
              <a:round/>
              <a:headEnd/>
              <a:tailEnd/>
            </a:ln>
          </p:spPr>
          <p:txBody>
            <a:bodyPr/>
            <a:lstStyle/>
            <a:p>
              <a:endParaRPr lang="zh-TW" altLang="en-US"/>
            </a:p>
          </p:txBody>
        </p:sp>
        <p:sp>
          <p:nvSpPr>
            <p:cNvPr id="1045" name="Freeform 21"/>
            <p:cNvSpPr>
              <a:spLocks/>
            </p:cNvSpPr>
            <p:nvPr/>
          </p:nvSpPr>
          <p:spPr bwMode="gray">
            <a:xfrm>
              <a:off x="2273" y="187"/>
              <a:ext cx="175" cy="402"/>
            </a:xfrm>
            <a:custGeom>
              <a:avLst/>
              <a:gdLst/>
              <a:ahLst/>
              <a:cxnLst>
                <a:cxn ang="0">
                  <a:pos x="93" y="309"/>
                </a:cxn>
                <a:cxn ang="0">
                  <a:pos x="101" y="309"/>
                </a:cxn>
                <a:cxn ang="0">
                  <a:pos x="118" y="304"/>
                </a:cxn>
                <a:cxn ang="0">
                  <a:pos x="138" y="292"/>
                </a:cxn>
                <a:cxn ang="0">
                  <a:pos x="152" y="266"/>
                </a:cxn>
                <a:cxn ang="0">
                  <a:pos x="152" y="247"/>
                </a:cxn>
                <a:cxn ang="0">
                  <a:pos x="138" y="250"/>
                </a:cxn>
                <a:cxn ang="0">
                  <a:pos x="120" y="259"/>
                </a:cxn>
                <a:cxn ang="0">
                  <a:pos x="99" y="285"/>
                </a:cxn>
                <a:cxn ang="0">
                  <a:pos x="93" y="207"/>
                </a:cxn>
                <a:cxn ang="0">
                  <a:pos x="102" y="205"/>
                </a:cxn>
                <a:cxn ang="0">
                  <a:pos x="122" y="200"/>
                </a:cxn>
                <a:cxn ang="0">
                  <a:pos x="147" y="185"/>
                </a:cxn>
                <a:cxn ang="0">
                  <a:pos x="163" y="155"/>
                </a:cxn>
                <a:cxn ang="0">
                  <a:pos x="163" y="134"/>
                </a:cxn>
                <a:cxn ang="0">
                  <a:pos x="149" y="135"/>
                </a:cxn>
                <a:cxn ang="0">
                  <a:pos x="129" y="142"/>
                </a:cxn>
                <a:cxn ang="0">
                  <a:pos x="107" y="162"/>
                </a:cxn>
                <a:cxn ang="0">
                  <a:pos x="93" y="201"/>
                </a:cxn>
                <a:cxn ang="0">
                  <a:pos x="95" y="83"/>
                </a:cxn>
                <a:cxn ang="0">
                  <a:pos x="110" y="81"/>
                </a:cxn>
                <a:cxn ang="0">
                  <a:pos x="134" y="73"/>
                </a:cxn>
                <a:cxn ang="0">
                  <a:pos x="157" y="54"/>
                </a:cxn>
                <a:cxn ang="0">
                  <a:pos x="174" y="23"/>
                </a:cxn>
                <a:cxn ang="0">
                  <a:pos x="174" y="0"/>
                </a:cxn>
                <a:cxn ang="0">
                  <a:pos x="157" y="2"/>
                </a:cxn>
                <a:cxn ang="0">
                  <a:pos x="133" y="10"/>
                </a:cxn>
                <a:cxn ang="0">
                  <a:pos x="107" y="33"/>
                </a:cxn>
                <a:cxn ang="0">
                  <a:pos x="87" y="77"/>
                </a:cxn>
                <a:cxn ang="0">
                  <a:pos x="85" y="68"/>
                </a:cxn>
                <a:cxn ang="0">
                  <a:pos x="75" y="46"/>
                </a:cxn>
                <a:cxn ang="0">
                  <a:pos x="55" y="21"/>
                </a:cxn>
                <a:cxn ang="0">
                  <a:pos x="22" y="3"/>
                </a:cxn>
                <a:cxn ang="0">
                  <a:pos x="1" y="3"/>
                </a:cxn>
                <a:cxn ang="0">
                  <a:pos x="4" y="18"/>
                </a:cxn>
                <a:cxn ang="0">
                  <a:pos x="12" y="42"/>
                </a:cxn>
                <a:cxn ang="0">
                  <a:pos x="31" y="65"/>
                </a:cxn>
                <a:cxn ang="0">
                  <a:pos x="62" y="81"/>
                </a:cxn>
                <a:cxn ang="0">
                  <a:pos x="82" y="238"/>
                </a:cxn>
                <a:cxn ang="0">
                  <a:pos x="80" y="228"/>
                </a:cxn>
                <a:cxn ang="0">
                  <a:pos x="72" y="207"/>
                </a:cxn>
                <a:cxn ang="0">
                  <a:pos x="55" y="185"/>
                </a:cxn>
                <a:cxn ang="0">
                  <a:pos x="21" y="176"/>
                </a:cxn>
                <a:cxn ang="0">
                  <a:pos x="22" y="185"/>
                </a:cxn>
                <a:cxn ang="0">
                  <a:pos x="28" y="205"/>
                </a:cxn>
                <a:cxn ang="0">
                  <a:pos x="41" y="230"/>
                </a:cxn>
                <a:cxn ang="0">
                  <a:pos x="66" y="246"/>
                </a:cxn>
                <a:cxn ang="0">
                  <a:pos x="82" y="402"/>
                </a:cxn>
              </a:cxnLst>
              <a:rect l="0" t="0" r="r" b="b"/>
              <a:pathLst>
                <a:path w="175" h="402">
                  <a:moveTo>
                    <a:pt x="93" y="402"/>
                  </a:moveTo>
                  <a:lnTo>
                    <a:pt x="93" y="309"/>
                  </a:lnTo>
                  <a:lnTo>
                    <a:pt x="95" y="309"/>
                  </a:lnTo>
                  <a:lnTo>
                    <a:pt x="101" y="309"/>
                  </a:lnTo>
                  <a:lnTo>
                    <a:pt x="109" y="308"/>
                  </a:lnTo>
                  <a:lnTo>
                    <a:pt x="118" y="304"/>
                  </a:lnTo>
                  <a:lnTo>
                    <a:pt x="129" y="298"/>
                  </a:lnTo>
                  <a:lnTo>
                    <a:pt x="138" y="292"/>
                  </a:lnTo>
                  <a:lnTo>
                    <a:pt x="147" y="281"/>
                  </a:lnTo>
                  <a:lnTo>
                    <a:pt x="152" y="266"/>
                  </a:lnTo>
                  <a:lnTo>
                    <a:pt x="155" y="247"/>
                  </a:lnTo>
                  <a:lnTo>
                    <a:pt x="152" y="247"/>
                  </a:lnTo>
                  <a:lnTo>
                    <a:pt x="147" y="249"/>
                  </a:lnTo>
                  <a:lnTo>
                    <a:pt x="138" y="250"/>
                  </a:lnTo>
                  <a:lnTo>
                    <a:pt x="129" y="253"/>
                  </a:lnTo>
                  <a:lnTo>
                    <a:pt x="120" y="259"/>
                  </a:lnTo>
                  <a:lnTo>
                    <a:pt x="109" y="270"/>
                  </a:lnTo>
                  <a:lnTo>
                    <a:pt x="99" y="285"/>
                  </a:lnTo>
                  <a:lnTo>
                    <a:pt x="93" y="304"/>
                  </a:lnTo>
                  <a:lnTo>
                    <a:pt x="93" y="207"/>
                  </a:lnTo>
                  <a:lnTo>
                    <a:pt x="95" y="207"/>
                  </a:lnTo>
                  <a:lnTo>
                    <a:pt x="102" y="205"/>
                  </a:lnTo>
                  <a:lnTo>
                    <a:pt x="111" y="204"/>
                  </a:lnTo>
                  <a:lnTo>
                    <a:pt x="122" y="200"/>
                  </a:lnTo>
                  <a:lnTo>
                    <a:pt x="134" y="195"/>
                  </a:lnTo>
                  <a:lnTo>
                    <a:pt x="147" y="185"/>
                  </a:lnTo>
                  <a:lnTo>
                    <a:pt x="156" y="173"/>
                  </a:lnTo>
                  <a:lnTo>
                    <a:pt x="163" y="155"/>
                  </a:lnTo>
                  <a:lnTo>
                    <a:pt x="165" y="134"/>
                  </a:lnTo>
                  <a:lnTo>
                    <a:pt x="163" y="134"/>
                  </a:lnTo>
                  <a:lnTo>
                    <a:pt x="157" y="134"/>
                  </a:lnTo>
                  <a:lnTo>
                    <a:pt x="149" y="135"/>
                  </a:lnTo>
                  <a:lnTo>
                    <a:pt x="140" y="137"/>
                  </a:lnTo>
                  <a:lnTo>
                    <a:pt x="129" y="142"/>
                  </a:lnTo>
                  <a:lnTo>
                    <a:pt x="118" y="150"/>
                  </a:lnTo>
                  <a:lnTo>
                    <a:pt x="107" y="162"/>
                  </a:lnTo>
                  <a:lnTo>
                    <a:pt x="99" y="178"/>
                  </a:lnTo>
                  <a:lnTo>
                    <a:pt x="93" y="201"/>
                  </a:lnTo>
                  <a:lnTo>
                    <a:pt x="93" y="83"/>
                  </a:lnTo>
                  <a:lnTo>
                    <a:pt x="95" y="83"/>
                  </a:lnTo>
                  <a:lnTo>
                    <a:pt x="101" y="83"/>
                  </a:lnTo>
                  <a:lnTo>
                    <a:pt x="110" y="81"/>
                  </a:lnTo>
                  <a:lnTo>
                    <a:pt x="122" y="77"/>
                  </a:lnTo>
                  <a:lnTo>
                    <a:pt x="134" y="73"/>
                  </a:lnTo>
                  <a:lnTo>
                    <a:pt x="147" y="65"/>
                  </a:lnTo>
                  <a:lnTo>
                    <a:pt x="157" y="54"/>
                  </a:lnTo>
                  <a:lnTo>
                    <a:pt x="167" y="41"/>
                  </a:lnTo>
                  <a:lnTo>
                    <a:pt x="174" y="23"/>
                  </a:lnTo>
                  <a:lnTo>
                    <a:pt x="175" y="0"/>
                  </a:lnTo>
                  <a:lnTo>
                    <a:pt x="174" y="0"/>
                  </a:lnTo>
                  <a:lnTo>
                    <a:pt x="167" y="0"/>
                  </a:lnTo>
                  <a:lnTo>
                    <a:pt x="157" y="2"/>
                  </a:lnTo>
                  <a:lnTo>
                    <a:pt x="145" y="4"/>
                  </a:lnTo>
                  <a:lnTo>
                    <a:pt x="133" y="10"/>
                  </a:lnTo>
                  <a:lnTo>
                    <a:pt x="120" y="19"/>
                  </a:lnTo>
                  <a:lnTo>
                    <a:pt x="107" y="33"/>
                  </a:lnTo>
                  <a:lnTo>
                    <a:pt x="97" y="52"/>
                  </a:lnTo>
                  <a:lnTo>
                    <a:pt x="87" y="77"/>
                  </a:lnTo>
                  <a:lnTo>
                    <a:pt x="87" y="75"/>
                  </a:lnTo>
                  <a:lnTo>
                    <a:pt x="85" y="68"/>
                  </a:lnTo>
                  <a:lnTo>
                    <a:pt x="80" y="58"/>
                  </a:lnTo>
                  <a:lnTo>
                    <a:pt x="75" y="46"/>
                  </a:lnTo>
                  <a:lnTo>
                    <a:pt x="66" y="33"/>
                  </a:lnTo>
                  <a:lnTo>
                    <a:pt x="55" y="21"/>
                  </a:lnTo>
                  <a:lnTo>
                    <a:pt x="40" y="10"/>
                  </a:lnTo>
                  <a:lnTo>
                    <a:pt x="22" y="3"/>
                  </a:lnTo>
                  <a:lnTo>
                    <a:pt x="0" y="0"/>
                  </a:lnTo>
                  <a:lnTo>
                    <a:pt x="1" y="3"/>
                  </a:lnTo>
                  <a:lnTo>
                    <a:pt x="1" y="10"/>
                  </a:lnTo>
                  <a:lnTo>
                    <a:pt x="4" y="18"/>
                  </a:lnTo>
                  <a:lnTo>
                    <a:pt x="6" y="30"/>
                  </a:lnTo>
                  <a:lnTo>
                    <a:pt x="12" y="42"/>
                  </a:lnTo>
                  <a:lnTo>
                    <a:pt x="20" y="54"/>
                  </a:lnTo>
                  <a:lnTo>
                    <a:pt x="31" y="65"/>
                  </a:lnTo>
                  <a:lnTo>
                    <a:pt x="44" y="75"/>
                  </a:lnTo>
                  <a:lnTo>
                    <a:pt x="62" y="81"/>
                  </a:lnTo>
                  <a:lnTo>
                    <a:pt x="82" y="83"/>
                  </a:lnTo>
                  <a:lnTo>
                    <a:pt x="82" y="238"/>
                  </a:lnTo>
                  <a:lnTo>
                    <a:pt x="82" y="235"/>
                  </a:lnTo>
                  <a:lnTo>
                    <a:pt x="80" y="228"/>
                  </a:lnTo>
                  <a:lnTo>
                    <a:pt x="78" y="217"/>
                  </a:lnTo>
                  <a:lnTo>
                    <a:pt x="72" y="207"/>
                  </a:lnTo>
                  <a:lnTo>
                    <a:pt x="66" y="196"/>
                  </a:lnTo>
                  <a:lnTo>
                    <a:pt x="55" y="185"/>
                  </a:lnTo>
                  <a:lnTo>
                    <a:pt x="40" y="178"/>
                  </a:lnTo>
                  <a:lnTo>
                    <a:pt x="21" y="176"/>
                  </a:lnTo>
                  <a:lnTo>
                    <a:pt x="21" y="178"/>
                  </a:lnTo>
                  <a:lnTo>
                    <a:pt x="22" y="185"/>
                  </a:lnTo>
                  <a:lnTo>
                    <a:pt x="24" y="195"/>
                  </a:lnTo>
                  <a:lnTo>
                    <a:pt x="28" y="205"/>
                  </a:lnTo>
                  <a:lnTo>
                    <a:pt x="33" y="217"/>
                  </a:lnTo>
                  <a:lnTo>
                    <a:pt x="41" y="230"/>
                  </a:lnTo>
                  <a:lnTo>
                    <a:pt x="52" y="239"/>
                  </a:lnTo>
                  <a:lnTo>
                    <a:pt x="66" y="246"/>
                  </a:lnTo>
                  <a:lnTo>
                    <a:pt x="82" y="247"/>
                  </a:lnTo>
                  <a:lnTo>
                    <a:pt x="82" y="402"/>
                  </a:lnTo>
                  <a:lnTo>
                    <a:pt x="93" y="402"/>
                  </a:lnTo>
                  <a:close/>
                </a:path>
              </a:pathLst>
            </a:custGeom>
            <a:solidFill>
              <a:srgbClr val="D7D7D7"/>
            </a:solidFill>
            <a:ln w="0">
              <a:solidFill>
                <a:srgbClr val="D7D7D7"/>
              </a:solidFill>
              <a:prstDash val="solid"/>
              <a:round/>
              <a:headEnd/>
              <a:tailEnd/>
            </a:ln>
          </p:spPr>
          <p:txBody>
            <a:bodyPr/>
            <a:lstStyle/>
            <a:p>
              <a:endParaRPr lang="zh-TW" altLang="en-US"/>
            </a:p>
          </p:txBody>
        </p:sp>
        <p:sp>
          <p:nvSpPr>
            <p:cNvPr id="1046" name="Freeform 22"/>
            <p:cNvSpPr>
              <a:spLocks/>
            </p:cNvSpPr>
            <p:nvPr/>
          </p:nvSpPr>
          <p:spPr bwMode="gray">
            <a:xfrm>
              <a:off x="2161" y="216"/>
              <a:ext cx="97" cy="373"/>
            </a:xfrm>
            <a:custGeom>
              <a:avLst/>
              <a:gdLst/>
              <a:ahLst/>
              <a:cxnLst>
                <a:cxn ang="0">
                  <a:pos x="52" y="237"/>
                </a:cxn>
                <a:cxn ang="0">
                  <a:pos x="59" y="237"/>
                </a:cxn>
                <a:cxn ang="0">
                  <a:pos x="74" y="232"/>
                </a:cxn>
                <a:cxn ang="0">
                  <a:pos x="90" y="218"/>
                </a:cxn>
                <a:cxn ang="0">
                  <a:pos x="97" y="193"/>
                </a:cxn>
                <a:cxn ang="0">
                  <a:pos x="89" y="193"/>
                </a:cxn>
                <a:cxn ang="0">
                  <a:pos x="71" y="197"/>
                </a:cxn>
                <a:cxn ang="0">
                  <a:pos x="56" y="215"/>
                </a:cxn>
                <a:cxn ang="0">
                  <a:pos x="52" y="147"/>
                </a:cxn>
                <a:cxn ang="0">
                  <a:pos x="59" y="147"/>
                </a:cxn>
                <a:cxn ang="0">
                  <a:pos x="74" y="141"/>
                </a:cxn>
                <a:cxn ang="0">
                  <a:pos x="90" y="128"/>
                </a:cxn>
                <a:cxn ang="0">
                  <a:pos x="97" y="102"/>
                </a:cxn>
                <a:cxn ang="0">
                  <a:pos x="89" y="102"/>
                </a:cxn>
                <a:cxn ang="0">
                  <a:pos x="71" y="109"/>
                </a:cxn>
                <a:cxn ang="0">
                  <a:pos x="56" y="126"/>
                </a:cxn>
                <a:cxn ang="0">
                  <a:pos x="52" y="46"/>
                </a:cxn>
                <a:cxn ang="0">
                  <a:pos x="51" y="37"/>
                </a:cxn>
                <a:cxn ang="0">
                  <a:pos x="45" y="23"/>
                </a:cxn>
                <a:cxn ang="0">
                  <a:pos x="32" y="6"/>
                </a:cxn>
                <a:cxn ang="0">
                  <a:pos x="6" y="0"/>
                </a:cxn>
                <a:cxn ang="0">
                  <a:pos x="8" y="9"/>
                </a:cxn>
                <a:cxn ang="0">
                  <a:pos x="16" y="27"/>
                </a:cxn>
                <a:cxn ang="0">
                  <a:pos x="33" y="43"/>
                </a:cxn>
                <a:cxn ang="0">
                  <a:pos x="45" y="113"/>
                </a:cxn>
                <a:cxn ang="0">
                  <a:pos x="45" y="106"/>
                </a:cxn>
                <a:cxn ang="0">
                  <a:pos x="40" y="90"/>
                </a:cxn>
                <a:cxn ang="0">
                  <a:pos x="27" y="75"/>
                </a:cxn>
                <a:cxn ang="0">
                  <a:pos x="1" y="67"/>
                </a:cxn>
                <a:cxn ang="0">
                  <a:pos x="0" y="75"/>
                </a:cxn>
                <a:cxn ang="0">
                  <a:pos x="2" y="91"/>
                </a:cxn>
                <a:cxn ang="0">
                  <a:pos x="14" y="109"/>
                </a:cxn>
                <a:cxn ang="0">
                  <a:pos x="45" y="118"/>
                </a:cxn>
                <a:cxn ang="0">
                  <a:pos x="45" y="207"/>
                </a:cxn>
                <a:cxn ang="0">
                  <a:pos x="43" y="195"/>
                </a:cxn>
                <a:cxn ang="0">
                  <a:pos x="33" y="182"/>
                </a:cxn>
                <a:cxn ang="0">
                  <a:pos x="12" y="175"/>
                </a:cxn>
                <a:cxn ang="0">
                  <a:pos x="10" y="182"/>
                </a:cxn>
                <a:cxn ang="0">
                  <a:pos x="13" y="197"/>
                </a:cxn>
                <a:cxn ang="0">
                  <a:pos x="29" y="211"/>
                </a:cxn>
                <a:cxn ang="0">
                  <a:pos x="45" y="373"/>
                </a:cxn>
              </a:cxnLst>
              <a:rect l="0" t="0" r="r" b="b"/>
              <a:pathLst>
                <a:path w="97" h="373">
                  <a:moveTo>
                    <a:pt x="52" y="373"/>
                  </a:moveTo>
                  <a:lnTo>
                    <a:pt x="52" y="237"/>
                  </a:lnTo>
                  <a:lnTo>
                    <a:pt x="54" y="237"/>
                  </a:lnTo>
                  <a:lnTo>
                    <a:pt x="59" y="237"/>
                  </a:lnTo>
                  <a:lnTo>
                    <a:pt x="66" y="236"/>
                  </a:lnTo>
                  <a:lnTo>
                    <a:pt x="74" y="232"/>
                  </a:lnTo>
                  <a:lnTo>
                    <a:pt x="82" y="226"/>
                  </a:lnTo>
                  <a:lnTo>
                    <a:pt x="90" y="218"/>
                  </a:lnTo>
                  <a:lnTo>
                    <a:pt x="95" y="207"/>
                  </a:lnTo>
                  <a:lnTo>
                    <a:pt x="97" y="193"/>
                  </a:lnTo>
                  <a:lnTo>
                    <a:pt x="94" y="193"/>
                  </a:lnTo>
                  <a:lnTo>
                    <a:pt x="89" y="193"/>
                  </a:lnTo>
                  <a:lnTo>
                    <a:pt x="81" y="194"/>
                  </a:lnTo>
                  <a:lnTo>
                    <a:pt x="71" y="197"/>
                  </a:lnTo>
                  <a:lnTo>
                    <a:pt x="63" y="205"/>
                  </a:lnTo>
                  <a:lnTo>
                    <a:pt x="56" y="215"/>
                  </a:lnTo>
                  <a:lnTo>
                    <a:pt x="52" y="232"/>
                  </a:lnTo>
                  <a:lnTo>
                    <a:pt x="52" y="147"/>
                  </a:lnTo>
                  <a:lnTo>
                    <a:pt x="54" y="147"/>
                  </a:lnTo>
                  <a:lnTo>
                    <a:pt x="59" y="147"/>
                  </a:lnTo>
                  <a:lnTo>
                    <a:pt x="66" y="144"/>
                  </a:lnTo>
                  <a:lnTo>
                    <a:pt x="74" y="141"/>
                  </a:lnTo>
                  <a:lnTo>
                    <a:pt x="82" y="136"/>
                  </a:lnTo>
                  <a:lnTo>
                    <a:pt x="90" y="128"/>
                  </a:lnTo>
                  <a:lnTo>
                    <a:pt x="95" y="117"/>
                  </a:lnTo>
                  <a:lnTo>
                    <a:pt x="97" y="102"/>
                  </a:lnTo>
                  <a:lnTo>
                    <a:pt x="94" y="102"/>
                  </a:lnTo>
                  <a:lnTo>
                    <a:pt x="89" y="102"/>
                  </a:lnTo>
                  <a:lnTo>
                    <a:pt x="81" y="105"/>
                  </a:lnTo>
                  <a:lnTo>
                    <a:pt x="71" y="109"/>
                  </a:lnTo>
                  <a:lnTo>
                    <a:pt x="63" y="116"/>
                  </a:lnTo>
                  <a:lnTo>
                    <a:pt x="56" y="126"/>
                  </a:lnTo>
                  <a:lnTo>
                    <a:pt x="52" y="141"/>
                  </a:lnTo>
                  <a:lnTo>
                    <a:pt x="52" y="46"/>
                  </a:lnTo>
                  <a:lnTo>
                    <a:pt x="51" y="43"/>
                  </a:lnTo>
                  <a:lnTo>
                    <a:pt x="51" y="37"/>
                  </a:lnTo>
                  <a:lnTo>
                    <a:pt x="49" y="31"/>
                  </a:lnTo>
                  <a:lnTo>
                    <a:pt x="45" y="23"/>
                  </a:lnTo>
                  <a:lnTo>
                    <a:pt x="40" y="15"/>
                  </a:lnTo>
                  <a:lnTo>
                    <a:pt x="32" y="6"/>
                  </a:lnTo>
                  <a:lnTo>
                    <a:pt x="21" y="2"/>
                  </a:lnTo>
                  <a:lnTo>
                    <a:pt x="6" y="0"/>
                  </a:lnTo>
                  <a:lnTo>
                    <a:pt x="6" y="2"/>
                  </a:lnTo>
                  <a:lnTo>
                    <a:pt x="8" y="9"/>
                  </a:lnTo>
                  <a:lnTo>
                    <a:pt x="12" y="17"/>
                  </a:lnTo>
                  <a:lnTo>
                    <a:pt x="16" y="27"/>
                  </a:lnTo>
                  <a:lnTo>
                    <a:pt x="23" y="36"/>
                  </a:lnTo>
                  <a:lnTo>
                    <a:pt x="33" y="43"/>
                  </a:lnTo>
                  <a:lnTo>
                    <a:pt x="45" y="46"/>
                  </a:lnTo>
                  <a:lnTo>
                    <a:pt x="45" y="113"/>
                  </a:lnTo>
                  <a:lnTo>
                    <a:pt x="45" y="112"/>
                  </a:lnTo>
                  <a:lnTo>
                    <a:pt x="45" y="106"/>
                  </a:lnTo>
                  <a:lnTo>
                    <a:pt x="44" y="98"/>
                  </a:lnTo>
                  <a:lnTo>
                    <a:pt x="40" y="90"/>
                  </a:lnTo>
                  <a:lnTo>
                    <a:pt x="35" y="82"/>
                  </a:lnTo>
                  <a:lnTo>
                    <a:pt x="27" y="75"/>
                  </a:lnTo>
                  <a:lnTo>
                    <a:pt x="16" y="70"/>
                  </a:lnTo>
                  <a:lnTo>
                    <a:pt x="1" y="67"/>
                  </a:lnTo>
                  <a:lnTo>
                    <a:pt x="0" y="70"/>
                  </a:lnTo>
                  <a:lnTo>
                    <a:pt x="0" y="75"/>
                  </a:lnTo>
                  <a:lnTo>
                    <a:pt x="0" y="82"/>
                  </a:lnTo>
                  <a:lnTo>
                    <a:pt x="2" y="91"/>
                  </a:lnTo>
                  <a:lnTo>
                    <a:pt x="6" y="100"/>
                  </a:lnTo>
                  <a:lnTo>
                    <a:pt x="14" y="109"/>
                  </a:lnTo>
                  <a:lnTo>
                    <a:pt x="28" y="114"/>
                  </a:lnTo>
                  <a:lnTo>
                    <a:pt x="45" y="118"/>
                  </a:lnTo>
                  <a:lnTo>
                    <a:pt x="45" y="209"/>
                  </a:lnTo>
                  <a:lnTo>
                    <a:pt x="45" y="207"/>
                  </a:lnTo>
                  <a:lnTo>
                    <a:pt x="45" y="202"/>
                  </a:lnTo>
                  <a:lnTo>
                    <a:pt x="43" y="195"/>
                  </a:lnTo>
                  <a:lnTo>
                    <a:pt x="40" y="188"/>
                  </a:lnTo>
                  <a:lnTo>
                    <a:pt x="33" y="182"/>
                  </a:lnTo>
                  <a:lnTo>
                    <a:pt x="24" y="178"/>
                  </a:lnTo>
                  <a:lnTo>
                    <a:pt x="12" y="175"/>
                  </a:lnTo>
                  <a:lnTo>
                    <a:pt x="12" y="178"/>
                  </a:lnTo>
                  <a:lnTo>
                    <a:pt x="10" y="182"/>
                  </a:lnTo>
                  <a:lnTo>
                    <a:pt x="10" y="188"/>
                  </a:lnTo>
                  <a:lnTo>
                    <a:pt x="13" y="197"/>
                  </a:lnTo>
                  <a:lnTo>
                    <a:pt x="20" y="205"/>
                  </a:lnTo>
                  <a:lnTo>
                    <a:pt x="29" y="211"/>
                  </a:lnTo>
                  <a:lnTo>
                    <a:pt x="45" y="215"/>
                  </a:lnTo>
                  <a:lnTo>
                    <a:pt x="45" y="373"/>
                  </a:lnTo>
                  <a:lnTo>
                    <a:pt x="52" y="373"/>
                  </a:lnTo>
                  <a:close/>
                </a:path>
              </a:pathLst>
            </a:custGeom>
            <a:solidFill>
              <a:srgbClr val="D7D7D7"/>
            </a:solidFill>
            <a:ln w="0">
              <a:solidFill>
                <a:srgbClr val="D7D7D7"/>
              </a:solidFill>
              <a:prstDash val="solid"/>
              <a:round/>
              <a:headEnd/>
              <a:tailEnd/>
            </a:ln>
          </p:spPr>
          <p:txBody>
            <a:bodyPr/>
            <a:lstStyle/>
            <a:p>
              <a:endParaRPr lang="zh-TW" altLang="en-US"/>
            </a:p>
          </p:txBody>
        </p:sp>
        <p:sp>
          <p:nvSpPr>
            <p:cNvPr id="1047" name="Freeform 23"/>
            <p:cNvSpPr>
              <a:spLocks/>
            </p:cNvSpPr>
            <p:nvPr/>
          </p:nvSpPr>
          <p:spPr bwMode="gray">
            <a:xfrm>
              <a:off x="2708" y="216"/>
              <a:ext cx="97" cy="373"/>
            </a:xfrm>
            <a:custGeom>
              <a:avLst/>
              <a:gdLst/>
              <a:ahLst/>
              <a:cxnLst>
                <a:cxn ang="0">
                  <a:pos x="51" y="237"/>
                </a:cxn>
                <a:cxn ang="0">
                  <a:pos x="60" y="237"/>
                </a:cxn>
                <a:cxn ang="0">
                  <a:pos x="74" y="232"/>
                </a:cxn>
                <a:cxn ang="0">
                  <a:pos x="91" y="218"/>
                </a:cxn>
                <a:cxn ang="0">
                  <a:pos x="97" y="193"/>
                </a:cxn>
                <a:cxn ang="0">
                  <a:pos x="89" y="193"/>
                </a:cxn>
                <a:cxn ang="0">
                  <a:pos x="72" y="197"/>
                </a:cxn>
                <a:cxn ang="0">
                  <a:pos x="55" y="215"/>
                </a:cxn>
                <a:cxn ang="0">
                  <a:pos x="51" y="147"/>
                </a:cxn>
                <a:cxn ang="0">
                  <a:pos x="60" y="147"/>
                </a:cxn>
                <a:cxn ang="0">
                  <a:pos x="74" y="141"/>
                </a:cxn>
                <a:cxn ang="0">
                  <a:pos x="91" y="128"/>
                </a:cxn>
                <a:cxn ang="0">
                  <a:pos x="97" y="102"/>
                </a:cxn>
                <a:cxn ang="0">
                  <a:pos x="89" y="102"/>
                </a:cxn>
                <a:cxn ang="0">
                  <a:pos x="72" y="109"/>
                </a:cxn>
                <a:cxn ang="0">
                  <a:pos x="55" y="126"/>
                </a:cxn>
                <a:cxn ang="0">
                  <a:pos x="51" y="46"/>
                </a:cxn>
                <a:cxn ang="0">
                  <a:pos x="51" y="37"/>
                </a:cxn>
                <a:cxn ang="0">
                  <a:pos x="46" y="23"/>
                </a:cxn>
                <a:cxn ang="0">
                  <a:pos x="33" y="6"/>
                </a:cxn>
                <a:cxn ang="0">
                  <a:pos x="7" y="0"/>
                </a:cxn>
                <a:cxn ang="0">
                  <a:pos x="8" y="9"/>
                </a:cxn>
                <a:cxn ang="0">
                  <a:pos x="16" y="27"/>
                </a:cxn>
                <a:cxn ang="0">
                  <a:pos x="34" y="43"/>
                </a:cxn>
                <a:cxn ang="0">
                  <a:pos x="46" y="113"/>
                </a:cxn>
                <a:cxn ang="0">
                  <a:pos x="46" y="106"/>
                </a:cxn>
                <a:cxn ang="0">
                  <a:pos x="41" y="90"/>
                </a:cxn>
                <a:cxn ang="0">
                  <a:pos x="27" y="75"/>
                </a:cxn>
                <a:cxn ang="0">
                  <a:pos x="0" y="67"/>
                </a:cxn>
                <a:cxn ang="0">
                  <a:pos x="0" y="75"/>
                </a:cxn>
                <a:cxn ang="0">
                  <a:pos x="3" y="91"/>
                </a:cxn>
                <a:cxn ang="0">
                  <a:pos x="15" y="109"/>
                </a:cxn>
                <a:cxn ang="0">
                  <a:pos x="46" y="118"/>
                </a:cxn>
                <a:cxn ang="0">
                  <a:pos x="46" y="207"/>
                </a:cxn>
                <a:cxn ang="0">
                  <a:pos x="43" y="195"/>
                </a:cxn>
                <a:cxn ang="0">
                  <a:pos x="34" y="182"/>
                </a:cxn>
                <a:cxn ang="0">
                  <a:pos x="12" y="175"/>
                </a:cxn>
                <a:cxn ang="0">
                  <a:pos x="11" y="182"/>
                </a:cxn>
                <a:cxn ang="0">
                  <a:pos x="14" y="197"/>
                </a:cxn>
                <a:cxn ang="0">
                  <a:pos x="30" y="211"/>
                </a:cxn>
                <a:cxn ang="0">
                  <a:pos x="46" y="373"/>
                </a:cxn>
              </a:cxnLst>
              <a:rect l="0" t="0" r="r" b="b"/>
              <a:pathLst>
                <a:path w="97" h="373">
                  <a:moveTo>
                    <a:pt x="51" y="373"/>
                  </a:moveTo>
                  <a:lnTo>
                    <a:pt x="51" y="237"/>
                  </a:lnTo>
                  <a:lnTo>
                    <a:pt x="54" y="237"/>
                  </a:lnTo>
                  <a:lnTo>
                    <a:pt x="60" y="237"/>
                  </a:lnTo>
                  <a:lnTo>
                    <a:pt x="66" y="236"/>
                  </a:lnTo>
                  <a:lnTo>
                    <a:pt x="74" y="232"/>
                  </a:lnTo>
                  <a:lnTo>
                    <a:pt x="82" y="226"/>
                  </a:lnTo>
                  <a:lnTo>
                    <a:pt x="91" y="218"/>
                  </a:lnTo>
                  <a:lnTo>
                    <a:pt x="95" y="207"/>
                  </a:lnTo>
                  <a:lnTo>
                    <a:pt x="97" y="193"/>
                  </a:lnTo>
                  <a:lnTo>
                    <a:pt x="95" y="193"/>
                  </a:lnTo>
                  <a:lnTo>
                    <a:pt x="89" y="193"/>
                  </a:lnTo>
                  <a:lnTo>
                    <a:pt x="81" y="194"/>
                  </a:lnTo>
                  <a:lnTo>
                    <a:pt x="72" y="197"/>
                  </a:lnTo>
                  <a:lnTo>
                    <a:pt x="64" y="205"/>
                  </a:lnTo>
                  <a:lnTo>
                    <a:pt x="55" y="215"/>
                  </a:lnTo>
                  <a:lnTo>
                    <a:pt x="51" y="232"/>
                  </a:lnTo>
                  <a:lnTo>
                    <a:pt x="51" y="147"/>
                  </a:lnTo>
                  <a:lnTo>
                    <a:pt x="54" y="147"/>
                  </a:lnTo>
                  <a:lnTo>
                    <a:pt x="60" y="147"/>
                  </a:lnTo>
                  <a:lnTo>
                    <a:pt x="66" y="144"/>
                  </a:lnTo>
                  <a:lnTo>
                    <a:pt x="74" y="141"/>
                  </a:lnTo>
                  <a:lnTo>
                    <a:pt x="82" y="136"/>
                  </a:lnTo>
                  <a:lnTo>
                    <a:pt x="91" y="128"/>
                  </a:lnTo>
                  <a:lnTo>
                    <a:pt x="95" y="117"/>
                  </a:lnTo>
                  <a:lnTo>
                    <a:pt x="97" y="102"/>
                  </a:lnTo>
                  <a:lnTo>
                    <a:pt x="95" y="102"/>
                  </a:lnTo>
                  <a:lnTo>
                    <a:pt x="89" y="102"/>
                  </a:lnTo>
                  <a:lnTo>
                    <a:pt x="81" y="105"/>
                  </a:lnTo>
                  <a:lnTo>
                    <a:pt x="72" y="109"/>
                  </a:lnTo>
                  <a:lnTo>
                    <a:pt x="64" y="116"/>
                  </a:lnTo>
                  <a:lnTo>
                    <a:pt x="55" y="126"/>
                  </a:lnTo>
                  <a:lnTo>
                    <a:pt x="51" y="141"/>
                  </a:lnTo>
                  <a:lnTo>
                    <a:pt x="51" y="46"/>
                  </a:lnTo>
                  <a:lnTo>
                    <a:pt x="51" y="43"/>
                  </a:lnTo>
                  <a:lnTo>
                    <a:pt x="51" y="37"/>
                  </a:lnTo>
                  <a:lnTo>
                    <a:pt x="49" y="31"/>
                  </a:lnTo>
                  <a:lnTo>
                    <a:pt x="46" y="23"/>
                  </a:lnTo>
                  <a:lnTo>
                    <a:pt x="41" y="15"/>
                  </a:lnTo>
                  <a:lnTo>
                    <a:pt x="33" y="6"/>
                  </a:lnTo>
                  <a:lnTo>
                    <a:pt x="22" y="2"/>
                  </a:lnTo>
                  <a:lnTo>
                    <a:pt x="7" y="0"/>
                  </a:lnTo>
                  <a:lnTo>
                    <a:pt x="7" y="2"/>
                  </a:lnTo>
                  <a:lnTo>
                    <a:pt x="8" y="9"/>
                  </a:lnTo>
                  <a:lnTo>
                    <a:pt x="11" y="17"/>
                  </a:lnTo>
                  <a:lnTo>
                    <a:pt x="16" y="27"/>
                  </a:lnTo>
                  <a:lnTo>
                    <a:pt x="23" y="36"/>
                  </a:lnTo>
                  <a:lnTo>
                    <a:pt x="34" y="43"/>
                  </a:lnTo>
                  <a:lnTo>
                    <a:pt x="46" y="46"/>
                  </a:lnTo>
                  <a:lnTo>
                    <a:pt x="46" y="113"/>
                  </a:lnTo>
                  <a:lnTo>
                    <a:pt x="46" y="112"/>
                  </a:lnTo>
                  <a:lnTo>
                    <a:pt x="46" y="106"/>
                  </a:lnTo>
                  <a:lnTo>
                    <a:pt x="43" y="98"/>
                  </a:lnTo>
                  <a:lnTo>
                    <a:pt x="41" y="90"/>
                  </a:lnTo>
                  <a:lnTo>
                    <a:pt x="35" y="82"/>
                  </a:lnTo>
                  <a:lnTo>
                    <a:pt x="27" y="75"/>
                  </a:lnTo>
                  <a:lnTo>
                    <a:pt x="16" y="70"/>
                  </a:lnTo>
                  <a:lnTo>
                    <a:pt x="0" y="67"/>
                  </a:lnTo>
                  <a:lnTo>
                    <a:pt x="0" y="70"/>
                  </a:lnTo>
                  <a:lnTo>
                    <a:pt x="0" y="75"/>
                  </a:lnTo>
                  <a:lnTo>
                    <a:pt x="0" y="82"/>
                  </a:lnTo>
                  <a:lnTo>
                    <a:pt x="3" y="91"/>
                  </a:lnTo>
                  <a:lnTo>
                    <a:pt x="7" y="100"/>
                  </a:lnTo>
                  <a:lnTo>
                    <a:pt x="15" y="109"/>
                  </a:lnTo>
                  <a:lnTo>
                    <a:pt x="28" y="114"/>
                  </a:lnTo>
                  <a:lnTo>
                    <a:pt x="46" y="118"/>
                  </a:lnTo>
                  <a:lnTo>
                    <a:pt x="46" y="209"/>
                  </a:lnTo>
                  <a:lnTo>
                    <a:pt x="46" y="207"/>
                  </a:lnTo>
                  <a:lnTo>
                    <a:pt x="45" y="202"/>
                  </a:lnTo>
                  <a:lnTo>
                    <a:pt x="43" y="195"/>
                  </a:lnTo>
                  <a:lnTo>
                    <a:pt x="39" y="188"/>
                  </a:lnTo>
                  <a:lnTo>
                    <a:pt x="34" y="182"/>
                  </a:lnTo>
                  <a:lnTo>
                    <a:pt x="24" y="178"/>
                  </a:lnTo>
                  <a:lnTo>
                    <a:pt x="12" y="175"/>
                  </a:lnTo>
                  <a:lnTo>
                    <a:pt x="12" y="178"/>
                  </a:lnTo>
                  <a:lnTo>
                    <a:pt x="11" y="182"/>
                  </a:lnTo>
                  <a:lnTo>
                    <a:pt x="11" y="188"/>
                  </a:lnTo>
                  <a:lnTo>
                    <a:pt x="14" y="197"/>
                  </a:lnTo>
                  <a:lnTo>
                    <a:pt x="19" y="205"/>
                  </a:lnTo>
                  <a:lnTo>
                    <a:pt x="30" y="211"/>
                  </a:lnTo>
                  <a:lnTo>
                    <a:pt x="46" y="215"/>
                  </a:lnTo>
                  <a:lnTo>
                    <a:pt x="46" y="373"/>
                  </a:lnTo>
                  <a:lnTo>
                    <a:pt x="51" y="373"/>
                  </a:lnTo>
                  <a:close/>
                </a:path>
              </a:pathLst>
            </a:custGeom>
            <a:solidFill>
              <a:srgbClr val="D7D7D7"/>
            </a:solidFill>
            <a:ln w="0">
              <a:solidFill>
                <a:srgbClr val="D7D7D7"/>
              </a:solidFill>
              <a:prstDash val="solid"/>
              <a:round/>
              <a:headEnd/>
              <a:tailEnd/>
            </a:ln>
          </p:spPr>
          <p:txBody>
            <a:bodyPr/>
            <a:lstStyle/>
            <a:p>
              <a:endParaRPr lang="zh-TW" altLang="en-US"/>
            </a:p>
          </p:txBody>
        </p:sp>
      </p:grpSp>
      <p:sp>
        <p:nvSpPr>
          <p:cNvPr id="1049" name="Freeform 25"/>
          <p:cNvSpPr>
            <a:spLocks/>
          </p:cNvSpPr>
          <p:nvPr/>
        </p:nvSpPr>
        <p:spPr bwMode="gray">
          <a:xfrm>
            <a:off x="95250" y="6446838"/>
            <a:ext cx="8970963" cy="314325"/>
          </a:xfrm>
          <a:custGeom>
            <a:avLst/>
            <a:gdLst/>
            <a:ahLst/>
            <a:cxnLst>
              <a:cxn ang="0">
                <a:pos x="4" y="198"/>
              </a:cxn>
              <a:cxn ang="0">
                <a:pos x="5651" y="198"/>
              </a:cxn>
              <a:cxn ang="0">
                <a:pos x="5646" y="94"/>
              </a:cxn>
              <a:cxn ang="0">
                <a:pos x="1491" y="94"/>
              </a:cxn>
              <a:cxn ang="0">
                <a:pos x="1343" y="2"/>
              </a:cxn>
              <a:cxn ang="0">
                <a:pos x="0" y="0"/>
              </a:cxn>
              <a:cxn ang="0">
                <a:pos x="4" y="198"/>
              </a:cxn>
            </a:cxnLst>
            <a:rect l="0" t="0" r="r" b="b"/>
            <a:pathLst>
              <a:path w="5651" h="198">
                <a:moveTo>
                  <a:pt x="4" y="198"/>
                </a:moveTo>
                <a:lnTo>
                  <a:pt x="5651" y="198"/>
                </a:lnTo>
                <a:lnTo>
                  <a:pt x="5646" y="94"/>
                </a:lnTo>
                <a:lnTo>
                  <a:pt x="1491" y="94"/>
                </a:lnTo>
                <a:lnTo>
                  <a:pt x="1343" y="2"/>
                </a:lnTo>
                <a:lnTo>
                  <a:pt x="0" y="0"/>
                </a:lnTo>
                <a:lnTo>
                  <a:pt x="4" y="198"/>
                </a:lnTo>
                <a:close/>
              </a:path>
            </a:pathLst>
          </a:custGeom>
          <a:solidFill>
            <a:schemeClr val="tx1"/>
          </a:solidFill>
          <a:ln w="9525">
            <a:noFill/>
            <a:round/>
            <a:headEnd/>
            <a:tailEnd/>
          </a:ln>
          <a:effectLst/>
        </p:spPr>
        <p:txBody>
          <a:bodyPr/>
          <a:lstStyle/>
          <a:p>
            <a:endParaRPr lang="zh-TW" altLang="en-US"/>
          </a:p>
        </p:txBody>
      </p:sp>
      <p:sp>
        <p:nvSpPr>
          <p:cNvPr id="1050" name="Freeform 26"/>
          <p:cNvSpPr>
            <a:spLocks/>
          </p:cNvSpPr>
          <p:nvPr/>
        </p:nvSpPr>
        <p:spPr bwMode="gray">
          <a:xfrm>
            <a:off x="95250" y="6491288"/>
            <a:ext cx="8975725" cy="279400"/>
          </a:xfrm>
          <a:custGeom>
            <a:avLst/>
            <a:gdLst/>
            <a:ahLst/>
            <a:cxnLst>
              <a:cxn ang="0">
                <a:pos x="0" y="176"/>
              </a:cxn>
              <a:cxn ang="0">
                <a:pos x="5650" y="169"/>
              </a:cxn>
              <a:cxn ang="0">
                <a:pos x="5646" y="95"/>
              </a:cxn>
              <a:cxn ang="0">
                <a:pos x="1478" y="95"/>
              </a:cxn>
              <a:cxn ang="0">
                <a:pos x="1317" y="3"/>
              </a:cxn>
              <a:cxn ang="0">
                <a:pos x="0" y="0"/>
              </a:cxn>
              <a:cxn ang="0">
                <a:pos x="0" y="176"/>
              </a:cxn>
            </a:cxnLst>
            <a:rect l="0" t="0" r="r" b="b"/>
            <a:pathLst>
              <a:path w="5650" h="176">
                <a:moveTo>
                  <a:pt x="0" y="176"/>
                </a:moveTo>
                <a:lnTo>
                  <a:pt x="5650" y="169"/>
                </a:lnTo>
                <a:lnTo>
                  <a:pt x="5646" y="95"/>
                </a:lnTo>
                <a:lnTo>
                  <a:pt x="1478" y="95"/>
                </a:lnTo>
                <a:lnTo>
                  <a:pt x="1317" y="3"/>
                </a:lnTo>
                <a:lnTo>
                  <a:pt x="0" y="0"/>
                </a:lnTo>
                <a:lnTo>
                  <a:pt x="0" y="176"/>
                </a:lnTo>
                <a:close/>
              </a:path>
            </a:pathLst>
          </a:custGeom>
          <a:solidFill>
            <a:schemeClr val="bg1"/>
          </a:solidFill>
          <a:ln w="9525">
            <a:noFill/>
            <a:round/>
            <a:headEnd/>
            <a:tailEnd/>
          </a:ln>
          <a:effectLst/>
        </p:spPr>
        <p:txBody>
          <a:bodyPr/>
          <a:lstStyle/>
          <a:p>
            <a:endParaRPr lang="zh-TW" altLang="en-US"/>
          </a:p>
        </p:txBody>
      </p:sp>
      <p:sp>
        <p:nvSpPr>
          <p:cNvPr id="1051" name="Freeform 27" descr="Dark upward diagonal"/>
          <p:cNvSpPr>
            <a:spLocks/>
          </p:cNvSpPr>
          <p:nvPr/>
        </p:nvSpPr>
        <p:spPr bwMode="gray">
          <a:xfrm>
            <a:off x="92075" y="98425"/>
            <a:ext cx="8956675" cy="179388"/>
          </a:xfrm>
          <a:custGeom>
            <a:avLst/>
            <a:gdLst/>
            <a:ahLst/>
            <a:cxnLst>
              <a:cxn ang="0">
                <a:pos x="0" y="0"/>
              </a:cxn>
              <a:cxn ang="0">
                <a:pos x="5582" y="0"/>
              </a:cxn>
              <a:cxn ang="0">
                <a:pos x="5639" y="45"/>
              </a:cxn>
              <a:cxn ang="0">
                <a:pos x="5636" y="113"/>
              </a:cxn>
              <a:cxn ang="0">
                <a:pos x="0" y="113"/>
              </a:cxn>
              <a:cxn ang="0">
                <a:pos x="0" y="0"/>
              </a:cxn>
            </a:cxnLst>
            <a:rect l="0" t="0" r="r" b="b"/>
            <a:pathLst>
              <a:path w="5639" h="113">
                <a:moveTo>
                  <a:pt x="0" y="0"/>
                </a:moveTo>
                <a:lnTo>
                  <a:pt x="5582" y="0"/>
                </a:lnTo>
                <a:cubicBezTo>
                  <a:pt x="5630" y="3"/>
                  <a:pt x="5639" y="45"/>
                  <a:pt x="5639" y="45"/>
                </a:cubicBezTo>
                <a:lnTo>
                  <a:pt x="5636" y="113"/>
                </a:lnTo>
                <a:lnTo>
                  <a:pt x="0" y="113"/>
                </a:lnTo>
                <a:lnTo>
                  <a:pt x="0" y="0"/>
                </a:lnTo>
                <a:close/>
              </a:path>
            </a:pathLst>
          </a:custGeom>
          <a:pattFill prst="dkUpDiag">
            <a:fgClr>
              <a:schemeClr val="accent1"/>
            </a:fgClr>
            <a:bgClr>
              <a:schemeClr val="bg1"/>
            </a:bgClr>
          </a:pattFill>
          <a:ln w="9525">
            <a:noFill/>
            <a:round/>
            <a:headEnd/>
            <a:tailEnd/>
          </a:ln>
          <a:effectLst/>
        </p:spPr>
        <p:txBody>
          <a:bodyPr/>
          <a:lstStyle/>
          <a:p>
            <a:endParaRPr lang="zh-TW" altLang="en-US"/>
          </a:p>
        </p:txBody>
      </p:sp>
      <p:sp>
        <p:nvSpPr>
          <p:cNvPr id="1052" name="Freeform 28"/>
          <p:cNvSpPr>
            <a:spLocks/>
          </p:cNvSpPr>
          <p:nvPr/>
        </p:nvSpPr>
        <p:spPr bwMode="gray">
          <a:xfrm>
            <a:off x="92075" y="307975"/>
            <a:ext cx="8955088" cy="938213"/>
          </a:xfrm>
          <a:custGeom>
            <a:avLst/>
            <a:gdLst/>
            <a:ahLst/>
            <a:cxnLst>
              <a:cxn ang="0">
                <a:pos x="5446" y="0"/>
              </a:cxn>
              <a:cxn ang="0">
                <a:pos x="0" y="0"/>
              </a:cxn>
              <a:cxn ang="0">
                <a:pos x="2" y="470"/>
              </a:cxn>
              <a:cxn ang="0">
                <a:pos x="4078" y="474"/>
              </a:cxn>
              <a:cxn ang="0">
                <a:pos x="4178" y="527"/>
              </a:cxn>
              <a:cxn ang="0">
                <a:pos x="5446" y="531"/>
              </a:cxn>
              <a:cxn ang="0">
                <a:pos x="5446" y="0"/>
              </a:cxn>
            </a:cxnLst>
            <a:rect l="0" t="0" r="r" b="b"/>
            <a:pathLst>
              <a:path w="5446" h="531">
                <a:moveTo>
                  <a:pt x="5446" y="0"/>
                </a:moveTo>
                <a:lnTo>
                  <a:pt x="0" y="0"/>
                </a:lnTo>
                <a:lnTo>
                  <a:pt x="2" y="470"/>
                </a:lnTo>
                <a:lnTo>
                  <a:pt x="4078" y="474"/>
                </a:lnTo>
                <a:lnTo>
                  <a:pt x="4178" y="527"/>
                </a:lnTo>
                <a:lnTo>
                  <a:pt x="5446" y="531"/>
                </a:lnTo>
                <a:lnTo>
                  <a:pt x="5446" y="0"/>
                </a:lnTo>
                <a:close/>
              </a:path>
            </a:pathLst>
          </a:custGeom>
          <a:solidFill>
            <a:schemeClr val="tx1"/>
          </a:solidFill>
          <a:ln w="9525">
            <a:noFill/>
            <a:round/>
            <a:headEnd/>
            <a:tailEnd/>
          </a:ln>
          <a:effectLst/>
        </p:spPr>
        <p:txBody>
          <a:bodyPr/>
          <a:lstStyle/>
          <a:p>
            <a:endParaRPr lang="zh-TW" altLang="en-US"/>
          </a:p>
        </p:txBody>
      </p:sp>
      <p:sp>
        <p:nvSpPr>
          <p:cNvPr id="1053" name="Freeform 29"/>
          <p:cNvSpPr>
            <a:spLocks/>
          </p:cNvSpPr>
          <p:nvPr/>
        </p:nvSpPr>
        <p:spPr bwMode="gray">
          <a:xfrm>
            <a:off x="92075" y="306388"/>
            <a:ext cx="8955088" cy="836612"/>
          </a:xfrm>
          <a:custGeom>
            <a:avLst/>
            <a:gdLst/>
            <a:ahLst/>
            <a:cxnLst>
              <a:cxn ang="0">
                <a:pos x="5446" y="0"/>
              </a:cxn>
              <a:cxn ang="0">
                <a:pos x="0" y="0"/>
              </a:cxn>
              <a:cxn ang="0">
                <a:pos x="2" y="470"/>
              </a:cxn>
              <a:cxn ang="0">
                <a:pos x="4078" y="474"/>
              </a:cxn>
              <a:cxn ang="0">
                <a:pos x="4178" y="527"/>
              </a:cxn>
              <a:cxn ang="0">
                <a:pos x="5446" y="531"/>
              </a:cxn>
              <a:cxn ang="0">
                <a:pos x="5446" y="0"/>
              </a:cxn>
            </a:cxnLst>
            <a:rect l="0" t="0" r="r" b="b"/>
            <a:pathLst>
              <a:path w="5446" h="531">
                <a:moveTo>
                  <a:pt x="5446" y="0"/>
                </a:moveTo>
                <a:lnTo>
                  <a:pt x="0" y="0"/>
                </a:lnTo>
                <a:lnTo>
                  <a:pt x="2" y="470"/>
                </a:lnTo>
                <a:lnTo>
                  <a:pt x="4078" y="474"/>
                </a:lnTo>
                <a:lnTo>
                  <a:pt x="4178" y="527"/>
                </a:lnTo>
                <a:lnTo>
                  <a:pt x="5446" y="531"/>
                </a:lnTo>
                <a:lnTo>
                  <a:pt x="5446" y="0"/>
                </a:lnTo>
                <a:close/>
              </a:path>
            </a:pathLst>
          </a:custGeom>
          <a:gradFill rotWithShape="0">
            <a:gsLst>
              <a:gs pos="0">
                <a:schemeClr val="bg1"/>
              </a:gs>
              <a:gs pos="100000">
                <a:schemeClr val="bg1">
                  <a:gamma/>
                  <a:tint val="66667"/>
                  <a:invGamma/>
                </a:schemeClr>
              </a:gs>
            </a:gsLst>
            <a:lin ang="0" scaled="1"/>
          </a:gradFill>
          <a:ln w="9525">
            <a:noFill/>
            <a:round/>
            <a:headEnd/>
            <a:tailEnd/>
          </a:ln>
          <a:effectLst/>
        </p:spPr>
        <p:txBody>
          <a:bodyPr/>
          <a:lstStyle/>
          <a:p>
            <a:endParaRPr lang="zh-TW" altLang="en-US"/>
          </a:p>
        </p:txBody>
      </p:sp>
      <p:sp>
        <p:nvSpPr>
          <p:cNvPr id="1056" name="Rectangle 32"/>
          <p:cNvSpPr>
            <a:spLocks noChangeArrowheads="1"/>
          </p:cNvSpPr>
          <p:nvPr/>
        </p:nvSpPr>
        <p:spPr bwMode="gray">
          <a:xfrm flipV="1">
            <a:off x="95250" y="6723063"/>
            <a:ext cx="8977313" cy="55562"/>
          </a:xfrm>
          <a:prstGeom prst="rect">
            <a:avLst/>
          </a:prstGeom>
          <a:solidFill>
            <a:schemeClr val="accent1"/>
          </a:solidFill>
          <a:ln w="9525">
            <a:noFill/>
            <a:miter lim="800000"/>
            <a:headEnd/>
            <a:tailEnd/>
          </a:ln>
          <a:effectLst/>
        </p:spPr>
        <p:txBody>
          <a:bodyPr wrap="none" anchor="ctr"/>
          <a:lstStyle/>
          <a:p>
            <a:endParaRPr lang="zh-TW" altLang="en-US"/>
          </a:p>
        </p:txBody>
      </p:sp>
      <p:sp>
        <p:nvSpPr>
          <p:cNvPr id="1059" name="Freeform 35"/>
          <p:cNvSpPr>
            <a:spLocks/>
          </p:cNvSpPr>
          <p:nvPr/>
        </p:nvSpPr>
        <p:spPr bwMode="gray">
          <a:xfrm>
            <a:off x="6896100" y="1047750"/>
            <a:ext cx="2155825" cy="52388"/>
          </a:xfrm>
          <a:custGeom>
            <a:avLst/>
            <a:gdLst/>
            <a:ahLst/>
            <a:cxnLst>
              <a:cxn ang="0">
                <a:pos x="0" y="2"/>
              </a:cxn>
              <a:cxn ang="0">
                <a:pos x="1358" y="0"/>
              </a:cxn>
              <a:cxn ang="0">
                <a:pos x="1356" y="32"/>
              </a:cxn>
              <a:cxn ang="0">
                <a:pos x="60" y="33"/>
              </a:cxn>
              <a:cxn ang="0">
                <a:pos x="0" y="2"/>
              </a:cxn>
            </a:cxnLst>
            <a:rect l="0" t="0" r="r" b="b"/>
            <a:pathLst>
              <a:path w="1358" h="33">
                <a:moveTo>
                  <a:pt x="0" y="2"/>
                </a:moveTo>
                <a:lnTo>
                  <a:pt x="1358" y="0"/>
                </a:lnTo>
                <a:lnTo>
                  <a:pt x="1356" y="32"/>
                </a:lnTo>
                <a:lnTo>
                  <a:pt x="60" y="33"/>
                </a:lnTo>
                <a:lnTo>
                  <a:pt x="0" y="2"/>
                </a:lnTo>
                <a:close/>
              </a:path>
            </a:pathLst>
          </a:custGeom>
          <a:solidFill>
            <a:srgbClr val="FFFFFF">
              <a:alpha val="30000"/>
            </a:srgbClr>
          </a:solidFill>
          <a:ln w="9525">
            <a:noFill/>
            <a:round/>
            <a:headEnd/>
            <a:tailEnd/>
          </a:ln>
          <a:effectLst/>
        </p:spPr>
        <p:txBody>
          <a:bodyPr/>
          <a:lstStyle/>
          <a:p>
            <a:endParaRPr lang="zh-TW" altLang="en-US"/>
          </a:p>
        </p:txBody>
      </p:sp>
      <p:sp>
        <p:nvSpPr>
          <p:cNvPr id="1026" name="Rectangle 2"/>
          <p:cNvSpPr>
            <a:spLocks noGrp="1" noChangeArrowheads="1"/>
          </p:cNvSpPr>
          <p:nvPr>
            <p:ph type="title"/>
          </p:nvPr>
        </p:nvSpPr>
        <p:spPr bwMode="gray">
          <a:xfrm>
            <a:off x="457200" y="238125"/>
            <a:ext cx="6477000" cy="8683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027" name="Rectangle 3"/>
          <p:cNvSpPr>
            <a:spLocks noGrp="1" noChangeArrowheads="1"/>
          </p:cNvSpPr>
          <p:nvPr>
            <p:ph type="body" idx="1"/>
          </p:nvPr>
        </p:nvSpPr>
        <p:spPr bwMode="gray">
          <a:xfrm>
            <a:off x="457200" y="1438275"/>
            <a:ext cx="8229600" cy="47339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1028" name="Rectangle 4"/>
          <p:cNvSpPr>
            <a:spLocks noGrp="1" noChangeArrowheads="1"/>
          </p:cNvSpPr>
          <p:nvPr>
            <p:ph type="dt" sz="half" idx="2"/>
          </p:nvPr>
        </p:nvSpPr>
        <p:spPr bwMode="gray">
          <a:xfrm>
            <a:off x="3048000" y="6311900"/>
            <a:ext cx="1712913" cy="2905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000000"/>
                </a:solidFill>
                <a:ea typeface="新細明體" pitchFamily="18" charset="-120"/>
              </a:defRPr>
            </a:lvl1pPr>
          </a:lstStyle>
          <a:p>
            <a:endParaRPr lang="en-US" altLang="zh-TW"/>
          </a:p>
        </p:txBody>
      </p:sp>
      <p:sp>
        <p:nvSpPr>
          <p:cNvPr id="1029" name="Rectangle 5"/>
          <p:cNvSpPr>
            <a:spLocks noGrp="1" noChangeArrowheads="1"/>
          </p:cNvSpPr>
          <p:nvPr>
            <p:ph type="ftr" sz="quarter" idx="3"/>
          </p:nvPr>
        </p:nvSpPr>
        <p:spPr bwMode="gray">
          <a:xfrm>
            <a:off x="4830763" y="6323013"/>
            <a:ext cx="2311400" cy="2905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000000"/>
                </a:solidFill>
                <a:ea typeface="新細明體" pitchFamily="18" charset="-120"/>
              </a:defRPr>
            </a:lvl1pPr>
          </a:lstStyle>
          <a:p>
            <a:endParaRPr lang="en-US" altLang="zh-TW"/>
          </a:p>
        </p:txBody>
      </p:sp>
      <p:sp>
        <p:nvSpPr>
          <p:cNvPr id="1030" name="Rectangle 6"/>
          <p:cNvSpPr>
            <a:spLocks noGrp="1" noChangeArrowheads="1"/>
          </p:cNvSpPr>
          <p:nvPr>
            <p:ph type="sldNum" sz="quarter" idx="4"/>
          </p:nvPr>
        </p:nvSpPr>
        <p:spPr bwMode="gray">
          <a:xfrm>
            <a:off x="7116763" y="6323013"/>
            <a:ext cx="1616075" cy="2905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000000"/>
                </a:solidFill>
                <a:ea typeface="新細明體" pitchFamily="18" charset="-120"/>
              </a:defRPr>
            </a:lvl1pPr>
          </a:lstStyle>
          <a:p>
            <a:fld id="{D5180271-007F-4572-B9BF-475DBDB51240}" type="slidenum">
              <a:rPr lang="zh-TW" altLang="en-US"/>
              <a:pPr/>
              <a:t>‹#›</a:t>
            </a:fld>
            <a:endParaRPr lang="en-US" altLang="zh-TW"/>
          </a:p>
        </p:txBody>
      </p:sp>
      <p:pic>
        <p:nvPicPr>
          <p:cNvPr id="1063" name="Picture 39" descr="3"/>
          <p:cNvPicPr>
            <a:picLocks noChangeAspect="1" noChangeArrowheads="1"/>
          </p:cNvPicPr>
          <p:nvPr userDrawn="1"/>
        </p:nvPicPr>
        <p:blipFill>
          <a:blip r:embed="rId15" cstate="print"/>
          <a:srcRect/>
          <a:stretch>
            <a:fillRect/>
          </a:stretch>
        </p:blipFill>
        <p:spPr bwMode="auto">
          <a:xfrm>
            <a:off x="7019925" y="404813"/>
            <a:ext cx="863600" cy="647700"/>
          </a:xfrm>
          <a:prstGeom prst="rect">
            <a:avLst/>
          </a:prstGeom>
          <a:noFill/>
        </p:spPr>
      </p:pic>
      <p:pic>
        <p:nvPicPr>
          <p:cNvPr id="1064" name="Picture 40" descr="5"/>
          <p:cNvPicPr>
            <a:picLocks noChangeAspect="1" noChangeArrowheads="1"/>
          </p:cNvPicPr>
          <p:nvPr userDrawn="1"/>
        </p:nvPicPr>
        <p:blipFill>
          <a:blip r:embed="rId16" cstate="print"/>
          <a:srcRect/>
          <a:stretch>
            <a:fillRect/>
          </a:stretch>
        </p:blipFill>
        <p:spPr bwMode="auto">
          <a:xfrm>
            <a:off x="7956550" y="404813"/>
            <a:ext cx="900113" cy="647700"/>
          </a:xfrm>
          <a:prstGeom prst="rect">
            <a:avLst/>
          </a:prstGeom>
          <a:noFill/>
        </p:spPr>
      </p:pic>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iming>
    <p:tnLst>
      <p:par>
        <p:cTn id="1" dur="indefinite" restart="never" nodeType="tmRoot"/>
      </p:par>
    </p:tnLst>
  </p:timing>
  <p:hf hdr="0" ftr="0" dt="0"/>
  <p:txStyles>
    <p:titleStyle>
      <a:lvl1pPr algn="l" rtl="0" fontAlgn="base">
        <a:spcBef>
          <a:spcPct val="0"/>
        </a:spcBef>
        <a:spcAft>
          <a:spcPct val="0"/>
        </a:spcAft>
        <a:defRPr sz="4400" b="1">
          <a:solidFill>
            <a:srgbClr val="FFFFFF"/>
          </a:solidFill>
          <a:latin typeface="+mj-lt"/>
          <a:ea typeface="+mj-ea"/>
          <a:cs typeface="+mj-cs"/>
        </a:defRPr>
      </a:lvl1pPr>
      <a:lvl2pPr algn="l" rtl="0" fontAlgn="base">
        <a:spcBef>
          <a:spcPct val="0"/>
        </a:spcBef>
        <a:spcAft>
          <a:spcPct val="0"/>
        </a:spcAft>
        <a:defRPr sz="4400" b="1">
          <a:solidFill>
            <a:srgbClr val="FFFFFF"/>
          </a:solidFill>
          <a:latin typeface="Arial" charset="0"/>
        </a:defRPr>
      </a:lvl2pPr>
      <a:lvl3pPr algn="l" rtl="0" fontAlgn="base">
        <a:spcBef>
          <a:spcPct val="0"/>
        </a:spcBef>
        <a:spcAft>
          <a:spcPct val="0"/>
        </a:spcAft>
        <a:defRPr sz="4400" b="1">
          <a:solidFill>
            <a:srgbClr val="FFFFFF"/>
          </a:solidFill>
          <a:latin typeface="Arial" charset="0"/>
        </a:defRPr>
      </a:lvl3pPr>
      <a:lvl4pPr algn="l" rtl="0" fontAlgn="base">
        <a:spcBef>
          <a:spcPct val="0"/>
        </a:spcBef>
        <a:spcAft>
          <a:spcPct val="0"/>
        </a:spcAft>
        <a:defRPr sz="4400" b="1">
          <a:solidFill>
            <a:srgbClr val="FFFFFF"/>
          </a:solidFill>
          <a:latin typeface="Arial" charset="0"/>
        </a:defRPr>
      </a:lvl4pPr>
      <a:lvl5pPr algn="l" rtl="0" fontAlgn="base">
        <a:spcBef>
          <a:spcPct val="0"/>
        </a:spcBef>
        <a:spcAft>
          <a:spcPct val="0"/>
        </a:spcAft>
        <a:defRPr sz="4400" b="1">
          <a:solidFill>
            <a:srgbClr val="FFFFFF"/>
          </a:solidFill>
          <a:latin typeface="Arial" charset="0"/>
        </a:defRPr>
      </a:lvl5pPr>
      <a:lvl6pPr marL="457200" algn="l" rtl="0" fontAlgn="base">
        <a:spcBef>
          <a:spcPct val="0"/>
        </a:spcBef>
        <a:spcAft>
          <a:spcPct val="0"/>
        </a:spcAft>
        <a:defRPr sz="4400" b="1">
          <a:solidFill>
            <a:srgbClr val="FFFFFF"/>
          </a:solidFill>
          <a:latin typeface="Arial" charset="0"/>
        </a:defRPr>
      </a:lvl6pPr>
      <a:lvl7pPr marL="914400" algn="l" rtl="0" fontAlgn="base">
        <a:spcBef>
          <a:spcPct val="0"/>
        </a:spcBef>
        <a:spcAft>
          <a:spcPct val="0"/>
        </a:spcAft>
        <a:defRPr sz="4400" b="1">
          <a:solidFill>
            <a:srgbClr val="FFFFFF"/>
          </a:solidFill>
          <a:latin typeface="Arial" charset="0"/>
        </a:defRPr>
      </a:lvl7pPr>
      <a:lvl8pPr marL="1371600" algn="l" rtl="0" fontAlgn="base">
        <a:spcBef>
          <a:spcPct val="0"/>
        </a:spcBef>
        <a:spcAft>
          <a:spcPct val="0"/>
        </a:spcAft>
        <a:defRPr sz="4400" b="1">
          <a:solidFill>
            <a:srgbClr val="FFFFFF"/>
          </a:solidFill>
          <a:latin typeface="Arial" charset="0"/>
        </a:defRPr>
      </a:lvl8pPr>
      <a:lvl9pPr marL="1828800" algn="l" rtl="0" fontAlgn="base">
        <a:spcBef>
          <a:spcPct val="0"/>
        </a:spcBef>
        <a:spcAft>
          <a:spcPct val="0"/>
        </a:spcAft>
        <a:defRPr sz="4400" b="1">
          <a:solidFill>
            <a:srgbClr val="FFFFFF"/>
          </a:solidFill>
          <a:latin typeface="Arial" charset="0"/>
        </a:defRPr>
      </a:lvl9pPr>
    </p:titleStyle>
    <p:bodyStyle>
      <a:lvl1pPr marL="342900" indent="-342900" algn="l" rtl="0" fontAlgn="base">
        <a:spcBef>
          <a:spcPct val="20000"/>
        </a:spcBef>
        <a:spcAft>
          <a:spcPct val="0"/>
        </a:spcAft>
        <a:buChar char="•"/>
        <a:defRPr sz="3200">
          <a:solidFill>
            <a:srgbClr val="000000"/>
          </a:solidFill>
          <a:latin typeface="+mn-lt"/>
          <a:ea typeface="+mn-ea"/>
          <a:cs typeface="+mn-cs"/>
        </a:defRPr>
      </a:lvl1pPr>
      <a:lvl2pPr marL="742950" indent="-285750" algn="l" rtl="0" fontAlgn="base">
        <a:spcBef>
          <a:spcPct val="20000"/>
        </a:spcBef>
        <a:spcAft>
          <a:spcPct val="0"/>
        </a:spcAft>
        <a:buChar char="–"/>
        <a:defRPr sz="2800">
          <a:solidFill>
            <a:srgbClr val="000000"/>
          </a:solidFill>
          <a:latin typeface="+mn-lt"/>
        </a:defRPr>
      </a:lvl2pPr>
      <a:lvl3pPr marL="1143000" indent="-228600" algn="l" rtl="0" fontAlgn="base">
        <a:spcBef>
          <a:spcPct val="20000"/>
        </a:spcBef>
        <a:spcAft>
          <a:spcPct val="0"/>
        </a:spcAft>
        <a:buChar char="•"/>
        <a:defRPr sz="2400">
          <a:solidFill>
            <a:srgbClr val="000000"/>
          </a:solidFill>
          <a:latin typeface="+mn-lt"/>
        </a:defRPr>
      </a:lvl3pPr>
      <a:lvl4pPr marL="1600200" indent="-228600" algn="l" rtl="0" fontAlgn="base">
        <a:spcBef>
          <a:spcPct val="20000"/>
        </a:spcBef>
        <a:spcAft>
          <a:spcPct val="0"/>
        </a:spcAft>
        <a:buChar char="–"/>
        <a:defRPr sz="2000">
          <a:solidFill>
            <a:srgbClr val="000000"/>
          </a:solidFill>
          <a:latin typeface="+mn-lt"/>
        </a:defRPr>
      </a:lvl4pPr>
      <a:lvl5pPr marL="2057400" indent="-228600" algn="l" rtl="0" fontAlgn="base">
        <a:spcBef>
          <a:spcPct val="20000"/>
        </a:spcBef>
        <a:spcAft>
          <a:spcPct val="0"/>
        </a:spcAft>
        <a:buChar char="»"/>
        <a:defRPr sz="2000">
          <a:solidFill>
            <a:srgbClr val="000000"/>
          </a:solidFill>
          <a:latin typeface="+mn-lt"/>
        </a:defRPr>
      </a:lvl5pPr>
      <a:lvl6pPr marL="2514600" indent="-228600" algn="l" rtl="0" fontAlgn="base">
        <a:spcBef>
          <a:spcPct val="20000"/>
        </a:spcBef>
        <a:spcAft>
          <a:spcPct val="0"/>
        </a:spcAft>
        <a:buChar char="»"/>
        <a:defRPr sz="2000">
          <a:solidFill>
            <a:srgbClr val="000000"/>
          </a:solidFill>
          <a:latin typeface="+mn-lt"/>
        </a:defRPr>
      </a:lvl6pPr>
      <a:lvl7pPr marL="2971800" indent="-228600" algn="l" rtl="0" fontAlgn="base">
        <a:spcBef>
          <a:spcPct val="20000"/>
        </a:spcBef>
        <a:spcAft>
          <a:spcPct val="0"/>
        </a:spcAft>
        <a:buChar char="»"/>
        <a:defRPr sz="2000">
          <a:solidFill>
            <a:srgbClr val="000000"/>
          </a:solidFill>
          <a:latin typeface="+mn-lt"/>
        </a:defRPr>
      </a:lvl7pPr>
      <a:lvl8pPr marL="3429000" indent="-228600" algn="l" rtl="0" fontAlgn="base">
        <a:spcBef>
          <a:spcPct val="20000"/>
        </a:spcBef>
        <a:spcAft>
          <a:spcPct val="0"/>
        </a:spcAft>
        <a:buChar char="»"/>
        <a:defRPr sz="2000">
          <a:solidFill>
            <a:srgbClr val="000000"/>
          </a:solidFill>
          <a:latin typeface="+mn-lt"/>
        </a:defRPr>
      </a:lvl8pPr>
      <a:lvl9pPr marL="3886200" indent="-228600" algn="l" rtl="0" fontAlgn="base">
        <a:spcBef>
          <a:spcPct val="20000"/>
        </a:spcBef>
        <a:spcAft>
          <a:spcPct val="0"/>
        </a:spcAft>
        <a:buChar char="»"/>
        <a:defRPr sz="2000">
          <a:solidFill>
            <a:srgbClr val="000000"/>
          </a:solidFill>
          <a:latin typeface="+mn-lt"/>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image" Target="../media/image18.png"/><Relationship Id="rId7" Type="http://schemas.openxmlformats.org/officeDocument/2006/relationships/image" Target="../media/image21.wmf"/><Relationship Id="rId12"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0.wmf"/><Relationship Id="rId11" Type="http://schemas.openxmlformats.org/officeDocument/2006/relationships/image" Target="../media/image25.png"/><Relationship Id="rId5" Type="http://schemas.openxmlformats.org/officeDocument/2006/relationships/image" Target="../media/image19.wmf"/><Relationship Id="rId10" Type="http://schemas.openxmlformats.org/officeDocument/2006/relationships/image" Target="../media/image24.wmf"/><Relationship Id="rId4" Type="http://schemas.openxmlformats.org/officeDocument/2006/relationships/image" Target="http://www.wpclipart.com/computer/server_2.png" TargetMode="External"/><Relationship Id="rId9" Type="http://schemas.openxmlformats.org/officeDocument/2006/relationships/image" Target="../media/image23.wmf"/></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27.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34.wm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42.jpe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45.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6.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57.jpeg"/></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62.jpeg"/><Relationship Id="rId4" Type="http://schemas.openxmlformats.org/officeDocument/2006/relationships/image" Target="../media/image61.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64.png"/></Relationships>
</file>

<file path=ppt/slides/_rels/slide39.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68.emf"/><Relationship Id="rId4" Type="http://schemas.openxmlformats.org/officeDocument/2006/relationships/image" Target="../media/image67.emf"/></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72.png"/></Relationships>
</file>

<file path=ppt/slides/_rels/slide4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74.png"/></Relationships>
</file>

<file path=ppt/slides/_rels/slide4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76.png"/></Relationships>
</file>

<file path=ppt/slides/_rels/slide4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78.png"/></Relationships>
</file>

<file path=ppt/slides/_rels/slide4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85.emf"/></Relationships>
</file>

<file path=ppt/slides/_rels/slide5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hyperlink" Target="http://140.125.154.179/2014sv/"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hyperlink" Target="http://emap.nlsc.gov.tw/gis/" TargetMode="External"/><Relationship Id="rId2" Type="http://schemas.openxmlformats.org/officeDocument/2006/relationships/hyperlink" Target="https://www.google.com.tw/maps/" TargetMode="External"/><Relationship Id="rId1" Type="http://schemas.openxmlformats.org/officeDocument/2006/relationships/slideLayout" Target="../slideLayouts/slideLayout2.xml"/><Relationship Id="rId4" Type="http://schemas.openxmlformats.org/officeDocument/2006/relationships/hyperlink" Target="http://map.tgos.nat.gov.tw/"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6.xml"/><Relationship Id="rId4" Type="http://schemas.openxmlformats.org/officeDocument/2006/relationships/image" Target="../media/image102.png"/></Relationships>
</file>

<file path=ppt/slides/_rels/slide6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6.xml"/><Relationship Id="rId5" Type="http://schemas.openxmlformats.org/officeDocument/2006/relationships/image" Target="../media/image108.png"/><Relationship Id="rId4" Type="http://schemas.openxmlformats.org/officeDocument/2006/relationships/image" Target="../media/image107.png"/></Relationships>
</file>

<file path=ppt/slides/_rels/slide7.xml.rels><?xml version="1.0" encoding="UTF-8" standalone="yes"?>
<Relationships xmlns="http://schemas.openxmlformats.org/package/2006/relationships"><Relationship Id="rId8" Type="http://schemas.openxmlformats.org/officeDocument/2006/relationships/hyperlink" Target="http://w3.ncree.org/safehome/index.htm" TargetMode="External"/><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 Id="rId9" Type="http://schemas.openxmlformats.org/officeDocument/2006/relationships/image" Target="../media/image17.png"/></Relationships>
</file>

<file path=ppt/slides/_rels/slide7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6.xml"/><Relationship Id="rId5" Type="http://schemas.openxmlformats.org/officeDocument/2006/relationships/image" Target="../media/image116.png"/><Relationship Id="rId4" Type="http://schemas.openxmlformats.org/officeDocument/2006/relationships/image" Target="../media/image115.png"/></Relationships>
</file>

<file path=ppt/slides/_rels/slide7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6.xml"/><Relationship Id="rId4" Type="http://schemas.openxmlformats.org/officeDocument/2006/relationships/image" Target="../media/image119.png"/></Relationships>
</file>

<file path=ppt/slides/_rels/slide7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6.xml"/><Relationship Id="rId4" Type="http://schemas.openxmlformats.org/officeDocument/2006/relationships/image" Target="../media/image122.png"/></Relationships>
</file>

<file path=ppt/slides/_rels/slide7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24.wmf"/><Relationship Id="rId2" Type="http://schemas.openxmlformats.org/officeDocument/2006/relationships/notesSlide" Target="../notesSlides/notesSlide44.xml"/><Relationship Id="rId1" Type="http://schemas.openxmlformats.org/officeDocument/2006/relationships/slideLayout" Target="../slideLayouts/slideLayout13.xml"/><Relationship Id="rId5" Type="http://schemas.openxmlformats.org/officeDocument/2006/relationships/image" Target="../media/image69.png"/><Relationship Id="rId4" Type="http://schemas.openxmlformats.org/officeDocument/2006/relationships/image" Target="../media/image125.png"/></Relationships>
</file>

<file path=ppt/slides/_rels/slide77.xml.rels><?xml version="1.0" encoding="UTF-8" standalone="yes"?>
<Relationships xmlns="http://schemas.openxmlformats.org/package/2006/relationships"><Relationship Id="rId3" Type="http://schemas.openxmlformats.org/officeDocument/2006/relationships/hyperlink" Target="http://safecampus.edu.tw/"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7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hyperlink" Target="http://163.27.98.130/&#26657;&#22290;&#23433;&#20840;&#27298;&#26680;&#34920;&#20462;&#27491;&#29256;/2-6-2.doc" TargetMode="External"/><Relationship Id="rId13" Type="http://schemas.openxmlformats.org/officeDocument/2006/relationships/hyperlink" Target="http://163.27.98.130/&#26657;&#22290;&#23433;&#20840;&#27298;&#26680;&#34920;&#20462;&#27491;&#29256;/3-3.doc" TargetMode="External"/><Relationship Id="rId18" Type="http://schemas.openxmlformats.org/officeDocument/2006/relationships/hyperlink" Target="http://163.27.98.130/&#26657;&#22290;&#23433;&#20840;&#27298;&#26680;&#34920;&#20462;&#27491;&#29256;/3-6.doc" TargetMode="External"/><Relationship Id="rId3" Type="http://schemas.openxmlformats.org/officeDocument/2006/relationships/hyperlink" Target="http://163.27.98.130/&#26657;&#22290;&#23433;&#20840;&#27298;&#26680;&#34920;&#20462;&#27491;&#29256;/2-2.doc" TargetMode="External"/><Relationship Id="rId21" Type="http://schemas.openxmlformats.org/officeDocument/2006/relationships/hyperlink" Target="http://163.27.98.130/&#26657;&#22290;&#23433;&#20840;&#27298;&#26680;&#34920;&#20462;&#27491;&#29256;/3-9.doc" TargetMode="External"/><Relationship Id="rId7" Type="http://schemas.openxmlformats.org/officeDocument/2006/relationships/hyperlink" Target="http://163.27.98.130/&#26657;&#22290;&#23433;&#20840;&#27298;&#26680;&#34920;&#20462;&#27491;&#29256;/2-6-1.doc" TargetMode="External"/><Relationship Id="rId12" Type="http://schemas.openxmlformats.org/officeDocument/2006/relationships/hyperlink" Target="http://163.27.98.130/&#26657;&#22290;&#23433;&#20840;&#27298;&#26680;&#34920;&#20462;&#27491;&#29256;/3-2.doc" TargetMode="External"/><Relationship Id="rId17" Type="http://schemas.openxmlformats.org/officeDocument/2006/relationships/hyperlink" Target="http://163.27.98.130/&#26657;&#22290;&#23433;&#20840;&#27298;&#26680;&#34920;&#20462;&#27491;&#29256;/3-5-2.doc" TargetMode="External"/><Relationship Id="rId2" Type="http://schemas.openxmlformats.org/officeDocument/2006/relationships/hyperlink" Target="http://163.27.98.130/&#26657;&#22290;&#23433;&#20840;&#27298;&#26680;&#34920;&#20462;&#27491;&#29256;/2-1.doc" TargetMode="External"/><Relationship Id="rId16" Type="http://schemas.openxmlformats.org/officeDocument/2006/relationships/hyperlink" Target="http://163.27.98.130/&#26657;&#22290;&#23433;&#20840;&#27298;&#26680;&#34920;&#20462;&#27491;&#29256;/3-5-1.doc" TargetMode="External"/><Relationship Id="rId20" Type="http://schemas.openxmlformats.org/officeDocument/2006/relationships/hyperlink" Target="http://163.27.98.130/&#26657;&#22290;&#23433;&#20840;&#27298;&#26680;&#34920;&#20462;&#27491;&#29256;/3-8.doc" TargetMode="External"/><Relationship Id="rId1" Type="http://schemas.openxmlformats.org/officeDocument/2006/relationships/slideLayout" Target="../slideLayouts/slideLayout2.xml"/><Relationship Id="rId6" Type="http://schemas.openxmlformats.org/officeDocument/2006/relationships/hyperlink" Target="http://163.27.98.130/&#26657;&#22290;&#23433;&#20840;&#27298;&#26680;&#34920;&#20462;&#27491;&#29256;/2-5.doc" TargetMode="External"/><Relationship Id="rId11" Type="http://schemas.openxmlformats.org/officeDocument/2006/relationships/hyperlink" Target="http://163.27.98.130/&#26657;&#22290;&#23433;&#20840;&#27298;&#26680;&#34920;&#20462;&#27491;&#29256;/3-1.doc" TargetMode="External"/><Relationship Id="rId5" Type="http://schemas.openxmlformats.org/officeDocument/2006/relationships/hyperlink" Target="http://163.27.98.130/&#26657;&#22290;&#23433;&#20840;&#27298;&#26680;&#34920;&#20462;&#27491;&#29256;/2-4.doc" TargetMode="External"/><Relationship Id="rId15" Type="http://schemas.openxmlformats.org/officeDocument/2006/relationships/hyperlink" Target="http://163.27.98.130/&#26657;&#22290;&#23433;&#20840;&#27298;&#26680;&#34920;&#20462;&#27491;&#29256;/3-4-2.doc" TargetMode="External"/><Relationship Id="rId23" Type="http://schemas.openxmlformats.org/officeDocument/2006/relationships/hyperlink" Target="http://163.27.98.130/&#26657;&#22290;&#23433;&#20840;&#27298;&#26680;&#34920;&#20462;&#27491;&#29256;/3-11.doc" TargetMode="External"/><Relationship Id="rId10" Type="http://schemas.openxmlformats.org/officeDocument/2006/relationships/hyperlink" Target="http://163.27.98.130/&#26657;&#22290;&#23433;&#20840;&#27298;&#26680;&#34920;&#20462;&#27491;&#29256;/2-6-4.doc" TargetMode="External"/><Relationship Id="rId19" Type="http://schemas.openxmlformats.org/officeDocument/2006/relationships/hyperlink" Target="http://163.27.98.130/&#26657;&#22290;&#23433;&#20840;&#27298;&#26680;&#34920;&#20462;&#27491;&#29256;/3-7.doc" TargetMode="External"/><Relationship Id="rId4" Type="http://schemas.openxmlformats.org/officeDocument/2006/relationships/hyperlink" Target="http://163.27.98.130/&#26657;&#22290;&#23433;&#20840;&#27298;&#26680;&#34920;&#20462;&#27491;&#29256;/2-3.doc" TargetMode="External"/><Relationship Id="rId9" Type="http://schemas.openxmlformats.org/officeDocument/2006/relationships/hyperlink" Target="http://163.27.98.130/&#26657;&#22290;&#23433;&#20840;&#27298;&#26680;&#34920;&#20462;&#27491;&#29256;/2-6-3.doc" TargetMode="External"/><Relationship Id="rId14" Type="http://schemas.openxmlformats.org/officeDocument/2006/relationships/hyperlink" Target="http://163.27.98.130/&#26657;&#22290;&#23433;&#20840;&#27298;&#26680;&#34920;&#20462;&#27491;&#29256;/3-4-1.doc" TargetMode="External"/><Relationship Id="rId22" Type="http://schemas.openxmlformats.org/officeDocument/2006/relationships/hyperlink" Target="http://163.27.98.130/&#26657;&#22290;&#23433;&#20840;&#27298;&#26680;&#34920;&#20462;&#27491;&#29256;/3-10.doc"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130.png"/></Relationships>
</file>

<file path=ppt/slides/_rels/slide8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Grp="1" noChangeArrowheads="1"/>
          </p:cNvSpPr>
          <p:nvPr>
            <p:ph type="subTitle" idx="1"/>
          </p:nvPr>
        </p:nvSpPr>
        <p:spPr>
          <a:xfrm>
            <a:off x="2915816" y="4005064"/>
            <a:ext cx="5977930" cy="1223962"/>
          </a:xfrm>
        </p:spPr>
        <p:txBody>
          <a:bodyPr/>
          <a:lstStyle/>
          <a:p>
            <a:r>
              <a:rPr lang="zh-TW" altLang="en-US" sz="2000" dirty="0" smtClean="0"/>
              <a:t>嘉義市</a:t>
            </a:r>
            <a:r>
              <a:rPr lang="en-US" altLang="zh-TW" sz="2000" dirty="0" smtClean="0"/>
              <a:t>『</a:t>
            </a:r>
            <a:r>
              <a:rPr lang="zh-TW" altLang="en-US" sz="2000" dirty="0" smtClean="0"/>
              <a:t>縣市級防災教育師資培育</a:t>
            </a:r>
            <a:r>
              <a:rPr lang="en-US" altLang="zh-TW" sz="2000" dirty="0" smtClean="0"/>
              <a:t>』</a:t>
            </a:r>
            <a:r>
              <a:rPr lang="zh-TW" altLang="en-US" sz="2000" dirty="0" smtClean="0"/>
              <a:t>認證課程研習</a:t>
            </a:r>
            <a:r>
              <a:rPr lang="en-US" altLang="zh-TW" sz="2000" dirty="0"/>
              <a:t> </a:t>
            </a:r>
            <a:endParaRPr lang="en-US" altLang="zh-TW" sz="2000" dirty="0" smtClean="0"/>
          </a:p>
          <a:p>
            <a:endParaRPr lang="en-US" altLang="zh-TW" sz="2000" b="0" dirty="0" smtClean="0"/>
          </a:p>
          <a:p>
            <a:r>
              <a:rPr lang="zh-TW" altLang="en-US" sz="2000" b="0" dirty="0" smtClean="0"/>
              <a:t>報告人</a:t>
            </a:r>
            <a:r>
              <a:rPr lang="en-US" altLang="zh-TW" sz="2000" b="0" dirty="0"/>
              <a:t>:</a:t>
            </a:r>
            <a:r>
              <a:rPr lang="zh-TW" altLang="en-US" sz="2000" b="0" dirty="0"/>
              <a:t>國立嘉義大學 陳建元 </a:t>
            </a:r>
            <a:r>
              <a:rPr lang="zh-TW" altLang="en-US" sz="2000" b="0" dirty="0" smtClean="0"/>
              <a:t>教授</a:t>
            </a:r>
            <a:endParaRPr lang="zh-TW" altLang="en-US" sz="2000" b="0" dirty="0"/>
          </a:p>
        </p:txBody>
      </p:sp>
      <p:sp>
        <p:nvSpPr>
          <p:cNvPr id="7" name="Rectangle 6"/>
          <p:cNvSpPr>
            <a:spLocks noGrp="1" noChangeArrowheads="1"/>
          </p:cNvSpPr>
          <p:nvPr>
            <p:ph type="sldNum" sz="quarter" idx="4"/>
          </p:nvPr>
        </p:nvSpPr>
        <p:spPr/>
        <p:txBody>
          <a:bodyPr/>
          <a:lstStyle/>
          <a:p>
            <a:fld id="{4525222A-E865-4B40-BB4F-23AFDE0848F4}" type="slidenum">
              <a:rPr lang="zh-TW" altLang="en-US"/>
              <a:pPr/>
              <a:t>1</a:t>
            </a:fld>
            <a:endParaRPr lang="en-US" altLang="zh-TW"/>
          </a:p>
        </p:txBody>
      </p:sp>
      <p:sp>
        <p:nvSpPr>
          <p:cNvPr id="2050" name="Rectangle 2"/>
          <p:cNvSpPr>
            <a:spLocks noGrp="1" noChangeArrowheads="1"/>
          </p:cNvSpPr>
          <p:nvPr>
            <p:ph type="ctrTitle"/>
          </p:nvPr>
        </p:nvSpPr>
        <p:spPr>
          <a:xfrm>
            <a:off x="539552" y="2060575"/>
            <a:ext cx="7561461" cy="1470025"/>
          </a:xfrm>
        </p:spPr>
        <p:txBody>
          <a:bodyPr/>
          <a:lstStyle/>
          <a:p>
            <a:r>
              <a:rPr lang="zh-TW" altLang="en-US" dirty="0" smtClean="0"/>
              <a:t>校園環境安全與災害潛勢檢核</a:t>
            </a:r>
            <a:endParaRPr lang="zh-TW" alt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3"/>
          <p:cNvSpPr txBox="1">
            <a:spLocks noChangeArrowheads="1"/>
          </p:cNvSpPr>
          <p:nvPr/>
        </p:nvSpPr>
        <p:spPr bwMode="auto">
          <a:xfrm>
            <a:off x="7380288" y="4365625"/>
            <a:ext cx="1295400" cy="503238"/>
          </a:xfrm>
          <a:prstGeom prst="rect">
            <a:avLst/>
          </a:prstGeom>
          <a:noFill/>
          <a:ln w="9525" algn="ctr">
            <a:noFill/>
            <a:miter lim="800000"/>
            <a:headEnd/>
            <a:tailEnd/>
          </a:ln>
        </p:spPr>
        <p:txBody>
          <a:bodyPr lIns="55778" tIns="27889" rIns="55778" bIns="27889"/>
          <a:lstStyle/>
          <a:p>
            <a:pPr algn="ctr"/>
            <a:r>
              <a:rPr lang="zh-TW" altLang="en-US" sz="1400">
                <a:solidFill>
                  <a:srgbClr val="333333"/>
                </a:solidFill>
                <a:latin typeface="標楷體" pitchFamily="65" charset="-120"/>
                <a:ea typeface="標楷體" pitchFamily="65" charset="-120"/>
              </a:rPr>
              <a:t>學校災害潛勢</a:t>
            </a:r>
          </a:p>
          <a:p>
            <a:pPr algn="ctr"/>
            <a:r>
              <a:rPr lang="zh-TW" altLang="en-US" sz="1400">
                <a:solidFill>
                  <a:srgbClr val="333333"/>
                </a:solidFill>
                <a:latin typeface="標楷體" pitchFamily="65" charset="-120"/>
                <a:ea typeface="標楷體" pitchFamily="65" charset="-120"/>
              </a:rPr>
              <a:t>資訊管理系統</a:t>
            </a:r>
          </a:p>
        </p:txBody>
      </p:sp>
      <p:grpSp>
        <p:nvGrpSpPr>
          <p:cNvPr id="2" name="Group 40"/>
          <p:cNvGrpSpPr>
            <a:grpSpLocks/>
          </p:cNvGrpSpPr>
          <p:nvPr/>
        </p:nvGrpSpPr>
        <p:grpSpPr bwMode="auto">
          <a:xfrm>
            <a:off x="2779713" y="3517900"/>
            <a:ext cx="1290637" cy="915988"/>
            <a:chOff x="3020" y="2160"/>
            <a:chExt cx="793" cy="538"/>
          </a:xfrm>
        </p:grpSpPr>
        <p:sp>
          <p:nvSpPr>
            <p:cNvPr id="36898" name="AutoShape 16"/>
            <p:cNvSpPr>
              <a:spLocks noChangeArrowheads="1"/>
            </p:cNvSpPr>
            <p:nvPr/>
          </p:nvSpPr>
          <p:spPr bwMode="auto">
            <a:xfrm>
              <a:off x="3306" y="2165"/>
              <a:ext cx="488" cy="356"/>
            </a:xfrm>
            <a:prstGeom prst="flowChartMagneticDisk">
              <a:avLst/>
            </a:prstGeom>
            <a:gradFill rotWithShape="1">
              <a:gsLst>
                <a:gs pos="0">
                  <a:srgbClr val="B2B2B2"/>
                </a:gs>
                <a:gs pos="50000">
                  <a:srgbClr val="FFFFFF"/>
                </a:gs>
                <a:gs pos="100000">
                  <a:srgbClr val="B2B2B2"/>
                </a:gs>
              </a:gsLst>
              <a:lin ang="5400000" scaled="1"/>
            </a:gradFill>
            <a:ln w="9525">
              <a:solidFill>
                <a:srgbClr val="000000"/>
              </a:solidFill>
              <a:round/>
              <a:headEnd/>
              <a:tailEnd/>
            </a:ln>
          </p:spPr>
          <p:txBody>
            <a:bodyPr/>
            <a:lstStyle/>
            <a:p>
              <a:endParaRPr lang="zh-TW" altLang="en-US">
                <a:solidFill>
                  <a:srgbClr val="333333"/>
                </a:solidFill>
              </a:endParaRPr>
            </a:p>
          </p:txBody>
        </p:sp>
        <p:pic>
          <p:nvPicPr>
            <p:cNvPr id="36899" name="Picture 17" descr="http://www.wpclipart.com/computer/server_2.png"/>
            <p:cNvPicPr>
              <a:picLocks noChangeAspect="1" noChangeArrowheads="1"/>
            </p:cNvPicPr>
            <p:nvPr/>
          </p:nvPicPr>
          <p:blipFill>
            <a:blip r:embed="rId3" r:link="rId4" cstate="print"/>
            <a:srcRect/>
            <a:stretch>
              <a:fillRect/>
            </a:stretch>
          </p:blipFill>
          <p:spPr bwMode="auto">
            <a:xfrm>
              <a:off x="3020" y="2392"/>
              <a:ext cx="359" cy="303"/>
            </a:xfrm>
            <a:prstGeom prst="rect">
              <a:avLst/>
            </a:prstGeom>
            <a:noFill/>
            <a:ln w="9525">
              <a:noFill/>
              <a:miter lim="800000"/>
              <a:headEnd/>
              <a:tailEnd/>
            </a:ln>
          </p:spPr>
        </p:pic>
        <p:pic>
          <p:nvPicPr>
            <p:cNvPr id="36900" name="Picture 18" descr="http://www.wpclipart.com/computer/server_2.png"/>
            <p:cNvPicPr>
              <a:picLocks noChangeAspect="1" noChangeArrowheads="1"/>
            </p:cNvPicPr>
            <p:nvPr/>
          </p:nvPicPr>
          <p:blipFill>
            <a:blip r:embed="rId3" r:link="rId4" cstate="print"/>
            <a:srcRect/>
            <a:stretch>
              <a:fillRect/>
            </a:stretch>
          </p:blipFill>
          <p:spPr bwMode="auto">
            <a:xfrm>
              <a:off x="3248" y="2395"/>
              <a:ext cx="358" cy="303"/>
            </a:xfrm>
            <a:prstGeom prst="rect">
              <a:avLst/>
            </a:prstGeom>
            <a:noFill/>
            <a:ln w="9525">
              <a:noFill/>
              <a:miter lim="800000"/>
              <a:headEnd/>
              <a:tailEnd/>
            </a:ln>
          </p:spPr>
        </p:pic>
        <p:sp>
          <p:nvSpPr>
            <p:cNvPr id="11" name="Text Box 19"/>
            <p:cNvSpPr txBox="1">
              <a:spLocks noChangeArrowheads="1"/>
            </p:cNvSpPr>
            <p:nvPr/>
          </p:nvSpPr>
          <p:spPr bwMode="auto">
            <a:xfrm>
              <a:off x="3288" y="2160"/>
              <a:ext cx="525" cy="266"/>
            </a:xfrm>
            <a:prstGeom prst="rect">
              <a:avLst/>
            </a:prstGeom>
            <a:noFill/>
            <a:ln w="9525" algn="ctr">
              <a:noFill/>
              <a:miter lim="800000"/>
              <a:headEnd/>
              <a:tailEnd/>
            </a:ln>
            <a:effectLst/>
          </p:spPr>
          <p:txBody>
            <a:bodyPr lIns="55778" tIns="27889" rIns="55778" bIns="27889"/>
            <a:lstStyle/>
            <a:p>
              <a:pPr algn="ctr">
                <a:defRPr/>
              </a:pPr>
              <a:endParaRPr lang="zh-TW" altLang="en-US" sz="1400" dirty="0">
                <a:solidFill>
                  <a:srgbClr val="333333"/>
                </a:solidFill>
                <a:effectLst>
                  <a:outerShdw blurRad="38100" dist="38100" dir="2700000" algn="tl">
                    <a:srgbClr val="FFFFFF"/>
                  </a:outerShdw>
                </a:effectLst>
                <a:latin typeface="新細明體" charset="-120"/>
                <a:ea typeface="華康中圓體" pitchFamily="49" charset="-120"/>
              </a:endParaRPr>
            </a:p>
            <a:p>
              <a:pPr algn="ctr">
                <a:defRPr/>
              </a:pPr>
              <a:r>
                <a:rPr lang="zh-TW" altLang="en-US" sz="800" dirty="0">
                  <a:solidFill>
                    <a:srgbClr val="333333"/>
                  </a:solidFill>
                  <a:effectLst>
                    <a:outerShdw blurRad="38100" dist="38100" dir="2700000" algn="tl">
                      <a:srgbClr val="FFFFFF"/>
                    </a:outerShdw>
                  </a:effectLst>
                  <a:latin typeface="Times New Roman" pitchFamily="18" charset="0"/>
                  <a:ea typeface="華康中圓體" pitchFamily="49" charset="-120"/>
                </a:rPr>
                <a:t>資料庫</a:t>
              </a:r>
              <a:endParaRPr lang="en-US" altLang="zh-TW" sz="800" dirty="0">
                <a:solidFill>
                  <a:srgbClr val="333333"/>
                </a:solidFill>
                <a:latin typeface="Times New Roman" pitchFamily="18" charset="0"/>
                <a:ea typeface="華康中圓體" pitchFamily="49" charset="-120"/>
              </a:endParaRPr>
            </a:p>
          </p:txBody>
        </p:sp>
      </p:grpSp>
      <p:sp>
        <p:nvSpPr>
          <p:cNvPr id="12" name="Text Box 26"/>
          <p:cNvSpPr txBox="1">
            <a:spLocks noChangeArrowheads="1"/>
          </p:cNvSpPr>
          <p:nvPr/>
        </p:nvSpPr>
        <p:spPr bwMode="auto">
          <a:xfrm>
            <a:off x="2347913" y="4454525"/>
            <a:ext cx="1873250" cy="287338"/>
          </a:xfrm>
          <a:prstGeom prst="rect">
            <a:avLst/>
          </a:prstGeom>
          <a:noFill/>
          <a:ln w="9525" algn="ctr">
            <a:noFill/>
            <a:miter lim="800000"/>
            <a:headEnd/>
            <a:tailEnd/>
          </a:ln>
        </p:spPr>
        <p:txBody>
          <a:bodyPr lIns="55778" tIns="27889" rIns="55778" bIns="27889"/>
          <a:lstStyle/>
          <a:p>
            <a:pPr algn="ctr">
              <a:lnSpc>
                <a:spcPct val="90000"/>
              </a:lnSpc>
            </a:pPr>
            <a:r>
              <a:rPr lang="zh-TW" altLang="en-US" sz="1400">
                <a:solidFill>
                  <a:srgbClr val="333333"/>
                </a:solidFill>
                <a:latin typeface="標楷體" pitchFamily="65" charset="-120"/>
                <a:ea typeface="標楷體" pitchFamily="65" charset="-120"/>
              </a:rPr>
              <a:t>學校災害潛勢資料庫</a:t>
            </a:r>
          </a:p>
        </p:txBody>
      </p:sp>
      <p:sp>
        <p:nvSpPr>
          <p:cNvPr id="13" name="AutoShape 28"/>
          <p:cNvSpPr>
            <a:spLocks noChangeArrowheads="1"/>
          </p:cNvSpPr>
          <p:nvPr/>
        </p:nvSpPr>
        <p:spPr bwMode="auto">
          <a:xfrm rot="4733767">
            <a:off x="923132" y="2389981"/>
            <a:ext cx="381000" cy="360363"/>
          </a:xfrm>
          <a:prstGeom prst="rightArrow">
            <a:avLst>
              <a:gd name="adj1" fmla="val 50000"/>
              <a:gd name="adj2" fmla="val 52526"/>
            </a:avLst>
          </a:prstGeom>
          <a:gradFill rotWithShape="1">
            <a:gsLst>
              <a:gs pos="0">
                <a:srgbClr val="FF6565"/>
              </a:gs>
              <a:gs pos="100000">
                <a:srgbClr val="FF0000"/>
              </a:gs>
            </a:gsLst>
            <a:lin ang="0" scaled="1"/>
          </a:gradFill>
          <a:ln w="19050" algn="ctr">
            <a:solidFill>
              <a:srgbClr val="000000"/>
            </a:solidFill>
            <a:miter lim="800000"/>
            <a:headEnd/>
            <a:tailEnd/>
          </a:ln>
        </p:spPr>
        <p:txBody>
          <a:bodyPr wrap="none" anchor="ctr"/>
          <a:lstStyle/>
          <a:p>
            <a:endParaRPr lang="zh-TW" altLang="en-US">
              <a:solidFill>
                <a:srgbClr val="333333"/>
              </a:solidFill>
            </a:endParaRPr>
          </a:p>
        </p:txBody>
      </p:sp>
      <p:grpSp>
        <p:nvGrpSpPr>
          <p:cNvPr id="3" name="Group 39"/>
          <p:cNvGrpSpPr>
            <a:grpSpLocks/>
          </p:cNvGrpSpPr>
          <p:nvPr/>
        </p:nvGrpSpPr>
        <p:grpSpPr bwMode="auto">
          <a:xfrm>
            <a:off x="539750" y="2924175"/>
            <a:ext cx="1225550" cy="487363"/>
            <a:chOff x="2154" y="2024"/>
            <a:chExt cx="589" cy="261"/>
          </a:xfrm>
        </p:grpSpPr>
        <p:pic>
          <p:nvPicPr>
            <p:cNvPr id="36896" name="Picture 30" descr="MCBS00272_0000[1]"/>
            <p:cNvPicPr>
              <a:picLocks noChangeAspect="1" noChangeArrowheads="1"/>
            </p:cNvPicPr>
            <p:nvPr/>
          </p:nvPicPr>
          <p:blipFill>
            <a:blip r:embed="rId5" cstate="print"/>
            <a:srcRect/>
            <a:stretch>
              <a:fillRect/>
            </a:stretch>
          </p:blipFill>
          <p:spPr bwMode="auto">
            <a:xfrm>
              <a:off x="2154" y="2024"/>
              <a:ext cx="374" cy="253"/>
            </a:xfrm>
            <a:prstGeom prst="rect">
              <a:avLst/>
            </a:prstGeom>
            <a:noFill/>
            <a:ln w="9525">
              <a:noFill/>
              <a:miter lim="800000"/>
              <a:headEnd/>
              <a:tailEnd/>
            </a:ln>
          </p:spPr>
        </p:pic>
        <p:pic>
          <p:nvPicPr>
            <p:cNvPr id="36897" name="Picture 31" descr="MCBS00272_0000[1]"/>
            <p:cNvPicPr>
              <a:picLocks noChangeAspect="1" noChangeArrowheads="1"/>
            </p:cNvPicPr>
            <p:nvPr/>
          </p:nvPicPr>
          <p:blipFill>
            <a:blip r:embed="rId5" cstate="print"/>
            <a:srcRect/>
            <a:stretch>
              <a:fillRect/>
            </a:stretch>
          </p:blipFill>
          <p:spPr bwMode="auto">
            <a:xfrm>
              <a:off x="2381" y="2040"/>
              <a:ext cx="362" cy="245"/>
            </a:xfrm>
            <a:prstGeom prst="rect">
              <a:avLst/>
            </a:prstGeom>
            <a:noFill/>
            <a:ln w="9525">
              <a:noFill/>
              <a:miter lim="800000"/>
              <a:headEnd/>
              <a:tailEnd/>
            </a:ln>
          </p:spPr>
        </p:pic>
      </p:grpSp>
      <p:sp>
        <p:nvSpPr>
          <p:cNvPr id="17" name="Text Box 32"/>
          <p:cNvSpPr txBox="1">
            <a:spLocks noChangeArrowheads="1"/>
          </p:cNvSpPr>
          <p:nvPr/>
        </p:nvSpPr>
        <p:spPr bwMode="auto">
          <a:xfrm>
            <a:off x="250825" y="3430588"/>
            <a:ext cx="1944688" cy="285750"/>
          </a:xfrm>
          <a:prstGeom prst="rect">
            <a:avLst/>
          </a:prstGeom>
          <a:noFill/>
          <a:ln w="9525" algn="ctr">
            <a:noFill/>
            <a:miter lim="800000"/>
            <a:headEnd/>
            <a:tailEnd/>
          </a:ln>
        </p:spPr>
        <p:txBody>
          <a:bodyPr lIns="55778" tIns="27889" rIns="55778" bIns="27889"/>
          <a:lstStyle/>
          <a:p>
            <a:pPr algn="ctr"/>
            <a:r>
              <a:rPr lang="zh-TW" altLang="en-US" sz="1400">
                <a:solidFill>
                  <a:srgbClr val="333333"/>
                </a:solidFill>
                <a:latin typeface="標楷體" pitchFamily="65" charset="-120"/>
                <a:ea typeface="標楷體" pitchFamily="65" charset="-120"/>
              </a:rPr>
              <a:t>蒐集學校填報調查資料</a:t>
            </a:r>
          </a:p>
        </p:txBody>
      </p:sp>
      <p:pic>
        <p:nvPicPr>
          <p:cNvPr id="18" name="Picture 36" descr="j0198149[1]"/>
          <p:cNvPicPr>
            <a:picLocks noChangeAspect="1" noChangeArrowheads="1"/>
          </p:cNvPicPr>
          <p:nvPr/>
        </p:nvPicPr>
        <p:blipFill>
          <a:blip r:embed="rId6" cstate="print"/>
          <a:srcRect/>
          <a:stretch>
            <a:fillRect/>
          </a:stretch>
        </p:blipFill>
        <p:spPr bwMode="auto">
          <a:xfrm>
            <a:off x="395288" y="1125538"/>
            <a:ext cx="1368425" cy="1212850"/>
          </a:xfrm>
          <a:prstGeom prst="rect">
            <a:avLst/>
          </a:prstGeom>
          <a:noFill/>
          <a:ln w="9525">
            <a:noFill/>
            <a:miter lim="800000"/>
            <a:headEnd/>
            <a:tailEnd/>
          </a:ln>
        </p:spPr>
      </p:pic>
      <p:pic>
        <p:nvPicPr>
          <p:cNvPr id="19" name="Picture 37" descr="MCPE01631_0000[1]"/>
          <p:cNvPicPr>
            <a:picLocks noChangeAspect="1" noChangeArrowheads="1"/>
          </p:cNvPicPr>
          <p:nvPr/>
        </p:nvPicPr>
        <p:blipFill>
          <a:blip r:embed="rId7" cstate="print"/>
          <a:srcRect/>
          <a:stretch>
            <a:fillRect/>
          </a:stretch>
        </p:blipFill>
        <p:spPr bwMode="auto">
          <a:xfrm>
            <a:off x="4787900" y="4724400"/>
            <a:ext cx="1512888" cy="1098550"/>
          </a:xfrm>
          <a:prstGeom prst="rect">
            <a:avLst/>
          </a:prstGeom>
          <a:noFill/>
          <a:ln w="9525">
            <a:noFill/>
            <a:miter lim="800000"/>
            <a:headEnd/>
            <a:tailEnd/>
          </a:ln>
        </p:spPr>
      </p:pic>
      <p:sp>
        <p:nvSpPr>
          <p:cNvPr id="20" name="Text Box 43"/>
          <p:cNvSpPr txBox="1">
            <a:spLocks noChangeArrowheads="1"/>
          </p:cNvSpPr>
          <p:nvPr/>
        </p:nvSpPr>
        <p:spPr bwMode="auto">
          <a:xfrm>
            <a:off x="5003800" y="4221163"/>
            <a:ext cx="1368425" cy="422275"/>
          </a:xfrm>
          <a:prstGeom prst="rect">
            <a:avLst/>
          </a:prstGeom>
          <a:noFill/>
          <a:ln w="9525" algn="ctr">
            <a:noFill/>
            <a:miter lim="800000"/>
            <a:headEnd/>
            <a:tailEnd/>
          </a:ln>
        </p:spPr>
        <p:txBody>
          <a:bodyPr lIns="55778" tIns="27889" rIns="55778" bIns="27889"/>
          <a:lstStyle/>
          <a:p>
            <a:pPr algn="ctr"/>
            <a:r>
              <a:rPr lang="zh-TW" altLang="en-US" sz="1400">
                <a:solidFill>
                  <a:srgbClr val="333333"/>
                </a:solidFill>
                <a:latin typeface="標楷體" pitchFamily="65" charset="-120"/>
                <a:ea typeface="標楷體" pitchFamily="65" charset="-120"/>
              </a:rPr>
              <a:t>災害潛勢資料</a:t>
            </a:r>
          </a:p>
          <a:p>
            <a:pPr algn="ctr"/>
            <a:r>
              <a:rPr lang="zh-TW" altLang="en-US" sz="1400">
                <a:solidFill>
                  <a:srgbClr val="333333"/>
                </a:solidFill>
                <a:latin typeface="標楷體" pitchFamily="65" charset="-120"/>
                <a:ea typeface="標楷體" pitchFamily="65" charset="-120"/>
              </a:rPr>
              <a:t>分析判定</a:t>
            </a:r>
          </a:p>
        </p:txBody>
      </p:sp>
      <p:sp>
        <p:nvSpPr>
          <p:cNvPr id="21" name="Text Box 83"/>
          <p:cNvSpPr txBox="1">
            <a:spLocks noChangeArrowheads="1"/>
          </p:cNvSpPr>
          <p:nvPr/>
        </p:nvSpPr>
        <p:spPr bwMode="auto">
          <a:xfrm>
            <a:off x="971550" y="981075"/>
            <a:ext cx="1081088" cy="287338"/>
          </a:xfrm>
          <a:prstGeom prst="rect">
            <a:avLst/>
          </a:prstGeom>
          <a:noFill/>
          <a:ln w="9525" algn="ctr">
            <a:noFill/>
            <a:miter lim="800000"/>
            <a:headEnd/>
            <a:tailEnd/>
          </a:ln>
        </p:spPr>
        <p:txBody>
          <a:bodyPr lIns="55778" tIns="27889" rIns="55778" bIns="27889"/>
          <a:lstStyle/>
          <a:p>
            <a:pPr algn="ctr"/>
            <a:r>
              <a:rPr lang="zh-TW" altLang="en-US" sz="1400">
                <a:solidFill>
                  <a:srgbClr val="333333"/>
                </a:solidFill>
                <a:latin typeface="標楷體" pitchFamily="65" charset="-120"/>
                <a:ea typeface="標楷體" pitchFamily="65" charset="-120"/>
              </a:rPr>
              <a:t>表格調整</a:t>
            </a:r>
          </a:p>
        </p:txBody>
      </p:sp>
      <p:sp>
        <p:nvSpPr>
          <p:cNvPr id="22" name="AutoShape 28"/>
          <p:cNvSpPr>
            <a:spLocks noChangeArrowheads="1"/>
          </p:cNvSpPr>
          <p:nvPr/>
        </p:nvSpPr>
        <p:spPr bwMode="auto">
          <a:xfrm rot="1754673">
            <a:off x="1971675" y="3714750"/>
            <a:ext cx="379413" cy="360363"/>
          </a:xfrm>
          <a:prstGeom prst="rightArrow">
            <a:avLst>
              <a:gd name="adj1" fmla="val 50000"/>
              <a:gd name="adj2" fmla="val 52307"/>
            </a:avLst>
          </a:prstGeom>
          <a:gradFill rotWithShape="1">
            <a:gsLst>
              <a:gs pos="0">
                <a:srgbClr val="FF6565"/>
              </a:gs>
              <a:gs pos="100000">
                <a:srgbClr val="FF0000"/>
              </a:gs>
            </a:gsLst>
            <a:lin ang="0" scaled="1"/>
          </a:gradFill>
          <a:ln w="19050" algn="ctr">
            <a:solidFill>
              <a:srgbClr val="000000"/>
            </a:solidFill>
            <a:miter lim="800000"/>
            <a:headEnd/>
            <a:tailEnd/>
          </a:ln>
        </p:spPr>
        <p:txBody>
          <a:bodyPr wrap="none" anchor="ctr"/>
          <a:lstStyle/>
          <a:p>
            <a:endParaRPr lang="zh-TW" altLang="en-US">
              <a:solidFill>
                <a:srgbClr val="333333"/>
              </a:solidFill>
            </a:endParaRPr>
          </a:p>
        </p:txBody>
      </p:sp>
      <p:sp>
        <p:nvSpPr>
          <p:cNvPr id="23" name="Text Box 83"/>
          <p:cNvSpPr txBox="1">
            <a:spLocks noChangeArrowheads="1"/>
          </p:cNvSpPr>
          <p:nvPr/>
        </p:nvSpPr>
        <p:spPr bwMode="auto">
          <a:xfrm>
            <a:off x="2339975" y="1484313"/>
            <a:ext cx="1081088" cy="288925"/>
          </a:xfrm>
          <a:prstGeom prst="rect">
            <a:avLst/>
          </a:prstGeom>
          <a:noFill/>
          <a:ln w="9525" algn="ctr">
            <a:noFill/>
            <a:miter lim="800000"/>
            <a:headEnd/>
            <a:tailEnd/>
          </a:ln>
        </p:spPr>
        <p:txBody>
          <a:bodyPr lIns="55778" tIns="27889" rIns="55778" bIns="27889"/>
          <a:lstStyle/>
          <a:p>
            <a:pPr algn="ctr"/>
            <a:r>
              <a:rPr lang="zh-TW" altLang="en-US" sz="1400">
                <a:solidFill>
                  <a:srgbClr val="333333"/>
                </a:solidFill>
                <a:latin typeface="標楷體" pitchFamily="65" charset="-120"/>
                <a:ea typeface="標楷體" pitchFamily="65" charset="-120"/>
              </a:rPr>
              <a:t>更新圖資</a:t>
            </a:r>
          </a:p>
        </p:txBody>
      </p:sp>
      <p:pic>
        <p:nvPicPr>
          <p:cNvPr id="24" name="Picture 55"/>
          <p:cNvPicPr>
            <a:picLocks noChangeAspect="1" noChangeArrowheads="1"/>
          </p:cNvPicPr>
          <p:nvPr/>
        </p:nvPicPr>
        <p:blipFill>
          <a:blip r:embed="rId8" cstate="print"/>
          <a:srcRect/>
          <a:stretch>
            <a:fillRect/>
          </a:stretch>
        </p:blipFill>
        <p:spPr bwMode="auto">
          <a:xfrm>
            <a:off x="2195513" y="1844675"/>
            <a:ext cx="1214437" cy="947738"/>
          </a:xfrm>
          <a:prstGeom prst="rect">
            <a:avLst/>
          </a:prstGeom>
          <a:noFill/>
          <a:ln w="9525">
            <a:noFill/>
            <a:miter lim="800000"/>
            <a:headEnd/>
            <a:tailEnd/>
          </a:ln>
        </p:spPr>
      </p:pic>
      <p:sp>
        <p:nvSpPr>
          <p:cNvPr id="25" name="Text Box 26"/>
          <p:cNvSpPr txBox="1">
            <a:spLocks noChangeArrowheads="1"/>
          </p:cNvSpPr>
          <p:nvPr/>
        </p:nvSpPr>
        <p:spPr bwMode="auto">
          <a:xfrm>
            <a:off x="250825" y="4941888"/>
            <a:ext cx="1368425" cy="287337"/>
          </a:xfrm>
          <a:prstGeom prst="rect">
            <a:avLst/>
          </a:prstGeom>
          <a:noFill/>
          <a:ln w="9525" algn="ctr">
            <a:noFill/>
            <a:miter lim="800000"/>
            <a:headEnd/>
            <a:tailEnd/>
          </a:ln>
        </p:spPr>
        <p:txBody>
          <a:bodyPr lIns="55778" tIns="27889" rIns="55778" bIns="27889"/>
          <a:lstStyle/>
          <a:p>
            <a:pPr algn="ctr">
              <a:lnSpc>
                <a:spcPct val="90000"/>
              </a:lnSpc>
            </a:pPr>
            <a:r>
              <a:rPr lang="zh-TW" altLang="en-US" sz="1400">
                <a:solidFill>
                  <a:srgbClr val="333333"/>
                </a:solidFill>
                <a:latin typeface="標楷體" pitchFamily="65" charset="-120"/>
                <a:ea typeface="標楷體" pitchFamily="65" charset="-120"/>
              </a:rPr>
              <a:t>建立學校外擴圖</a:t>
            </a:r>
            <a:endParaRPr lang="en-US" altLang="zh-TW" sz="1400">
              <a:solidFill>
                <a:srgbClr val="333333"/>
              </a:solidFill>
              <a:latin typeface="標楷體" pitchFamily="65" charset="-120"/>
              <a:ea typeface="標楷體" pitchFamily="65" charset="-120"/>
            </a:endParaRPr>
          </a:p>
        </p:txBody>
      </p:sp>
      <p:pic>
        <p:nvPicPr>
          <p:cNvPr id="26" name="Picture 7" descr="C:\Documents and Settings\chchang\Local Settings\Temporary Internet Files\Content.IE5\A8QBYT4F\MC900281290[1].wmf"/>
          <p:cNvPicPr>
            <a:picLocks noChangeAspect="1" noChangeArrowheads="1"/>
          </p:cNvPicPr>
          <p:nvPr/>
        </p:nvPicPr>
        <p:blipFill>
          <a:blip r:embed="rId9" cstate="print"/>
          <a:srcRect/>
          <a:stretch>
            <a:fillRect/>
          </a:stretch>
        </p:blipFill>
        <p:spPr bwMode="auto">
          <a:xfrm>
            <a:off x="4356100" y="1700213"/>
            <a:ext cx="1511300" cy="1241425"/>
          </a:xfrm>
          <a:prstGeom prst="rect">
            <a:avLst/>
          </a:prstGeom>
          <a:noFill/>
          <a:ln w="9525">
            <a:noFill/>
            <a:miter lim="800000"/>
            <a:headEnd/>
            <a:tailEnd/>
          </a:ln>
        </p:spPr>
      </p:pic>
      <p:sp>
        <p:nvSpPr>
          <p:cNvPr id="27" name="Text Box 26"/>
          <p:cNvSpPr txBox="1">
            <a:spLocks noChangeArrowheads="1"/>
          </p:cNvSpPr>
          <p:nvPr/>
        </p:nvSpPr>
        <p:spPr bwMode="auto">
          <a:xfrm>
            <a:off x="4427538" y="2924175"/>
            <a:ext cx="1368425" cy="288925"/>
          </a:xfrm>
          <a:prstGeom prst="rect">
            <a:avLst/>
          </a:prstGeom>
          <a:noFill/>
          <a:ln w="9525" algn="ctr">
            <a:noFill/>
            <a:miter lim="800000"/>
            <a:headEnd/>
            <a:tailEnd/>
          </a:ln>
        </p:spPr>
        <p:txBody>
          <a:bodyPr lIns="55778" tIns="27889" rIns="55778" bIns="27889"/>
          <a:lstStyle/>
          <a:p>
            <a:pPr algn="ctr">
              <a:lnSpc>
                <a:spcPct val="90000"/>
              </a:lnSpc>
            </a:pPr>
            <a:r>
              <a:rPr lang="zh-TW" altLang="en-US" sz="1400">
                <a:solidFill>
                  <a:srgbClr val="333333"/>
                </a:solidFill>
                <a:latin typeface="標楷體" pitchFamily="65" charset="-120"/>
                <a:ea typeface="標楷體" pitchFamily="65" charset="-120"/>
              </a:rPr>
              <a:t>校舍補強資料庫</a:t>
            </a:r>
            <a:endParaRPr lang="en-US" altLang="zh-TW" sz="1400">
              <a:solidFill>
                <a:srgbClr val="333333"/>
              </a:solidFill>
              <a:latin typeface="標楷體" pitchFamily="65" charset="-120"/>
              <a:ea typeface="標楷體" pitchFamily="65" charset="-120"/>
            </a:endParaRPr>
          </a:p>
        </p:txBody>
      </p:sp>
      <p:sp>
        <p:nvSpPr>
          <p:cNvPr id="28" name="AutoShape 28"/>
          <p:cNvSpPr>
            <a:spLocks noChangeArrowheads="1"/>
          </p:cNvSpPr>
          <p:nvPr/>
        </p:nvSpPr>
        <p:spPr bwMode="auto">
          <a:xfrm rot="1663046">
            <a:off x="4418013" y="4505325"/>
            <a:ext cx="379412" cy="360363"/>
          </a:xfrm>
          <a:prstGeom prst="rightArrow">
            <a:avLst>
              <a:gd name="adj1" fmla="val 50000"/>
              <a:gd name="adj2" fmla="val 52307"/>
            </a:avLst>
          </a:prstGeom>
          <a:gradFill rotWithShape="1">
            <a:gsLst>
              <a:gs pos="0">
                <a:srgbClr val="FF6565"/>
              </a:gs>
              <a:gs pos="100000">
                <a:srgbClr val="FF0000"/>
              </a:gs>
            </a:gsLst>
            <a:lin ang="0" scaled="1"/>
          </a:gradFill>
          <a:ln w="19050" algn="ctr">
            <a:solidFill>
              <a:srgbClr val="000000"/>
            </a:solidFill>
            <a:miter lim="800000"/>
            <a:headEnd/>
            <a:tailEnd/>
          </a:ln>
        </p:spPr>
        <p:txBody>
          <a:bodyPr wrap="none" anchor="ctr"/>
          <a:lstStyle/>
          <a:p>
            <a:endParaRPr lang="zh-TW" altLang="en-US">
              <a:solidFill>
                <a:srgbClr val="333333"/>
              </a:solidFill>
            </a:endParaRPr>
          </a:p>
        </p:txBody>
      </p:sp>
      <p:grpSp>
        <p:nvGrpSpPr>
          <p:cNvPr id="4" name="群組 109"/>
          <p:cNvGrpSpPr>
            <a:grpSpLocks/>
          </p:cNvGrpSpPr>
          <p:nvPr/>
        </p:nvGrpSpPr>
        <p:grpSpPr bwMode="auto">
          <a:xfrm>
            <a:off x="6804025" y="3068638"/>
            <a:ext cx="1800225" cy="1323975"/>
            <a:chOff x="6228184" y="4797152"/>
            <a:chExt cx="1800200" cy="1323315"/>
          </a:xfrm>
        </p:grpSpPr>
        <p:pic>
          <p:nvPicPr>
            <p:cNvPr id="36894" name="Picture 21" descr="MCj02156640000[1]"/>
            <p:cNvPicPr preferRelativeResize="0">
              <a:picLocks noChangeArrowheads="1"/>
            </p:cNvPicPr>
            <p:nvPr/>
          </p:nvPicPr>
          <p:blipFill>
            <a:blip r:embed="rId10" cstate="print"/>
            <a:srcRect/>
            <a:stretch>
              <a:fillRect/>
            </a:stretch>
          </p:blipFill>
          <p:spPr bwMode="auto">
            <a:xfrm>
              <a:off x="6228184" y="4797152"/>
              <a:ext cx="1800200" cy="1323315"/>
            </a:xfrm>
            <a:prstGeom prst="rect">
              <a:avLst/>
            </a:prstGeom>
            <a:noFill/>
            <a:ln w="9525">
              <a:noFill/>
              <a:miter lim="800000"/>
              <a:headEnd/>
              <a:tailEnd/>
            </a:ln>
          </p:spPr>
        </p:pic>
        <p:pic>
          <p:nvPicPr>
            <p:cNvPr id="36895" name="Picture 5"/>
            <p:cNvPicPr>
              <a:picLocks noChangeAspect="1" noChangeArrowheads="1"/>
            </p:cNvPicPr>
            <p:nvPr/>
          </p:nvPicPr>
          <p:blipFill>
            <a:blip r:embed="rId11" cstate="print"/>
            <a:srcRect l="11243" t="13852" r="12257" b="2629"/>
            <a:stretch>
              <a:fillRect/>
            </a:stretch>
          </p:blipFill>
          <p:spPr bwMode="auto">
            <a:xfrm>
              <a:off x="6684615" y="4926310"/>
              <a:ext cx="983823" cy="743322"/>
            </a:xfrm>
            <a:prstGeom prst="rect">
              <a:avLst/>
            </a:prstGeom>
            <a:noFill/>
            <a:ln w="9525">
              <a:noFill/>
              <a:miter lim="800000"/>
              <a:headEnd/>
              <a:tailEnd/>
            </a:ln>
          </p:spPr>
        </p:pic>
      </p:grpSp>
      <p:sp>
        <p:nvSpPr>
          <p:cNvPr id="32" name="AutoShape 28"/>
          <p:cNvSpPr>
            <a:spLocks noChangeArrowheads="1"/>
          </p:cNvSpPr>
          <p:nvPr/>
        </p:nvSpPr>
        <p:spPr bwMode="auto">
          <a:xfrm rot="-1701865">
            <a:off x="6578600" y="4721225"/>
            <a:ext cx="381000" cy="360363"/>
          </a:xfrm>
          <a:prstGeom prst="rightArrow">
            <a:avLst>
              <a:gd name="adj1" fmla="val 50000"/>
              <a:gd name="adj2" fmla="val 52526"/>
            </a:avLst>
          </a:prstGeom>
          <a:gradFill rotWithShape="1">
            <a:gsLst>
              <a:gs pos="0">
                <a:srgbClr val="FF6565"/>
              </a:gs>
              <a:gs pos="100000">
                <a:srgbClr val="FF0000"/>
              </a:gs>
            </a:gsLst>
            <a:lin ang="0" scaled="1"/>
          </a:gradFill>
          <a:ln w="19050" algn="ctr">
            <a:solidFill>
              <a:srgbClr val="000000"/>
            </a:solidFill>
            <a:miter lim="800000"/>
            <a:headEnd/>
            <a:tailEnd/>
          </a:ln>
        </p:spPr>
        <p:txBody>
          <a:bodyPr wrap="none" anchor="ctr"/>
          <a:lstStyle/>
          <a:p>
            <a:endParaRPr lang="zh-TW" altLang="en-US">
              <a:solidFill>
                <a:srgbClr val="333333"/>
              </a:solidFill>
            </a:endParaRPr>
          </a:p>
        </p:txBody>
      </p:sp>
      <p:sp>
        <p:nvSpPr>
          <p:cNvPr id="33" name="AutoShape 28"/>
          <p:cNvSpPr>
            <a:spLocks noChangeArrowheads="1"/>
          </p:cNvSpPr>
          <p:nvPr/>
        </p:nvSpPr>
        <p:spPr bwMode="auto">
          <a:xfrm rot="-2744511">
            <a:off x="2268537" y="4806951"/>
            <a:ext cx="379413" cy="360362"/>
          </a:xfrm>
          <a:prstGeom prst="rightArrow">
            <a:avLst>
              <a:gd name="adj1" fmla="val 50000"/>
              <a:gd name="adj2" fmla="val 52307"/>
            </a:avLst>
          </a:prstGeom>
          <a:gradFill rotWithShape="1">
            <a:gsLst>
              <a:gs pos="0">
                <a:srgbClr val="FF6565"/>
              </a:gs>
              <a:gs pos="100000">
                <a:srgbClr val="FF0000"/>
              </a:gs>
            </a:gsLst>
            <a:lin ang="0" scaled="1"/>
          </a:gradFill>
          <a:ln w="19050" algn="ctr">
            <a:solidFill>
              <a:srgbClr val="000000"/>
            </a:solidFill>
            <a:miter lim="800000"/>
            <a:headEnd/>
            <a:tailEnd/>
          </a:ln>
        </p:spPr>
        <p:txBody>
          <a:bodyPr wrap="none" anchor="ctr"/>
          <a:lstStyle/>
          <a:p>
            <a:endParaRPr lang="zh-TW" altLang="en-US">
              <a:solidFill>
                <a:srgbClr val="333333"/>
              </a:solidFill>
            </a:endParaRPr>
          </a:p>
        </p:txBody>
      </p:sp>
      <p:sp>
        <p:nvSpPr>
          <p:cNvPr id="34" name="AutoShape 28"/>
          <p:cNvSpPr>
            <a:spLocks noChangeArrowheads="1"/>
          </p:cNvSpPr>
          <p:nvPr/>
        </p:nvSpPr>
        <p:spPr bwMode="auto">
          <a:xfrm rot="4167938">
            <a:off x="2962276" y="2986087"/>
            <a:ext cx="379412" cy="360363"/>
          </a:xfrm>
          <a:prstGeom prst="rightArrow">
            <a:avLst>
              <a:gd name="adj1" fmla="val 50000"/>
              <a:gd name="adj2" fmla="val 52307"/>
            </a:avLst>
          </a:prstGeom>
          <a:gradFill rotWithShape="1">
            <a:gsLst>
              <a:gs pos="0">
                <a:srgbClr val="FF6565"/>
              </a:gs>
              <a:gs pos="100000">
                <a:srgbClr val="FF0000"/>
              </a:gs>
            </a:gsLst>
            <a:lin ang="0" scaled="1"/>
          </a:gradFill>
          <a:ln w="19050" algn="ctr">
            <a:solidFill>
              <a:srgbClr val="000000"/>
            </a:solidFill>
            <a:miter lim="800000"/>
            <a:headEnd/>
            <a:tailEnd/>
          </a:ln>
        </p:spPr>
        <p:txBody>
          <a:bodyPr wrap="none" anchor="ctr"/>
          <a:lstStyle/>
          <a:p>
            <a:endParaRPr lang="zh-TW" altLang="en-US">
              <a:solidFill>
                <a:srgbClr val="333333"/>
              </a:solidFill>
            </a:endParaRPr>
          </a:p>
        </p:txBody>
      </p:sp>
      <p:sp>
        <p:nvSpPr>
          <p:cNvPr id="35" name="AutoShape 28"/>
          <p:cNvSpPr>
            <a:spLocks noChangeArrowheads="1"/>
          </p:cNvSpPr>
          <p:nvPr/>
        </p:nvSpPr>
        <p:spPr bwMode="auto">
          <a:xfrm rot="8688400">
            <a:off x="4257675" y="3273425"/>
            <a:ext cx="379413" cy="360363"/>
          </a:xfrm>
          <a:prstGeom prst="rightArrow">
            <a:avLst>
              <a:gd name="adj1" fmla="val 50000"/>
              <a:gd name="adj2" fmla="val 52307"/>
            </a:avLst>
          </a:prstGeom>
          <a:gradFill rotWithShape="1">
            <a:gsLst>
              <a:gs pos="0">
                <a:srgbClr val="FF6565"/>
              </a:gs>
              <a:gs pos="100000">
                <a:srgbClr val="FF0000"/>
              </a:gs>
            </a:gsLst>
            <a:lin ang="0" scaled="1"/>
          </a:gradFill>
          <a:ln w="19050" algn="ctr">
            <a:solidFill>
              <a:srgbClr val="000000"/>
            </a:solidFill>
            <a:miter lim="800000"/>
            <a:headEnd/>
            <a:tailEnd/>
          </a:ln>
        </p:spPr>
        <p:txBody>
          <a:bodyPr wrap="none" anchor="ctr"/>
          <a:lstStyle/>
          <a:p>
            <a:endParaRPr lang="zh-TW" altLang="en-US">
              <a:solidFill>
                <a:srgbClr val="333333"/>
              </a:solidFill>
            </a:endParaRPr>
          </a:p>
        </p:txBody>
      </p:sp>
      <p:grpSp>
        <p:nvGrpSpPr>
          <p:cNvPr id="5" name="群組 115"/>
          <p:cNvGrpSpPr>
            <a:grpSpLocks/>
          </p:cNvGrpSpPr>
          <p:nvPr/>
        </p:nvGrpSpPr>
        <p:grpSpPr bwMode="auto">
          <a:xfrm>
            <a:off x="1042988" y="5294313"/>
            <a:ext cx="1152525" cy="1049337"/>
            <a:chOff x="899592" y="5294746"/>
            <a:chExt cx="1152128" cy="1048732"/>
          </a:xfrm>
        </p:grpSpPr>
        <p:pic>
          <p:nvPicPr>
            <p:cNvPr id="36892" name="Picture 2"/>
            <p:cNvPicPr>
              <a:picLocks noChangeAspect="1" noChangeArrowheads="1"/>
            </p:cNvPicPr>
            <p:nvPr/>
          </p:nvPicPr>
          <p:blipFill>
            <a:blip r:embed="rId12" cstate="print"/>
            <a:srcRect l="41399" t="36176" r="23502" b="11407"/>
            <a:stretch>
              <a:fillRect/>
            </a:stretch>
          </p:blipFill>
          <p:spPr bwMode="auto">
            <a:xfrm>
              <a:off x="899592" y="5294746"/>
              <a:ext cx="1152128" cy="1048732"/>
            </a:xfrm>
            <a:prstGeom prst="rect">
              <a:avLst/>
            </a:prstGeom>
            <a:noFill/>
            <a:ln w="9525">
              <a:noFill/>
              <a:miter lim="800000"/>
              <a:headEnd/>
              <a:tailEnd/>
            </a:ln>
          </p:spPr>
        </p:pic>
        <p:sp>
          <p:nvSpPr>
            <p:cNvPr id="36893" name="文字方塊 114"/>
            <p:cNvSpPr txBox="1">
              <a:spLocks noChangeArrowheads="1"/>
            </p:cNvSpPr>
            <p:nvPr/>
          </p:nvSpPr>
          <p:spPr bwMode="auto">
            <a:xfrm>
              <a:off x="1276968" y="5604906"/>
              <a:ext cx="504056" cy="369332"/>
            </a:xfrm>
            <a:prstGeom prst="rect">
              <a:avLst/>
            </a:prstGeom>
            <a:solidFill>
              <a:srgbClr val="E7E0AF"/>
            </a:solidFill>
            <a:ln w="9525">
              <a:noFill/>
              <a:miter lim="800000"/>
              <a:headEnd/>
              <a:tailEnd/>
            </a:ln>
          </p:spPr>
          <p:txBody>
            <a:bodyPr>
              <a:spAutoFit/>
            </a:bodyPr>
            <a:lstStyle/>
            <a:p>
              <a:endParaRPr lang="zh-TW" altLang="en-US">
                <a:solidFill>
                  <a:srgbClr val="333333"/>
                </a:solidFill>
              </a:endParaRPr>
            </a:p>
          </p:txBody>
        </p:sp>
      </p:grpSp>
      <p:sp>
        <p:nvSpPr>
          <p:cNvPr id="39" name="Text Box 26"/>
          <p:cNvSpPr txBox="1">
            <a:spLocks noChangeArrowheads="1"/>
          </p:cNvSpPr>
          <p:nvPr/>
        </p:nvSpPr>
        <p:spPr bwMode="auto">
          <a:xfrm>
            <a:off x="2420938" y="3446463"/>
            <a:ext cx="1800225" cy="1295400"/>
          </a:xfrm>
          <a:prstGeom prst="rect">
            <a:avLst/>
          </a:prstGeom>
          <a:noFill/>
          <a:ln>
            <a:headEnd/>
            <a:tailEnd/>
          </a:ln>
        </p:spPr>
        <p:style>
          <a:lnRef idx="2">
            <a:schemeClr val="accent2"/>
          </a:lnRef>
          <a:fillRef idx="1">
            <a:schemeClr val="lt1"/>
          </a:fillRef>
          <a:effectRef idx="0">
            <a:schemeClr val="accent2"/>
          </a:effectRef>
          <a:fontRef idx="minor">
            <a:schemeClr val="dk1"/>
          </a:fontRef>
        </p:style>
        <p:txBody>
          <a:bodyPr lIns="55778" tIns="27889" rIns="55778" bIns="27889"/>
          <a:lstStyle/>
          <a:p>
            <a:pPr algn="ctr">
              <a:lnSpc>
                <a:spcPct val="90000"/>
              </a:lnSpc>
              <a:defRPr/>
            </a:pPr>
            <a:endParaRPr lang="zh-TW" altLang="en-US" sz="1400" dirty="0">
              <a:solidFill>
                <a:srgbClr val="333333"/>
              </a:solidFill>
              <a:latin typeface="標楷體" pitchFamily="65" charset="-120"/>
              <a:ea typeface="標楷體" pitchFamily="65" charset="-120"/>
            </a:endParaRPr>
          </a:p>
        </p:txBody>
      </p:sp>
      <p:sp>
        <p:nvSpPr>
          <p:cNvPr id="40" name="Text Box 43"/>
          <p:cNvSpPr txBox="1">
            <a:spLocks noChangeArrowheads="1"/>
          </p:cNvSpPr>
          <p:nvPr/>
        </p:nvSpPr>
        <p:spPr bwMode="auto">
          <a:xfrm>
            <a:off x="4859338" y="5805488"/>
            <a:ext cx="1584325" cy="287337"/>
          </a:xfrm>
          <a:prstGeom prst="rect">
            <a:avLst/>
          </a:prstGeom>
          <a:noFill/>
          <a:ln w="9525" algn="ctr">
            <a:noFill/>
            <a:miter lim="800000"/>
            <a:headEnd/>
            <a:tailEnd/>
          </a:ln>
        </p:spPr>
        <p:txBody>
          <a:bodyPr lIns="55778" tIns="27889" rIns="55778" bIns="27889"/>
          <a:lstStyle/>
          <a:p>
            <a:pPr algn="ctr"/>
            <a:r>
              <a:rPr lang="zh-TW" altLang="en-US" sz="1400">
                <a:solidFill>
                  <a:srgbClr val="333333"/>
                </a:solidFill>
                <a:latin typeface="標楷體" pitchFamily="65" charset="-120"/>
                <a:ea typeface="標楷體" pitchFamily="65" charset="-120"/>
              </a:rPr>
              <a:t>專家諮詢會議判定</a:t>
            </a:r>
          </a:p>
        </p:txBody>
      </p:sp>
      <p:sp>
        <p:nvSpPr>
          <p:cNvPr id="41" name="標題版面配置區 1"/>
          <p:cNvSpPr txBox="1">
            <a:spLocks/>
          </p:cNvSpPr>
          <p:nvPr/>
        </p:nvSpPr>
        <p:spPr>
          <a:xfrm>
            <a:off x="251520" y="260648"/>
            <a:ext cx="7978080" cy="720725"/>
          </a:xfrm>
          <a:prstGeom prst="rect">
            <a:avLst/>
          </a:prstGeom>
          <a:noFill/>
          <a:ln w="25400" cap="flat" cmpd="sng" algn="ctr">
            <a:noFill/>
            <a:prstDash val="solid"/>
          </a:ln>
        </p:spPr>
        <p:style>
          <a:lnRef idx="2">
            <a:schemeClr val="accent4"/>
          </a:lnRef>
          <a:fillRef idx="1">
            <a:schemeClr val="lt1"/>
          </a:fillRef>
          <a:effectRef idx="0">
            <a:schemeClr val="accent4"/>
          </a:effectRef>
          <a:fontRef idx="none"/>
        </p:style>
        <p:txBody>
          <a:bodyPr anchor="ctr">
            <a:normAutofit/>
          </a:bodyPr>
          <a:lstStyle/>
          <a:p>
            <a:pPr eaLnBrk="0" hangingPunct="0">
              <a:defRPr/>
            </a:pPr>
            <a:r>
              <a:rPr kumimoji="0" lang="zh-TW" altLang="en-US" sz="4000" b="1" dirty="0">
                <a:solidFill>
                  <a:srgbClr val="FFFFFF"/>
                </a:solidFill>
                <a:latin typeface="微軟正黑體" pitchFamily="34" charset="-120"/>
                <a:ea typeface="微軟正黑體" pitchFamily="34" charset="-120"/>
                <a:cs typeface="+mj-cs"/>
              </a:rPr>
              <a:t>校園災害潛勢檢核作業流程</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par>
                          <p:cTn id="14" fill="hold" nodeType="afterGroup">
                            <p:stCondLst>
                              <p:cond delay="500"/>
                            </p:stCondLst>
                            <p:childTnLst>
                              <p:par>
                                <p:cTn id="15" presetID="10"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10"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par>
                                <p:cTn id="27" presetID="10" presetClass="entr" presetSubtype="0"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par>
                                <p:cTn id="33" presetID="10"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500"/>
                                        <p:tgtEl>
                                          <p:spTgt spid="2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500"/>
                                        <p:tgtEl>
                                          <p:spTgt spid="3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500"/>
                                        <p:tgtEl>
                                          <p:spTgt spid="2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fade">
                                      <p:cBhvr>
                                        <p:cTn id="47" dur="500"/>
                                        <p:tgtEl>
                                          <p:spTgt spid="34"/>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fade">
                                      <p:cBhvr>
                                        <p:cTn id="50" dur="500"/>
                                        <p:tgtEl>
                                          <p:spTgt spid="35"/>
                                        </p:tgtEl>
                                      </p:cBhvr>
                                    </p:animEffect>
                                  </p:childTnLst>
                                </p:cTn>
                              </p:par>
                            </p:childTnLst>
                          </p:cTn>
                        </p:par>
                        <p:par>
                          <p:cTn id="51" fill="hold" nodeType="afterGroup">
                            <p:stCondLst>
                              <p:cond delay="1000"/>
                            </p:stCondLst>
                            <p:childTnLst>
                              <p:par>
                                <p:cTn id="52" presetID="10" presetClass="entr" presetSubtype="0" fill="hold" nodeType="after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fade">
                                      <p:cBhvr>
                                        <p:cTn id="54" dur="2000"/>
                                        <p:tgtEl>
                                          <p:spTgt spid="2"/>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2000"/>
                                        <p:tgtEl>
                                          <p:spTgt spid="12"/>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9"/>
                                        </p:tgtEl>
                                        <p:attrNameLst>
                                          <p:attrName>style.visibility</p:attrName>
                                        </p:attrNameLst>
                                      </p:cBhvr>
                                      <p:to>
                                        <p:strVal val="visible"/>
                                      </p:to>
                                    </p:set>
                                    <p:animEffect transition="in" filter="fade">
                                      <p:cBhvr>
                                        <p:cTn id="60" dur="2000"/>
                                        <p:tgtEl>
                                          <p:spTgt spid="39"/>
                                        </p:tgtEl>
                                      </p:cBhvr>
                                    </p:animEffect>
                                  </p:childTnLst>
                                </p:cTn>
                              </p:par>
                            </p:childTnLst>
                          </p:cTn>
                        </p:par>
                        <p:par>
                          <p:cTn id="61" fill="hold" nodeType="afterGroup">
                            <p:stCondLst>
                              <p:cond delay="3000"/>
                            </p:stCondLst>
                            <p:childTnLst>
                              <p:par>
                                <p:cTn id="62" presetID="10" presetClass="entr" presetSubtype="0" fill="hold" grpId="0" nodeType="after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fade">
                                      <p:cBhvr>
                                        <p:cTn id="64" dur="2000"/>
                                        <p:tgtEl>
                                          <p:spTgt spid="28"/>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fade">
                                      <p:cBhvr>
                                        <p:cTn id="67" dur="2000"/>
                                        <p:tgtEl>
                                          <p:spTgt spid="20"/>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40"/>
                                        </p:tgtEl>
                                        <p:attrNameLst>
                                          <p:attrName>style.visibility</p:attrName>
                                        </p:attrNameLst>
                                      </p:cBhvr>
                                      <p:to>
                                        <p:strVal val="visible"/>
                                      </p:to>
                                    </p:set>
                                    <p:animEffect transition="in" filter="fade">
                                      <p:cBhvr>
                                        <p:cTn id="70" dur="2000"/>
                                        <p:tgtEl>
                                          <p:spTgt spid="40"/>
                                        </p:tgtEl>
                                      </p:cBhvr>
                                    </p:animEffect>
                                  </p:childTnLst>
                                </p:cTn>
                              </p:par>
                              <p:par>
                                <p:cTn id="71" presetID="10" presetClass="entr" presetSubtype="0" fill="hold" nodeType="withEffect">
                                  <p:stCondLst>
                                    <p:cond delay="0"/>
                                  </p:stCondLst>
                                  <p:childTnLst>
                                    <p:set>
                                      <p:cBhvr>
                                        <p:cTn id="72" dur="1" fill="hold">
                                          <p:stCondLst>
                                            <p:cond delay="0"/>
                                          </p:stCondLst>
                                        </p:cTn>
                                        <p:tgtEl>
                                          <p:spTgt spid="19"/>
                                        </p:tgtEl>
                                        <p:attrNameLst>
                                          <p:attrName>style.visibility</p:attrName>
                                        </p:attrNameLst>
                                      </p:cBhvr>
                                      <p:to>
                                        <p:strVal val="visible"/>
                                      </p:to>
                                    </p:set>
                                    <p:animEffect transition="in" filter="fade">
                                      <p:cBhvr>
                                        <p:cTn id="73" dur="2000"/>
                                        <p:tgtEl>
                                          <p:spTgt spid="19"/>
                                        </p:tgtEl>
                                      </p:cBhvr>
                                    </p:animEffect>
                                  </p:childTnLst>
                                </p:cTn>
                              </p:par>
                            </p:childTnLst>
                          </p:cTn>
                        </p:par>
                        <p:par>
                          <p:cTn id="74" fill="hold" nodeType="afterGroup">
                            <p:stCondLst>
                              <p:cond delay="5000"/>
                            </p:stCondLst>
                            <p:childTnLst>
                              <p:par>
                                <p:cTn id="75" presetID="10" presetClass="entr" presetSubtype="0" fill="hold" grpId="0" nodeType="afterEffect">
                                  <p:stCondLst>
                                    <p:cond delay="0"/>
                                  </p:stCondLst>
                                  <p:childTnLst>
                                    <p:set>
                                      <p:cBhvr>
                                        <p:cTn id="76" dur="1" fill="hold">
                                          <p:stCondLst>
                                            <p:cond delay="0"/>
                                          </p:stCondLst>
                                        </p:cTn>
                                        <p:tgtEl>
                                          <p:spTgt spid="32"/>
                                        </p:tgtEl>
                                        <p:attrNameLst>
                                          <p:attrName>style.visibility</p:attrName>
                                        </p:attrNameLst>
                                      </p:cBhvr>
                                      <p:to>
                                        <p:strVal val="visible"/>
                                      </p:to>
                                    </p:set>
                                    <p:animEffect transition="in" filter="fade">
                                      <p:cBhvr>
                                        <p:cTn id="77" dur="500"/>
                                        <p:tgtEl>
                                          <p:spTgt spid="32"/>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6"/>
                                        </p:tgtEl>
                                        <p:attrNameLst>
                                          <p:attrName>style.visibility</p:attrName>
                                        </p:attrNameLst>
                                      </p:cBhvr>
                                      <p:to>
                                        <p:strVal val="visible"/>
                                      </p:to>
                                    </p:set>
                                    <p:animEffect transition="in" filter="fade">
                                      <p:cBhvr>
                                        <p:cTn id="80" dur="500"/>
                                        <p:tgtEl>
                                          <p:spTgt spid="6"/>
                                        </p:tgtEl>
                                      </p:cBhvr>
                                    </p:animEffect>
                                  </p:childTnLst>
                                </p:cTn>
                              </p:par>
                              <p:par>
                                <p:cTn id="81" presetID="10" presetClass="entr" presetSubtype="0" fill="hold" nodeType="withEffect">
                                  <p:stCondLst>
                                    <p:cond delay="0"/>
                                  </p:stCondLst>
                                  <p:childTnLst>
                                    <p:set>
                                      <p:cBhvr>
                                        <p:cTn id="82" dur="1" fill="hold">
                                          <p:stCondLst>
                                            <p:cond delay="0"/>
                                          </p:stCondLst>
                                        </p:cTn>
                                        <p:tgtEl>
                                          <p:spTgt spid="4"/>
                                        </p:tgtEl>
                                        <p:attrNameLst>
                                          <p:attrName>style.visibility</p:attrName>
                                        </p:attrNameLst>
                                      </p:cBhvr>
                                      <p:to>
                                        <p:strVal val="visible"/>
                                      </p:to>
                                    </p:set>
                                    <p:animEffect transition="in" filter="fade">
                                      <p:cBhvr>
                                        <p:cTn id="8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3" grpId="0" animBg="1"/>
      <p:bldP spid="17" grpId="0"/>
      <p:bldP spid="20" grpId="0"/>
      <p:bldP spid="21" grpId="0"/>
      <p:bldP spid="22" grpId="0" animBg="1"/>
      <p:bldP spid="23" grpId="0"/>
      <p:bldP spid="25" grpId="0"/>
      <p:bldP spid="27" grpId="0"/>
      <p:bldP spid="28" grpId="0" animBg="1"/>
      <p:bldP spid="32" grpId="0" animBg="1"/>
      <p:bldP spid="33" grpId="0" animBg="1"/>
      <p:bldP spid="34" grpId="0" animBg="1"/>
      <p:bldP spid="35" grpId="0" animBg="1"/>
      <p:bldP spid="39" grpId="0" animBg="1"/>
      <p:bldP spid="4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標題 1"/>
          <p:cNvSpPr txBox="1">
            <a:spLocks/>
          </p:cNvSpPr>
          <p:nvPr/>
        </p:nvSpPr>
        <p:spPr bwMode="auto">
          <a:xfrm>
            <a:off x="417513" y="2857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endParaRPr kumimoji="0" lang="zh-TW" altLang="en-US" sz="4400" b="1"/>
          </a:p>
        </p:txBody>
      </p:sp>
      <p:sp>
        <p:nvSpPr>
          <p:cNvPr id="6147" name="標題 1"/>
          <p:cNvSpPr>
            <a:spLocks noGrp="1"/>
          </p:cNvSpPr>
          <p:nvPr>
            <p:ph type="title"/>
          </p:nvPr>
        </p:nvSpPr>
        <p:spPr>
          <a:xfrm>
            <a:off x="468313" y="260350"/>
            <a:ext cx="8229600" cy="1143000"/>
          </a:xfrm>
        </p:spPr>
        <p:txBody>
          <a:bodyPr/>
          <a:lstStyle/>
          <a:p>
            <a:pPr eaLnBrk="1" hangingPunct="1"/>
            <a:r>
              <a:rPr lang="zh-TW" altLang="en-US" dirty="0" smtClean="0"/>
              <a:t>校園</a:t>
            </a:r>
            <a:r>
              <a:rPr lang="zh-TW" altLang="zh-TW" dirty="0" smtClean="0"/>
              <a:t>災</a:t>
            </a:r>
            <a:r>
              <a:rPr lang="zh-TW" altLang="en-US" dirty="0" smtClean="0"/>
              <a:t>害</a:t>
            </a:r>
            <a:r>
              <a:rPr lang="zh-TW" altLang="zh-TW" dirty="0" smtClean="0"/>
              <a:t>潛</a:t>
            </a:r>
            <a:r>
              <a:rPr lang="zh-TW" altLang="en-US" dirty="0" smtClean="0"/>
              <a:t>勢</a:t>
            </a:r>
            <a:r>
              <a:rPr lang="zh-TW" altLang="zh-TW" dirty="0" smtClean="0"/>
              <a:t>判定原則</a:t>
            </a:r>
            <a:endParaRPr lang="zh-TW" altLang="en-US" b="1" dirty="0" smtClean="0">
              <a:latin typeface="標楷體" pitchFamily="65" charset="-120"/>
              <a:ea typeface="標楷體" pitchFamily="65" charset="-120"/>
            </a:endParaRPr>
          </a:p>
        </p:txBody>
      </p:sp>
      <p:sp>
        <p:nvSpPr>
          <p:cNvPr id="5" name="圓角矩形 4"/>
          <p:cNvSpPr/>
          <p:nvPr/>
        </p:nvSpPr>
        <p:spPr>
          <a:xfrm>
            <a:off x="468313" y="260350"/>
            <a:ext cx="8207375" cy="1152525"/>
          </a:xfrm>
          <a:prstGeom prst="roundRect">
            <a:avLst/>
          </a:prstGeom>
          <a:noFill/>
          <a:ln w="57150">
            <a:solidFill>
              <a:srgbClr val="FFC00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kumimoji="0" lang="zh-TW" altLang="en-US"/>
          </a:p>
        </p:txBody>
      </p:sp>
      <p:sp>
        <p:nvSpPr>
          <p:cNvPr id="71" name="圓角矩形 70"/>
          <p:cNvSpPr/>
          <p:nvPr/>
        </p:nvSpPr>
        <p:spPr>
          <a:xfrm>
            <a:off x="468313" y="6226175"/>
            <a:ext cx="8099425" cy="504825"/>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dirty="0"/>
          </a:p>
        </p:txBody>
      </p:sp>
      <p:sp>
        <p:nvSpPr>
          <p:cNvPr id="72" name="矩形 71"/>
          <p:cNvSpPr/>
          <p:nvPr/>
        </p:nvSpPr>
        <p:spPr>
          <a:xfrm>
            <a:off x="611188" y="6284913"/>
            <a:ext cx="7273925" cy="646112"/>
          </a:xfrm>
          <a:prstGeom prst="rect">
            <a:avLst/>
          </a:prstGeom>
        </p:spPr>
        <p:txBody>
          <a:bodyPr>
            <a:spAutoFit/>
          </a:bodyPr>
          <a:lstStyle/>
          <a:p>
            <a:pPr fontAlgn="auto">
              <a:spcBef>
                <a:spcPts val="0"/>
              </a:spcBef>
              <a:spcAft>
                <a:spcPts val="0"/>
              </a:spcAft>
              <a:defRPr/>
            </a:pPr>
            <a:r>
              <a:rPr kumimoji="0" lang="zh-TW" altLang="en-US"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全國各級學校災害潛勢資訊管理系統</a:t>
            </a:r>
            <a:r>
              <a:rPr kumimoji="0" lang="en-US" altLang="zh-TW"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a:t>
            </a:r>
            <a:r>
              <a:rPr kumimoji="0" lang="en-US" altLang="zh-TW"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http://140.125.154.179/</a:t>
            </a:r>
            <a:r>
              <a:rPr kumimoji="0" lang="en-US" altLang="zh-TW" b="1" dirty="0" err="1">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ms</a:t>
            </a:r>
            <a:r>
              <a:rPr kumimoji="0" lang="en-US" altLang="zh-TW"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endParaRPr kumimoji="0" lang="zh-TW" alt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p>
            <a:pPr fontAlgn="auto">
              <a:spcBef>
                <a:spcPts val="0"/>
              </a:spcBef>
              <a:spcAft>
                <a:spcPts val="0"/>
              </a:spcAft>
              <a:defRPr/>
            </a:pPr>
            <a:endParaRPr kumimoji="0" lang="zh-TW" altLang="en-US" dirty="0">
              <a:latin typeface="+mn-lt"/>
              <a:ea typeface="+mn-ea"/>
            </a:endParaRPr>
          </a:p>
        </p:txBody>
      </p:sp>
      <p:grpSp>
        <p:nvGrpSpPr>
          <p:cNvPr id="6151" name="群組 5"/>
          <p:cNvGrpSpPr>
            <a:grpSpLocks/>
          </p:cNvGrpSpPr>
          <p:nvPr/>
        </p:nvGrpSpPr>
        <p:grpSpPr bwMode="auto">
          <a:xfrm>
            <a:off x="1585913" y="2390775"/>
            <a:ext cx="1225550" cy="863600"/>
            <a:chOff x="610841" y="1556792"/>
            <a:chExt cx="1224855" cy="864096"/>
          </a:xfrm>
        </p:grpSpPr>
        <p:sp>
          <p:nvSpPr>
            <p:cNvPr id="7" name="七角星形 6"/>
            <p:cNvSpPr/>
            <p:nvPr/>
          </p:nvSpPr>
          <p:spPr>
            <a:xfrm>
              <a:off x="610841" y="1556792"/>
              <a:ext cx="1224855" cy="864096"/>
            </a:xfrm>
            <a:prstGeom prst="star7">
              <a:avLst/>
            </a:prstGeom>
            <a:solidFill>
              <a:srgbClr val="00B0F0"/>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solidFill>
                  <a:srgbClr val="333333"/>
                </a:solidFill>
              </a:endParaRPr>
            </a:p>
          </p:txBody>
        </p:sp>
        <p:sp>
          <p:nvSpPr>
            <p:cNvPr id="6187" name="文字方塊 7"/>
            <p:cNvSpPr txBox="1">
              <a:spLocks noChangeArrowheads="1"/>
            </p:cNvSpPr>
            <p:nvPr/>
          </p:nvSpPr>
          <p:spPr bwMode="auto">
            <a:xfrm>
              <a:off x="874713" y="1830388"/>
              <a:ext cx="8651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kumimoji="0" lang="zh-TW" altLang="en-US" sz="2000" b="1">
                  <a:solidFill>
                    <a:srgbClr val="333333"/>
                  </a:solidFill>
                  <a:latin typeface="標楷體" pitchFamily="65" charset="-120"/>
                  <a:ea typeface="標楷體" pitchFamily="65" charset="-120"/>
                </a:rPr>
                <a:t>地震</a:t>
              </a:r>
            </a:p>
          </p:txBody>
        </p:sp>
      </p:grpSp>
      <p:sp>
        <p:nvSpPr>
          <p:cNvPr id="16" name="橢圓 15"/>
          <p:cNvSpPr/>
          <p:nvPr/>
        </p:nvSpPr>
        <p:spPr>
          <a:xfrm>
            <a:off x="4276725" y="3411538"/>
            <a:ext cx="1944688" cy="1754187"/>
          </a:xfrm>
          <a:prstGeom prst="ellipse">
            <a:avLst/>
          </a:prstGeom>
          <a:blipFill rotWithShape="0">
            <a:blip r:embed="rId3" cstate="print"/>
            <a:stretch>
              <a:fillRect/>
            </a:stretch>
          </a:blipFill>
        </p:spPr>
        <p:style>
          <a:lnRef idx="2">
            <a:schemeClr val="accent5">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10" name="文字方塊 9"/>
          <p:cNvSpPr txBox="1"/>
          <p:nvPr/>
        </p:nvSpPr>
        <p:spPr>
          <a:xfrm>
            <a:off x="7466013" y="1555750"/>
            <a:ext cx="420687" cy="1754188"/>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p>
            <a:pPr fontAlgn="auto">
              <a:spcBef>
                <a:spcPts val="0"/>
              </a:spcBef>
              <a:spcAft>
                <a:spcPts val="0"/>
              </a:spcAft>
              <a:defRPr/>
            </a:pPr>
            <a:r>
              <a:rPr kumimoji="0" lang="zh-TW" altLang="en-US" dirty="0">
                <a:solidFill>
                  <a:srgbClr val="333333"/>
                </a:solidFill>
                <a:latin typeface="標楷體" panose="03000509000000000000" pitchFamily="65" charset="-120"/>
                <a:ea typeface="標楷體" panose="03000509000000000000" pitchFamily="65" charset="-120"/>
              </a:rPr>
              <a:t>災害潛勢圖資</a:t>
            </a:r>
          </a:p>
        </p:txBody>
      </p:sp>
      <p:sp>
        <p:nvSpPr>
          <p:cNvPr id="20" name="文字方塊 19"/>
          <p:cNvSpPr txBox="1"/>
          <p:nvPr/>
        </p:nvSpPr>
        <p:spPr>
          <a:xfrm>
            <a:off x="876300" y="2792413"/>
            <a:ext cx="271463" cy="2862262"/>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ctr" fontAlgn="auto">
              <a:spcBef>
                <a:spcPts val="0"/>
              </a:spcBef>
              <a:spcAft>
                <a:spcPts val="0"/>
              </a:spcAft>
              <a:defRPr/>
            </a:pPr>
            <a:r>
              <a:rPr kumimoji="0" lang="zh-TW" altLang="en-US" dirty="0">
                <a:solidFill>
                  <a:srgbClr val="333333"/>
                </a:solidFill>
                <a:latin typeface="標楷體" panose="03000509000000000000" pitchFamily="65" charset="-120"/>
                <a:ea typeface="標楷體" panose="03000509000000000000" pitchFamily="65" charset="-120"/>
              </a:rPr>
              <a:t>學校填報近年災損資料</a:t>
            </a:r>
          </a:p>
        </p:txBody>
      </p:sp>
      <p:grpSp>
        <p:nvGrpSpPr>
          <p:cNvPr id="6155" name="群組 7"/>
          <p:cNvGrpSpPr>
            <a:grpSpLocks/>
          </p:cNvGrpSpPr>
          <p:nvPr/>
        </p:nvGrpSpPr>
        <p:grpSpPr bwMode="auto">
          <a:xfrm>
            <a:off x="2881313" y="3867150"/>
            <a:ext cx="1249362" cy="677863"/>
            <a:chOff x="3420268" y="5212805"/>
            <a:chExt cx="1249363" cy="677862"/>
          </a:xfrm>
        </p:grpSpPr>
        <p:sp>
          <p:nvSpPr>
            <p:cNvPr id="15" name="向右箭號 14"/>
            <p:cNvSpPr/>
            <p:nvPr/>
          </p:nvSpPr>
          <p:spPr>
            <a:xfrm>
              <a:off x="3469480" y="5212805"/>
              <a:ext cx="1152526" cy="677862"/>
            </a:xfrm>
            <a:prstGeom prst="rightArrow">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solidFill>
                  <a:srgbClr val="333333"/>
                </a:solidFill>
              </a:endParaRPr>
            </a:p>
          </p:txBody>
        </p:sp>
        <p:sp>
          <p:nvSpPr>
            <p:cNvPr id="6183" name="文字方塊 16"/>
            <p:cNvSpPr txBox="1">
              <a:spLocks noChangeArrowheads="1"/>
            </p:cNvSpPr>
            <p:nvPr/>
          </p:nvSpPr>
          <p:spPr bwMode="auto">
            <a:xfrm>
              <a:off x="3420268" y="5378451"/>
              <a:ext cx="12493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kumimoji="0" lang="zh-TW" altLang="en-US" sz="1400" b="1">
                  <a:solidFill>
                    <a:srgbClr val="333333"/>
                  </a:solidFill>
                  <a:latin typeface="標楷體" pitchFamily="65" charset="-120"/>
                  <a:ea typeface="標楷體" pitchFamily="65" charset="-120"/>
                </a:rPr>
                <a:t>中小學</a:t>
              </a:r>
            </a:p>
          </p:txBody>
        </p:sp>
      </p:grpSp>
      <p:grpSp>
        <p:nvGrpSpPr>
          <p:cNvPr id="6156" name="群組 8"/>
          <p:cNvGrpSpPr>
            <a:grpSpLocks/>
          </p:cNvGrpSpPr>
          <p:nvPr/>
        </p:nvGrpSpPr>
        <p:grpSpPr bwMode="auto">
          <a:xfrm>
            <a:off x="6508750" y="4586288"/>
            <a:ext cx="1439863" cy="596900"/>
            <a:chOff x="5580063" y="4522788"/>
            <a:chExt cx="1439862" cy="596900"/>
          </a:xfrm>
        </p:grpSpPr>
        <p:sp>
          <p:nvSpPr>
            <p:cNvPr id="12" name="向左箭號 11"/>
            <p:cNvSpPr/>
            <p:nvPr/>
          </p:nvSpPr>
          <p:spPr>
            <a:xfrm>
              <a:off x="5580063" y="4522788"/>
              <a:ext cx="1295399" cy="596900"/>
            </a:xfrm>
            <a:prstGeom prst="leftArrow">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solidFill>
                  <a:srgbClr val="333333"/>
                </a:solidFill>
              </a:endParaRPr>
            </a:p>
          </p:txBody>
        </p:sp>
        <p:sp>
          <p:nvSpPr>
            <p:cNvPr id="6181" name="文字方塊 18"/>
            <p:cNvSpPr txBox="1">
              <a:spLocks noChangeArrowheads="1"/>
            </p:cNvSpPr>
            <p:nvPr/>
          </p:nvSpPr>
          <p:spPr bwMode="auto">
            <a:xfrm>
              <a:off x="5795963" y="4668838"/>
              <a:ext cx="12239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kumimoji="0" lang="zh-TW" altLang="en-US" sz="1400" b="1">
                  <a:solidFill>
                    <a:srgbClr val="333333"/>
                  </a:solidFill>
                  <a:latin typeface="標楷體" pitchFamily="65" charset="-120"/>
                  <a:ea typeface="標楷體" pitchFamily="65" charset="-120"/>
                </a:rPr>
                <a:t>大專院校</a:t>
              </a:r>
            </a:p>
          </p:txBody>
        </p:sp>
      </p:grpSp>
      <p:grpSp>
        <p:nvGrpSpPr>
          <p:cNvPr id="6157" name="群組 12"/>
          <p:cNvGrpSpPr>
            <a:grpSpLocks/>
          </p:cNvGrpSpPr>
          <p:nvPr/>
        </p:nvGrpSpPr>
        <p:grpSpPr bwMode="auto">
          <a:xfrm>
            <a:off x="6456363" y="3559175"/>
            <a:ext cx="1492250" cy="571500"/>
            <a:chOff x="5527675" y="3495675"/>
            <a:chExt cx="1492250" cy="571500"/>
          </a:xfrm>
        </p:grpSpPr>
        <p:sp>
          <p:nvSpPr>
            <p:cNvPr id="25" name="向左箭號 24"/>
            <p:cNvSpPr/>
            <p:nvPr/>
          </p:nvSpPr>
          <p:spPr>
            <a:xfrm>
              <a:off x="5527675" y="3495675"/>
              <a:ext cx="1214437" cy="571500"/>
            </a:xfrm>
            <a:prstGeom prst="leftArrow">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solidFill>
                  <a:srgbClr val="333333"/>
                </a:solidFill>
              </a:endParaRPr>
            </a:p>
          </p:txBody>
        </p:sp>
        <p:sp>
          <p:nvSpPr>
            <p:cNvPr id="6179" name="文字方塊 25"/>
            <p:cNvSpPr txBox="1">
              <a:spLocks noChangeArrowheads="1"/>
            </p:cNvSpPr>
            <p:nvPr/>
          </p:nvSpPr>
          <p:spPr bwMode="auto">
            <a:xfrm>
              <a:off x="5795963" y="3627438"/>
              <a:ext cx="12239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kumimoji="0" lang="zh-TW" altLang="en-US" sz="1400" b="1">
                  <a:solidFill>
                    <a:srgbClr val="333333"/>
                  </a:solidFill>
                  <a:latin typeface="標楷體" pitchFamily="65" charset="-120"/>
                  <a:ea typeface="標楷體" pitchFamily="65" charset="-120"/>
                </a:rPr>
                <a:t>高中職</a:t>
              </a:r>
            </a:p>
          </p:txBody>
        </p:sp>
      </p:grpSp>
      <p:pic>
        <p:nvPicPr>
          <p:cNvPr id="615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0988" y="3254375"/>
            <a:ext cx="1304925" cy="92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2894013" y="1576388"/>
            <a:ext cx="4572000" cy="1754187"/>
          </a:xfrm>
          <a:prstGeom prst="rect">
            <a:avLst/>
          </a:prstGeom>
        </p:spPr>
        <p:txBody>
          <a:bodyPr>
            <a:spAutoFit/>
          </a:bodyPr>
          <a:lstStyle/>
          <a:p>
            <a:pPr marL="171450" indent="-171450">
              <a:buFont typeface="Arial" panose="020B0604020202020204" pitchFamily="34" charset="0"/>
              <a:buChar char="•"/>
              <a:defRPr/>
            </a:pPr>
            <a:r>
              <a:rPr lang="zh-TW" altLang="en-US" sz="1200" dirty="0">
                <a:solidFill>
                  <a:srgbClr val="333333"/>
                </a:solidFill>
              </a:rPr>
              <a:t>災害潛勢評估所需資料，由教育部洽請下列各機關提供：</a:t>
            </a:r>
          </a:p>
          <a:p>
            <a:pPr>
              <a:defRPr/>
            </a:pPr>
            <a:r>
              <a:rPr lang="en-US" altLang="zh-TW" sz="1200" dirty="0">
                <a:solidFill>
                  <a:srgbClr val="333333"/>
                </a:solidFill>
              </a:rPr>
              <a:t>(</a:t>
            </a:r>
            <a:r>
              <a:rPr lang="zh-TW" altLang="en-US" sz="1200" dirty="0">
                <a:solidFill>
                  <a:srgbClr val="333333"/>
                </a:solidFill>
              </a:rPr>
              <a:t>一</a:t>
            </a:r>
            <a:r>
              <a:rPr lang="en-US" altLang="zh-TW" sz="1200" dirty="0">
                <a:solidFill>
                  <a:srgbClr val="333333"/>
                </a:solidFill>
              </a:rPr>
              <a:t>)</a:t>
            </a:r>
            <a:r>
              <a:rPr lang="zh-TW" altLang="en-US" sz="1200" dirty="0">
                <a:solidFill>
                  <a:srgbClr val="333333"/>
                </a:solidFill>
              </a:rPr>
              <a:t>活動斷層分布圖及環境地質圖：經濟部中央地質調查所。</a:t>
            </a:r>
          </a:p>
          <a:p>
            <a:pPr>
              <a:defRPr/>
            </a:pPr>
            <a:r>
              <a:rPr lang="en-US" altLang="zh-TW" sz="1200" dirty="0">
                <a:solidFill>
                  <a:srgbClr val="333333"/>
                </a:solidFill>
              </a:rPr>
              <a:t>(</a:t>
            </a:r>
            <a:r>
              <a:rPr lang="zh-TW" altLang="en-US" sz="1200" dirty="0">
                <a:solidFill>
                  <a:srgbClr val="333333"/>
                </a:solidFill>
              </a:rPr>
              <a:t>二</a:t>
            </a:r>
            <a:r>
              <a:rPr lang="en-US" altLang="zh-TW" sz="1200" dirty="0">
                <a:solidFill>
                  <a:srgbClr val="333333"/>
                </a:solidFill>
              </a:rPr>
              <a:t>)</a:t>
            </a:r>
            <a:r>
              <a:rPr lang="zh-TW" altLang="en-US" sz="1200" dirty="0">
                <a:solidFill>
                  <a:srgbClr val="333333"/>
                </a:solidFill>
              </a:rPr>
              <a:t>校舍耐震補強評估資料：國家地震工程研究中心。</a:t>
            </a:r>
          </a:p>
          <a:p>
            <a:pPr>
              <a:defRPr/>
            </a:pPr>
            <a:r>
              <a:rPr lang="en-US" altLang="zh-TW" sz="1200" dirty="0">
                <a:solidFill>
                  <a:srgbClr val="333333"/>
                </a:solidFill>
              </a:rPr>
              <a:t>(</a:t>
            </a:r>
            <a:r>
              <a:rPr lang="zh-TW" altLang="en-US" sz="1200" dirty="0">
                <a:solidFill>
                  <a:srgbClr val="333333"/>
                </a:solidFill>
              </a:rPr>
              <a:t>三</a:t>
            </a:r>
            <a:r>
              <a:rPr lang="en-US" altLang="zh-TW" sz="1200" dirty="0">
                <a:solidFill>
                  <a:srgbClr val="333333"/>
                </a:solidFill>
              </a:rPr>
              <a:t>)</a:t>
            </a:r>
            <a:r>
              <a:rPr lang="zh-TW" altLang="en-US" sz="1200" dirty="0">
                <a:solidFill>
                  <a:srgbClr val="333333"/>
                </a:solidFill>
              </a:rPr>
              <a:t>淹水潛勢圖：經濟部水利署。</a:t>
            </a:r>
          </a:p>
          <a:p>
            <a:pPr>
              <a:defRPr/>
            </a:pPr>
            <a:r>
              <a:rPr lang="en-US" altLang="zh-TW" sz="1200" dirty="0">
                <a:solidFill>
                  <a:srgbClr val="333333"/>
                </a:solidFill>
              </a:rPr>
              <a:t>(</a:t>
            </a:r>
            <a:r>
              <a:rPr lang="zh-TW" altLang="en-US" sz="1200" dirty="0">
                <a:solidFill>
                  <a:srgbClr val="333333"/>
                </a:solidFill>
              </a:rPr>
              <a:t>四</a:t>
            </a:r>
            <a:r>
              <a:rPr lang="en-US" altLang="zh-TW" sz="1200" dirty="0">
                <a:solidFill>
                  <a:srgbClr val="333333"/>
                </a:solidFill>
              </a:rPr>
              <a:t>)</a:t>
            </a:r>
            <a:r>
              <a:rPr lang="zh-TW" altLang="en-US" sz="1200" dirty="0">
                <a:solidFill>
                  <a:srgbClr val="333333"/>
                </a:solidFill>
              </a:rPr>
              <a:t>土石流潛勢溪流圖：行政院農業委員會水土保持局。</a:t>
            </a:r>
          </a:p>
          <a:p>
            <a:pPr>
              <a:defRPr/>
            </a:pPr>
            <a:r>
              <a:rPr lang="en-US" altLang="zh-TW" sz="1200" dirty="0">
                <a:solidFill>
                  <a:srgbClr val="333333"/>
                </a:solidFill>
              </a:rPr>
              <a:t>(</a:t>
            </a:r>
            <a:r>
              <a:rPr lang="zh-TW" altLang="en-US" sz="1200" dirty="0">
                <a:solidFill>
                  <a:srgbClr val="333333"/>
                </a:solidFill>
              </a:rPr>
              <a:t>五</a:t>
            </a:r>
            <a:r>
              <a:rPr lang="en-US" altLang="zh-TW" sz="1200" dirty="0">
                <a:solidFill>
                  <a:srgbClr val="333333"/>
                </a:solidFill>
              </a:rPr>
              <a:t>)</a:t>
            </a:r>
            <a:r>
              <a:rPr lang="zh-TW" altLang="en-US" sz="1200" dirty="0">
                <a:solidFill>
                  <a:srgbClr val="333333"/>
                </a:solidFill>
              </a:rPr>
              <a:t>核能電廠緊急應變計畫區範圍圖：行政院原子能委員會。</a:t>
            </a:r>
          </a:p>
          <a:p>
            <a:pPr>
              <a:defRPr/>
            </a:pPr>
            <a:r>
              <a:rPr lang="en-US" altLang="zh-TW" sz="1200" dirty="0">
                <a:solidFill>
                  <a:srgbClr val="333333"/>
                </a:solidFill>
              </a:rPr>
              <a:t>(</a:t>
            </a:r>
            <a:r>
              <a:rPr lang="zh-TW" altLang="en-US" sz="1200" dirty="0">
                <a:solidFill>
                  <a:srgbClr val="333333"/>
                </a:solidFill>
              </a:rPr>
              <a:t>六</a:t>
            </a:r>
            <a:r>
              <a:rPr lang="en-US" altLang="zh-TW" sz="1200" dirty="0">
                <a:solidFill>
                  <a:srgbClr val="333333"/>
                </a:solidFill>
              </a:rPr>
              <a:t>)</a:t>
            </a:r>
            <a:r>
              <a:rPr lang="zh-TW" altLang="en-US" sz="1200" dirty="0">
                <a:solidFill>
                  <a:srgbClr val="333333"/>
                </a:solidFill>
              </a:rPr>
              <a:t>海嘯溢淹潛勢圖：交通部中央氣象局。</a:t>
            </a:r>
          </a:p>
          <a:p>
            <a:pPr>
              <a:defRPr/>
            </a:pPr>
            <a:r>
              <a:rPr lang="en-US" altLang="zh-TW" sz="1200" dirty="0">
                <a:solidFill>
                  <a:srgbClr val="333333"/>
                </a:solidFill>
              </a:rPr>
              <a:t>(</a:t>
            </a:r>
            <a:r>
              <a:rPr lang="zh-TW" altLang="en-US" sz="1200" dirty="0">
                <a:solidFill>
                  <a:srgbClr val="333333"/>
                </a:solidFill>
              </a:rPr>
              <a:t>七</a:t>
            </a:r>
            <a:r>
              <a:rPr lang="en-US" altLang="zh-TW" sz="1200" dirty="0">
                <a:solidFill>
                  <a:srgbClr val="333333"/>
                </a:solidFill>
              </a:rPr>
              <a:t>)</a:t>
            </a:r>
            <a:r>
              <a:rPr lang="zh-TW" altLang="en-US" sz="1200" dirty="0">
                <a:solidFill>
                  <a:srgbClr val="333333"/>
                </a:solidFill>
              </a:rPr>
              <a:t>人為災害有關圖資：相關權責業管單位。</a:t>
            </a:r>
          </a:p>
          <a:p>
            <a:pPr>
              <a:defRPr/>
            </a:pPr>
            <a:r>
              <a:rPr lang="en-US" altLang="zh-TW" sz="1200" dirty="0">
                <a:solidFill>
                  <a:srgbClr val="333333"/>
                </a:solidFill>
              </a:rPr>
              <a:t>(</a:t>
            </a:r>
            <a:r>
              <a:rPr lang="zh-TW" altLang="en-US" sz="1200" dirty="0">
                <a:solidFill>
                  <a:srgbClr val="333333"/>
                </a:solidFill>
              </a:rPr>
              <a:t>八</a:t>
            </a:r>
            <a:r>
              <a:rPr lang="en-US" altLang="zh-TW" sz="1200" dirty="0">
                <a:solidFill>
                  <a:srgbClr val="333333"/>
                </a:solidFill>
              </a:rPr>
              <a:t>)</a:t>
            </a:r>
            <a:r>
              <a:rPr lang="zh-TW" altLang="en-US" sz="1200" dirty="0">
                <a:solidFill>
                  <a:srgbClr val="333333"/>
                </a:solidFill>
              </a:rPr>
              <a:t>校園災損統計資料：本部校園安全暨災害防救通報處理中心。</a:t>
            </a:r>
          </a:p>
        </p:txBody>
      </p:sp>
      <p:grpSp>
        <p:nvGrpSpPr>
          <p:cNvPr id="6160" name="群組 26"/>
          <p:cNvGrpSpPr>
            <a:grpSpLocks/>
          </p:cNvGrpSpPr>
          <p:nvPr/>
        </p:nvGrpSpPr>
        <p:grpSpPr bwMode="auto">
          <a:xfrm>
            <a:off x="1585913" y="4165600"/>
            <a:ext cx="1225550" cy="863600"/>
            <a:chOff x="543644" y="1484076"/>
            <a:chExt cx="1224855" cy="864096"/>
          </a:xfrm>
        </p:grpSpPr>
        <p:sp>
          <p:nvSpPr>
            <p:cNvPr id="28" name="七角星形 27"/>
            <p:cNvSpPr/>
            <p:nvPr/>
          </p:nvSpPr>
          <p:spPr>
            <a:xfrm>
              <a:off x="543644" y="1484076"/>
              <a:ext cx="1224855" cy="864096"/>
            </a:xfrm>
            <a:prstGeom prst="star7">
              <a:avLst/>
            </a:prstGeom>
            <a:solidFill>
              <a:srgbClr val="00B0F0"/>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solidFill>
                  <a:srgbClr val="333333"/>
                </a:solidFill>
              </a:endParaRPr>
            </a:p>
          </p:txBody>
        </p:sp>
        <p:sp>
          <p:nvSpPr>
            <p:cNvPr id="6177" name="文字方塊 7"/>
            <p:cNvSpPr txBox="1">
              <a:spLocks noChangeArrowheads="1"/>
            </p:cNvSpPr>
            <p:nvPr/>
          </p:nvSpPr>
          <p:spPr bwMode="auto">
            <a:xfrm>
              <a:off x="808038" y="1757363"/>
              <a:ext cx="86360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kumimoji="0" lang="zh-TW" altLang="en-US" sz="2000" b="1">
                  <a:solidFill>
                    <a:srgbClr val="333333"/>
                  </a:solidFill>
                  <a:latin typeface="標楷體" pitchFamily="65" charset="-120"/>
                  <a:ea typeface="標楷體" pitchFamily="65" charset="-120"/>
                </a:rPr>
                <a:t>坡地</a:t>
              </a:r>
            </a:p>
          </p:txBody>
        </p:sp>
      </p:grpSp>
      <p:pic>
        <p:nvPicPr>
          <p:cNvPr id="616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50988" y="5045075"/>
            <a:ext cx="1304925" cy="92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162" name="群組 2"/>
          <p:cNvGrpSpPr>
            <a:grpSpLocks/>
          </p:cNvGrpSpPr>
          <p:nvPr/>
        </p:nvGrpSpPr>
        <p:grpSpPr bwMode="auto">
          <a:xfrm>
            <a:off x="3854450" y="5222875"/>
            <a:ext cx="1223963" cy="863600"/>
            <a:chOff x="625277" y="5119688"/>
            <a:chExt cx="1224855" cy="864096"/>
          </a:xfrm>
        </p:grpSpPr>
        <p:sp>
          <p:nvSpPr>
            <p:cNvPr id="32" name="七角星形 31"/>
            <p:cNvSpPr/>
            <p:nvPr/>
          </p:nvSpPr>
          <p:spPr>
            <a:xfrm>
              <a:off x="625277" y="5119688"/>
              <a:ext cx="1224855" cy="864096"/>
            </a:xfrm>
            <a:prstGeom prst="star7">
              <a:avLst/>
            </a:prstGeom>
            <a:solidFill>
              <a:srgbClr val="00B0F0"/>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solidFill>
                  <a:srgbClr val="333333"/>
                </a:solidFill>
              </a:endParaRPr>
            </a:p>
          </p:txBody>
        </p:sp>
        <p:sp>
          <p:nvSpPr>
            <p:cNvPr id="6173" name="文字方塊 7"/>
            <p:cNvSpPr txBox="1">
              <a:spLocks noChangeArrowheads="1"/>
            </p:cNvSpPr>
            <p:nvPr/>
          </p:nvSpPr>
          <p:spPr bwMode="auto">
            <a:xfrm>
              <a:off x="889149" y="5393284"/>
              <a:ext cx="8651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kumimoji="0" lang="zh-TW" altLang="en-US" sz="2000" b="1">
                  <a:solidFill>
                    <a:srgbClr val="333333"/>
                  </a:solidFill>
                  <a:latin typeface="標楷體" pitchFamily="65" charset="-120"/>
                  <a:ea typeface="標楷體" pitchFamily="65" charset="-120"/>
                </a:rPr>
                <a:t>海嘯</a:t>
              </a:r>
            </a:p>
          </p:txBody>
        </p:sp>
      </p:grpSp>
      <p:grpSp>
        <p:nvGrpSpPr>
          <p:cNvPr id="6163" name="群組 3"/>
          <p:cNvGrpSpPr>
            <a:grpSpLocks/>
          </p:cNvGrpSpPr>
          <p:nvPr/>
        </p:nvGrpSpPr>
        <p:grpSpPr bwMode="auto">
          <a:xfrm>
            <a:off x="5395913" y="5227638"/>
            <a:ext cx="1225550" cy="863600"/>
            <a:chOff x="1988096" y="4284167"/>
            <a:chExt cx="1224855" cy="864096"/>
          </a:xfrm>
        </p:grpSpPr>
        <p:sp>
          <p:nvSpPr>
            <p:cNvPr id="34" name="七角星形 33"/>
            <p:cNvSpPr/>
            <p:nvPr/>
          </p:nvSpPr>
          <p:spPr>
            <a:xfrm>
              <a:off x="1988096" y="4284167"/>
              <a:ext cx="1224855" cy="864096"/>
            </a:xfrm>
            <a:prstGeom prst="star7">
              <a:avLst/>
            </a:prstGeom>
            <a:solidFill>
              <a:srgbClr val="00B0F0"/>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solidFill>
                  <a:srgbClr val="333333"/>
                </a:solidFill>
              </a:endParaRPr>
            </a:p>
          </p:txBody>
        </p:sp>
        <p:sp>
          <p:nvSpPr>
            <p:cNvPr id="6169" name="文字方塊 7"/>
            <p:cNvSpPr txBox="1">
              <a:spLocks noChangeArrowheads="1"/>
            </p:cNvSpPr>
            <p:nvPr/>
          </p:nvSpPr>
          <p:spPr bwMode="auto">
            <a:xfrm>
              <a:off x="2197993" y="4522788"/>
              <a:ext cx="8651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kumimoji="0" lang="zh-TW" altLang="en-US" sz="2000" b="1">
                  <a:solidFill>
                    <a:srgbClr val="333333"/>
                  </a:solidFill>
                  <a:latin typeface="標楷體" pitchFamily="65" charset="-120"/>
                  <a:ea typeface="標楷體" pitchFamily="65" charset="-120"/>
                </a:rPr>
                <a:t>輻射</a:t>
              </a:r>
            </a:p>
          </p:txBody>
        </p:sp>
      </p:grpSp>
      <p:sp>
        <p:nvSpPr>
          <p:cNvPr id="14" name="矩形 13"/>
          <p:cNvSpPr/>
          <p:nvPr/>
        </p:nvSpPr>
        <p:spPr>
          <a:xfrm>
            <a:off x="2881313" y="1573213"/>
            <a:ext cx="4456112" cy="1754187"/>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rgbClr val="333333"/>
              </a:solidFill>
            </a:endParaRPr>
          </a:p>
        </p:txBody>
      </p:sp>
      <p:sp>
        <p:nvSpPr>
          <p:cNvPr id="17" name="左大括弧 16"/>
          <p:cNvSpPr/>
          <p:nvPr/>
        </p:nvSpPr>
        <p:spPr>
          <a:xfrm>
            <a:off x="1258888" y="2663825"/>
            <a:ext cx="292100" cy="3201988"/>
          </a:xfrm>
          <a:prstGeom prst="lef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TW" altLang="en-US">
              <a:solidFill>
                <a:srgbClr val="333333"/>
              </a:solidFill>
            </a:endParaRPr>
          </a:p>
        </p:txBody>
      </p:sp>
    </p:spTree>
    <p:extLst>
      <p:ext uri="{BB962C8B-B14F-4D97-AF65-F5344CB8AC3E}">
        <p14:creationId xmlns:p14="http://schemas.microsoft.com/office/powerpoint/2010/main" val="30530041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標題 1"/>
          <p:cNvSpPr txBox="1">
            <a:spLocks/>
          </p:cNvSpPr>
          <p:nvPr/>
        </p:nvSpPr>
        <p:spPr bwMode="auto">
          <a:xfrm>
            <a:off x="417513" y="2857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endParaRPr kumimoji="0" lang="zh-TW" altLang="en-US" sz="4400" b="1"/>
          </a:p>
        </p:txBody>
      </p:sp>
      <p:sp>
        <p:nvSpPr>
          <p:cNvPr id="7171" name="標題 1"/>
          <p:cNvSpPr>
            <a:spLocks noGrp="1"/>
          </p:cNvSpPr>
          <p:nvPr>
            <p:ph type="title"/>
          </p:nvPr>
        </p:nvSpPr>
        <p:spPr>
          <a:xfrm>
            <a:off x="468313" y="260350"/>
            <a:ext cx="8229600" cy="1143000"/>
          </a:xfrm>
        </p:spPr>
        <p:txBody>
          <a:bodyPr/>
          <a:lstStyle/>
          <a:p>
            <a:pPr eaLnBrk="1" hangingPunct="1"/>
            <a:r>
              <a:rPr lang="zh-TW" altLang="en-US" dirty="0" smtClean="0"/>
              <a:t>校園</a:t>
            </a:r>
            <a:r>
              <a:rPr lang="zh-TW" altLang="zh-TW" dirty="0" smtClean="0"/>
              <a:t>災</a:t>
            </a:r>
            <a:r>
              <a:rPr lang="zh-TW" altLang="en-US" dirty="0" smtClean="0"/>
              <a:t>害</a:t>
            </a:r>
            <a:r>
              <a:rPr lang="zh-TW" altLang="zh-TW" dirty="0" smtClean="0"/>
              <a:t>潛</a:t>
            </a:r>
            <a:r>
              <a:rPr lang="zh-TW" altLang="en-US" dirty="0" smtClean="0"/>
              <a:t>勢</a:t>
            </a:r>
            <a:r>
              <a:rPr lang="zh-TW" altLang="zh-TW" dirty="0" smtClean="0"/>
              <a:t>判定原則</a:t>
            </a:r>
            <a:endParaRPr lang="zh-TW" altLang="en-US" b="1" dirty="0" smtClean="0">
              <a:latin typeface="標楷體" pitchFamily="65" charset="-120"/>
              <a:ea typeface="標楷體" pitchFamily="65" charset="-120"/>
            </a:endParaRPr>
          </a:p>
        </p:txBody>
      </p:sp>
      <p:sp>
        <p:nvSpPr>
          <p:cNvPr id="5" name="圓角矩形 4"/>
          <p:cNvSpPr/>
          <p:nvPr/>
        </p:nvSpPr>
        <p:spPr>
          <a:xfrm>
            <a:off x="468313" y="260350"/>
            <a:ext cx="8207375" cy="1152525"/>
          </a:xfrm>
          <a:prstGeom prst="roundRect">
            <a:avLst/>
          </a:prstGeom>
          <a:noFill/>
          <a:ln w="57150">
            <a:solidFill>
              <a:srgbClr val="FFC00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kumimoji="0" lang="zh-TW" altLang="en-US"/>
          </a:p>
        </p:txBody>
      </p:sp>
      <p:sp>
        <p:nvSpPr>
          <p:cNvPr id="71" name="圓角矩形 70"/>
          <p:cNvSpPr/>
          <p:nvPr/>
        </p:nvSpPr>
        <p:spPr>
          <a:xfrm>
            <a:off x="468313" y="6226175"/>
            <a:ext cx="8099425" cy="504825"/>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dirty="0"/>
          </a:p>
        </p:txBody>
      </p:sp>
      <p:sp>
        <p:nvSpPr>
          <p:cNvPr id="72" name="矩形 71"/>
          <p:cNvSpPr/>
          <p:nvPr/>
        </p:nvSpPr>
        <p:spPr>
          <a:xfrm>
            <a:off x="611188" y="6284913"/>
            <a:ext cx="8353425" cy="646112"/>
          </a:xfrm>
          <a:prstGeom prst="rect">
            <a:avLst/>
          </a:prstGeom>
        </p:spPr>
        <p:txBody>
          <a:bodyPr>
            <a:spAutoFit/>
          </a:bodyPr>
          <a:lstStyle/>
          <a:p>
            <a:pPr algn="ctr" fontAlgn="auto">
              <a:spcBef>
                <a:spcPts val="0"/>
              </a:spcBef>
              <a:spcAft>
                <a:spcPts val="0"/>
              </a:spcAft>
              <a:defRPr/>
            </a:pPr>
            <a:r>
              <a:rPr kumimoji="0" lang="zh-TW" altLang="en-US"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全國各級學校災害潛勢資訊管理系統</a:t>
            </a:r>
            <a:r>
              <a:rPr kumimoji="0" lang="en-US" altLang="zh-TW"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a:t>
            </a:r>
            <a:r>
              <a:rPr kumimoji="0" lang="en-US" altLang="zh-TW"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http://140.125.154.179/</a:t>
            </a:r>
            <a:r>
              <a:rPr kumimoji="0" lang="en-US" altLang="zh-TW" b="1" dirty="0" err="1">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ms</a:t>
            </a:r>
            <a:r>
              <a:rPr kumimoji="0" lang="en-US" altLang="zh-TW"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endParaRPr kumimoji="0" lang="zh-TW" alt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p>
            <a:pPr fontAlgn="auto">
              <a:spcBef>
                <a:spcPts val="0"/>
              </a:spcBef>
              <a:spcAft>
                <a:spcPts val="0"/>
              </a:spcAft>
              <a:defRPr/>
            </a:pPr>
            <a:endParaRPr kumimoji="0" lang="zh-TW" altLang="en-US" dirty="0">
              <a:latin typeface="+mn-lt"/>
              <a:ea typeface="+mn-ea"/>
            </a:endParaRPr>
          </a:p>
        </p:txBody>
      </p:sp>
      <p:sp>
        <p:nvSpPr>
          <p:cNvPr id="7" name="七角星形 6"/>
          <p:cNvSpPr/>
          <p:nvPr/>
        </p:nvSpPr>
        <p:spPr>
          <a:xfrm>
            <a:off x="610841" y="1556792"/>
            <a:ext cx="1224855" cy="864096"/>
          </a:xfrm>
          <a:prstGeom prst="star7">
            <a:avLst/>
          </a:prstGeom>
          <a:solidFill>
            <a:srgbClr val="00B0F0"/>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solidFill>
                <a:srgbClr val="333333"/>
              </a:solidFill>
            </a:endParaRPr>
          </a:p>
        </p:txBody>
      </p:sp>
      <p:sp>
        <p:nvSpPr>
          <p:cNvPr id="7178" name="文字方塊 7"/>
          <p:cNvSpPr txBox="1">
            <a:spLocks noChangeArrowheads="1"/>
          </p:cNvSpPr>
          <p:nvPr/>
        </p:nvSpPr>
        <p:spPr bwMode="auto">
          <a:xfrm>
            <a:off x="874713" y="1830388"/>
            <a:ext cx="8651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kumimoji="0" lang="zh-TW" altLang="en-US" sz="2000" b="1">
                <a:solidFill>
                  <a:srgbClr val="333333"/>
                </a:solidFill>
                <a:latin typeface="標楷體" pitchFamily="65" charset="-120"/>
                <a:ea typeface="標楷體" pitchFamily="65" charset="-120"/>
              </a:rPr>
              <a:t>地震</a:t>
            </a:r>
          </a:p>
        </p:txBody>
      </p:sp>
      <p:sp>
        <p:nvSpPr>
          <p:cNvPr id="7179" name="矩形 8"/>
          <p:cNvSpPr>
            <a:spLocks noChangeArrowheads="1"/>
          </p:cNvSpPr>
          <p:nvPr/>
        </p:nvSpPr>
        <p:spPr bwMode="auto">
          <a:xfrm>
            <a:off x="2843213" y="1911350"/>
            <a:ext cx="3457575" cy="3683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kumimoji="0" lang="zh-TW" altLang="en-US" sz="1800" b="1">
                <a:solidFill>
                  <a:srgbClr val="FF0000"/>
                </a:solidFill>
                <a:latin typeface="標楷體" pitchFamily="65" charset="-120"/>
                <a:ea typeface="標楷體" pitchFamily="65" charset="-120"/>
              </a:rPr>
              <a:t>地震災害潛勢資料如何取得？</a:t>
            </a:r>
            <a:endParaRPr kumimoji="0" lang="zh-TW" altLang="en-US" sz="1800">
              <a:solidFill>
                <a:srgbClr val="FF0000"/>
              </a:solidFill>
              <a:latin typeface="標楷體" pitchFamily="65" charset="-120"/>
              <a:ea typeface="標楷體" pitchFamily="65" charset="-120"/>
            </a:endParaRPr>
          </a:p>
        </p:txBody>
      </p:sp>
      <p:pic>
        <p:nvPicPr>
          <p:cNvPr id="7180"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2875" y="2882900"/>
            <a:ext cx="2328863" cy="612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81"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3300" y="3495675"/>
            <a:ext cx="1901825" cy="1776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橢圓 15"/>
          <p:cNvSpPr/>
          <p:nvPr/>
        </p:nvSpPr>
        <p:spPr>
          <a:xfrm>
            <a:off x="6875463" y="2936875"/>
            <a:ext cx="1944687" cy="1754188"/>
          </a:xfrm>
          <a:prstGeom prst="ellipse">
            <a:avLst/>
          </a:prstGeom>
          <a:blipFill rotWithShape="0">
            <a:blip r:embed="rId5" cstate="print"/>
            <a:stretch>
              <a:fillRect/>
            </a:stretch>
          </a:blipFill>
        </p:spPr>
        <p:style>
          <a:lnRef idx="2">
            <a:schemeClr val="accent5">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10" name="文字方塊 9"/>
          <p:cNvSpPr txBox="1"/>
          <p:nvPr/>
        </p:nvSpPr>
        <p:spPr>
          <a:xfrm>
            <a:off x="3702050" y="5373688"/>
            <a:ext cx="1584325" cy="368300"/>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p>
            <a:pPr fontAlgn="auto">
              <a:spcBef>
                <a:spcPts val="0"/>
              </a:spcBef>
              <a:spcAft>
                <a:spcPts val="0"/>
              </a:spcAft>
              <a:defRPr/>
            </a:pPr>
            <a:r>
              <a:rPr kumimoji="0" lang="zh-TW" altLang="en-US" dirty="0">
                <a:solidFill>
                  <a:srgbClr val="333333"/>
                </a:solidFill>
                <a:latin typeface="標楷體" panose="03000509000000000000" pitchFamily="65" charset="-120"/>
                <a:ea typeface="標楷體" panose="03000509000000000000" pitchFamily="65" charset="-120"/>
              </a:rPr>
              <a:t>校舍耐震情形</a:t>
            </a:r>
          </a:p>
        </p:txBody>
      </p:sp>
      <p:sp>
        <p:nvSpPr>
          <p:cNvPr id="11" name="矩形 10"/>
          <p:cNvSpPr/>
          <p:nvPr/>
        </p:nvSpPr>
        <p:spPr>
          <a:xfrm>
            <a:off x="406400" y="4797425"/>
            <a:ext cx="1800225" cy="646113"/>
          </a:xfrm>
          <a:prstGeom prst="rect">
            <a:avLst/>
          </a:prstGeom>
          <a:ln/>
        </p:spPr>
        <p:style>
          <a:lnRef idx="2">
            <a:schemeClr val="accent4"/>
          </a:lnRef>
          <a:fillRef idx="1">
            <a:schemeClr val="lt1"/>
          </a:fillRef>
          <a:effectRef idx="0">
            <a:schemeClr val="accent4"/>
          </a:effectRef>
          <a:fontRef idx="minor">
            <a:schemeClr val="dk1"/>
          </a:fontRef>
        </p:style>
        <p:txBody>
          <a:bodyPr wrap="none">
            <a:spAutoFit/>
          </a:bodyPr>
          <a:lstStyle/>
          <a:p>
            <a:pPr fontAlgn="auto">
              <a:spcBef>
                <a:spcPts val="0"/>
              </a:spcBef>
              <a:spcAft>
                <a:spcPts val="0"/>
              </a:spcAft>
              <a:defRPr/>
            </a:pPr>
            <a:r>
              <a:rPr kumimoji="0" lang="zh-TW" altLang="en-US" dirty="0">
                <a:solidFill>
                  <a:srgbClr val="333333"/>
                </a:solidFill>
                <a:latin typeface="Times New Roman" panose="02020603050405020304" pitchFamily="18" charset="0"/>
                <a:ea typeface="標楷體" panose="03000509000000000000" pitchFamily="65" charset="-120"/>
                <a:cs typeface="Times New Roman" panose="02020603050405020304" pitchFamily="18" charset="0"/>
              </a:rPr>
              <a:t>校舍耐震資訊網</a:t>
            </a:r>
            <a:endParaRPr kumimoji="0" lang="en-US" altLang="zh-TW" dirty="0">
              <a:solidFill>
                <a:srgbClr val="333333"/>
              </a:solidFill>
              <a:latin typeface="Times New Roman" panose="02020603050405020304" pitchFamily="18" charset="0"/>
              <a:ea typeface="標楷體" panose="03000509000000000000" pitchFamily="65" charset="-120"/>
              <a:cs typeface="Times New Roman" panose="02020603050405020304" pitchFamily="18" charset="0"/>
            </a:endParaRPr>
          </a:p>
          <a:p>
            <a:pPr fontAlgn="auto">
              <a:spcBef>
                <a:spcPts val="0"/>
              </a:spcBef>
              <a:spcAft>
                <a:spcPts val="0"/>
              </a:spcAft>
              <a:defRPr/>
            </a:pPr>
            <a:r>
              <a:rPr kumimoji="0" lang="zh-TW" altLang="en-US" dirty="0">
                <a:solidFill>
                  <a:srgbClr val="333333"/>
                </a:solidFill>
                <a:latin typeface="Times New Roman" panose="02020603050405020304" pitchFamily="18" charset="0"/>
                <a:ea typeface="標楷體" panose="03000509000000000000" pitchFamily="65" charset="-120"/>
                <a:cs typeface="Times New Roman" panose="02020603050405020304" pitchFamily="18" charset="0"/>
              </a:rPr>
              <a:t>及</a:t>
            </a:r>
            <a:r>
              <a:rPr kumimoji="0" lang="en-US" altLang="zh-TW" dirty="0">
                <a:solidFill>
                  <a:srgbClr val="333333"/>
                </a:solidFill>
                <a:latin typeface="Times New Roman" panose="02020603050405020304" pitchFamily="18" charset="0"/>
                <a:ea typeface="標楷體" panose="03000509000000000000" pitchFamily="65" charset="-120"/>
                <a:cs typeface="Times New Roman" panose="02020603050405020304" pitchFamily="18" charset="0"/>
              </a:rPr>
              <a:t>33</a:t>
            </a:r>
            <a:r>
              <a:rPr kumimoji="0" lang="zh-TW" altLang="en-US" dirty="0">
                <a:solidFill>
                  <a:srgbClr val="333333"/>
                </a:solidFill>
                <a:latin typeface="Times New Roman" panose="02020603050405020304" pitchFamily="18" charset="0"/>
                <a:ea typeface="標楷體" panose="03000509000000000000" pitchFamily="65" charset="-120"/>
                <a:cs typeface="Times New Roman" panose="02020603050405020304" pitchFamily="18" charset="0"/>
              </a:rPr>
              <a:t>條活動斷層</a:t>
            </a:r>
          </a:p>
        </p:txBody>
      </p:sp>
      <p:sp>
        <p:nvSpPr>
          <p:cNvPr id="20" name="文字方塊 19"/>
          <p:cNvSpPr txBox="1"/>
          <p:nvPr/>
        </p:nvSpPr>
        <p:spPr>
          <a:xfrm>
            <a:off x="7019925" y="4779963"/>
            <a:ext cx="1944688" cy="922337"/>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fontAlgn="auto">
              <a:spcBef>
                <a:spcPts val="0"/>
              </a:spcBef>
              <a:spcAft>
                <a:spcPts val="0"/>
              </a:spcAft>
              <a:defRPr/>
            </a:pPr>
            <a:r>
              <a:rPr kumimoji="0" lang="zh-TW" altLang="en-US" dirty="0">
                <a:solidFill>
                  <a:srgbClr val="333333"/>
                </a:solidFill>
                <a:latin typeface="標楷體" panose="03000509000000000000" pitchFamily="65" charset="-120"/>
                <a:ea typeface="標楷體" panose="03000509000000000000" pitchFamily="65" charset="-120"/>
              </a:rPr>
              <a:t>每年度至災潛平臺系統檢核校舍及活動斷層資料</a:t>
            </a:r>
          </a:p>
        </p:txBody>
      </p:sp>
      <p:pic>
        <p:nvPicPr>
          <p:cNvPr id="7186"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7713" y="3716338"/>
            <a:ext cx="952500" cy="95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向左箭號 11"/>
          <p:cNvSpPr/>
          <p:nvPr/>
        </p:nvSpPr>
        <p:spPr>
          <a:xfrm>
            <a:off x="5580063" y="4522788"/>
            <a:ext cx="1295400" cy="596900"/>
          </a:xfrm>
          <a:prstGeom prst="leftArrow">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solidFill>
                <a:srgbClr val="333333"/>
              </a:solidFill>
            </a:endParaRPr>
          </a:p>
        </p:txBody>
      </p:sp>
      <p:sp>
        <p:nvSpPr>
          <p:cNvPr id="15" name="向右箭號 14"/>
          <p:cNvSpPr/>
          <p:nvPr/>
        </p:nvSpPr>
        <p:spPr>
          <a:xfrm>
            <a:off x="2171700" y="3627438"/>
            <a:ext cx="1152525" cy="677862"/>
          </a:xfrm>
          <a:prstGeom prst="rightArrow">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solidFill>
                <a:srgbClr val="333333"/>
              </a:solidFill>
            </a:endParaRPr>
          </a:p>
        </p:txBody>
      </p:sp>
      <p:sp>
        <p:nvSpPr>
          <p:cNvPr id="7189" name="文字方塊 16"/>
          <p:cNvSpPr txBox="1">
            <a:spLocks noChangeArrowheads="1"/>
          </p:cNvSpPr>
          <p:nvPr/>
        </p:nvSpPr>
        <p:spPr bwMode="auto">
          <a:xfrm>
            <a:off x="2219325" y="3811588"/>
            <a:ext cx="12493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kumimoji="0" lang="zh-TW" altLang="en-US" sz="1400" b="1">
                <a:solidFill>
                  <a:srgbClr val="333333"/>
                </a:solidFill>
                <a:latin typeface="標楷體" pitchFamily="65" charset="-120"/>
                <a:ea typeface="標楷體" pitchFamily="65" charset="-120"/>
              </a:rPr>
              <a:t>中小學</a:t>
            </a:r>
          </a:p>
        </p:txBody>
      </p:sp>
      <p:sp>
        <p:nvSpPr>
          <p:cNvPr id="7190" name="文字方塊 18"/>
          <p:cNvSpPr txBox="1">
            <a:spLocks noChangeArrowheads="1"/>
          </p:cNvSpPr>
          <p:nvPr/>
        </p:nvSpPr>
        <p:spPr bwMode="auto">
          <a:xfrm>
            <a:off x="5795963" y="4668838"/>
            <a:ext cx="12239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kumimoji="0" lang="zh-TW" altLang="en-US" sz="1400" b="1">
                <a:solidFill>
                  <a:srgbClr val="333333"/>
                </a:solidFill>
                <a:latin typeface="標楷體" pitchFamily="65" charset="-120"/>
                <a:ea typeface="標楷體" pitchFamily="65" charset="-120"/>
              </a:rPr>
              <a:t>大專院校</a:t>
            </a:r>
          </a:p>
        </p:txBody>
      </p:sp>
      <p:sp>
        <p:nvSpPr>
          <p:cNvPr id="25" name="向左箭號 24"/>
          <p:cNvSpPr/>
          <p:nvPr/>
        </p:nvSpPr>
        <p:spPr>
          <a:xfrm>
            <a:off x="5527675" y="3495675"/>
            <a:ext cx="1214438" cy="571500"/>
          </a:xfrm>
          <a:prstGeom prst="leftArrow">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solidFill>
                <a:srgbClr val="333333"/>
              </a:solidFill>
            </a:endParaRPr>
          </a:p>
        </p:txBody>
      </p:sp>
      <p:sp>
        <p:nvSpPr>
          <p:cNvPr id="7192" name="文字方塊 25"/>
          <p:cNvSpPr txBox="1">
            <a:spLocks noChangeArrowheads="1"/>
          </p:cNvSpPr>
          <p:nvPr/>
        </p:nvSpPr>
        <p:spPr bwMode="auto">
          <a:xfrm>
            <a:off x="5795963" y="3627438"/>
            <a:ext cx="12239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kumimoji="0" lang="zh-TW" altLang="en-US" sz="1400" b="1">
                <a:solidFill>
                  <a:srgbClr val="333333"/>
                </a:solidFill>
                <a:latin typeface="標楷體" pitchFamily="65" charset="-120"/>
                <a:ea typeface="標楷體" pitchFamily="65" charset="-120"/>
              </a:rPr>
              <a:t>高中職</a:t>
            </a:r>
          </a:p>
        </p:txBody>
      </p:sp>
      <p:sp>
        <p:nvSpPr>
          <p:cNvPr id="7193" name="矩形 22"/>
          <p:cNvSpPr>
            <a:spLocks noChangeArrowheads="1"/>
          </p:cNvSpPr>
          <p:nvPr/>
        </p:nvSpPr>
        <p:spPr bwMode="auto">
          <a:xfrm>
            <a:off x="57150" y="3446463"/>
            <a:ext cx="29305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1200">
                <a:solidFill>
                  <a:srgbClr val="333333"/>
                </a:solidFill>
              </a:rPr>
              <a:t>http://school.ncree.org.tw/school/home/</a:t>
            </a:r>
            <a:endParaRPr lang="zh-TW" altLang="en-US" sz="1200">
              <a:solidFill>
                <a:srgbClr val="333333"/>
              </a:solidFill>
            </a:endParaRPr>
          </a:p>
        </p:txBody>
      </p:sp>
    </p:spTree>
    <p:extLst>
      <p:ext uri="{BB962C8B-B14F-4D97-AF65-F5344CB8AC3E}">
        <p14:creationId xmlns:p14="http://schemas.microsoft.com/office/powerpoint/2010/main" val="41795104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0"/>
          <p:cNvPicPr>
            <a:picLocks noChangeAspect="1" noChangeArrowheads="1"/>
          </p:cNvPicPr>
          <p:nvPr/>
        </p:nvPicPr>
        <p:blipFill>
          <a:blip r:embed="rId3" cstate="print">
            <a:extLst>
              <a:ext uri="{28A0092B-C50C-407E-A947-70E740481C1C}">
                <a14:useLocalDpi xmlns:a14="http://schemas.microsoft.com/office/drawing/2010/main" val="0"/>
              </a:ext>
            </a:extLst>
          </a:blip>
          <a:srcRect r="2518"/>
          <a:stretch>
            <a:fillRect/>
          </a:stretch>
        </p:blipFill>
        <p:spPr bwMode="auto">
          <a:xfrm>
            <a:off x="1960563" y="1290638"/>
            <a:ext cx="5735637" cy="4308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195" name="標題 1"/>
          <p:cNvSpPr txBox="1">
            <a:spLocks/>
          </p:cNvSpPr>
          <p:nvPr/>
        </p:nvSpPr>
        <p:spPr bwMode="auto">
          <a:xfrm>
            <a:off x="417513" y="2857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endParaRPr kumimoji="0" lang="zh-TW" altLang="en-US" sz="4400" b="1"/>
          </a:p>
        </p:txBody>
      </p:sp>
      <p:sp>
        <p:nvSpPr>
          <p:cNvPr id="8196" name="標題 1"/>
          <p:cNvSpPr>
            <a:spLocks noGrp="1"/>
          </p:cNvSpPr>
          <p:nvPr>
            <p:ph type="title"/>
          </p:nvPr>
        </p:nvSpPr>
        <p:spPr>
          <a:xfrm>
            <a:off x="468313" y="260350"/>
            <a:ext cx="8229600" cy="1143000"/>
          </a:xfrm>
        </p:spPr>
        <p:txBody>
          <a:bodyPr/>
          <a:lstStyle/>
          <a:p>
            <a:pPr eaLnBrk="1" hangingPunct="1"/>
            <a:r>
              <a:rPr lang="zh-TW" altLang="en-US" b="1" smtClean="0">
                <a:latin typeface="標楷體" pitchFamily="65" charset="-120"/>
                <a:ea typeface="標楷體" pitchFamily="65" charset="-120"/>
              </a:rPr>
              <a:t>貳、校園災害潛勢判定方法</a:t>
            </a:r>
          </a:p>
        </p:txBody>
      </p:sp>
      <p:sp>
        <p:nvSpPr>
          <p:cNvPr id="5" name="圓角矩形 4"/>
          <p:cNvSpPr/>
          <p:nvPr/>
        </p:nvSpPr>
        <p:spPr>
          <a:xfrm>
            <a:off x="468313" y="260350"/>
            <a:ext cx="8207375" cy="1152525"/>
          </a:xfrm>
          <a:prstGeom prst="roundRect">
            <a:avLst/>
          </a:prstGeom>
          <a:noFill/>
          <a:ln w="57150">
            <a:solidFill>
              <a:srgbClr val="FFC00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kumimoji="0" lang="zh-TW" altLang="en-US"/>
          </a:p>
        </p:txBody>
      </p:sp>
      <p:sp>
        <p:nvSpPr>
          <p:cNvPr id="71" name="圓角矩形 70"/>
          <p:cNvSpPr/>
          <p:nvPr/>
        </p:nvSpPr>
        <p:spPr>
          <a:xfrm>
            <a:off x="468313" y="6226175"/>
            <a:ext cx="8099425" cy="504825"/>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dirty="0"/>
          </a:p>
        </p:txBody>
      </p:sp>
      <p:sp>
        <p:nvSpPr>
          <p:cNvPr id="72" name="矩形 71"/>
          <p:cNvSpPr/>
          <p:nvPr/>
        </p:nvSpPr>
        <p:spPr>
          <a:xfrm>
            <a:off x="611188" y="6284913"/>
            <a:ext cx="8353425" cy="646112"/>
          </a:xfrm>
          <a:prstGeom prst="rect">
            <a:avLst/>
          </a:prstGeom>
        </p:spPr>
        <p:txBody>
          <a:bodyPr>
            <a:spAutoFit/>
          </a:bodyPr>
          <a:lstStyle/>
          <a:p>
            <a:pPr algn="ctr" fontAlgn="auto">
              <a:spcBef>
                <a:spcPts val="0"/>
              </a:spcBef>
              <a:spcAft>
                <a:spcPts val="0"/>
              </a:spcAft>
              <a:defRPr/>
            </a:pPr>
            <a:r>
              <a:rPr kumimoji="0" lang="zh-TW" altLang="en-US"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全國各級學校災害潛勢資訊管理系統</a:t>
            </a:r>
            <a:r>
              <a:rPr kumimoji="0" lang="en-US" altLang="zh-TW"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a:t>
            </a:r>
            <a:r>
              <a:rPr kumimoji="0" lang="en-US" altLang="zh-TW"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http://140.125.154.179/</a:t>
            </a:r>
            <a:r>
              <a:rPr kumimoji="0" lang="en-US" altLang="zh-TW" b="1" dirty="0" err="1">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ms</a:t>
            </a:r>
            <a:r>
              <a:rPr kumimoji="0" lang="en-US" altLang="zh-TW"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endParaRPr kumimoji="0" lang="zh-TW" alt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p>
            <a:pPr fontAlgn="auto">
              <a:spcBef>
                <a:spcPts val="0"/>
              </a:spcBef>
              <a:spcAft>
                <a:spcPts val="0"/>
              </a:spcAft>
              <a:defRPr/>
            </a:pPr>
            <a:endParaRPr kumimoji="0" lang="zh-TW" altLang="en-US" dirty="0">
              <a:latin typeface="+mn-lt"/>
              <a:ea typeface="+mn-ea"/>
            </a:endParaRPr>
          </a:p>
        </p:txBody>
      </p:sp>
      <p:sp>
        <p:nvSpPr>
          <p:cNvPr id="7" name="七角星形 6"/>
          <p:cNvSpPr/>
          <p:nvPr/>
        </p:nvSpPr>
        <p:spPr>
          <a:xfrm>
            <a:off x="610841" y="1556792"/>
            <a:ext cx="1224855" cy="864096"/>
          </a:xfrm>
          <a:prstGeom prst="star7">
            <a:avLst/>
          </a:prstGeom>
          <a:solidFill>
            <a:srgbClr val="00B0F0"/>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8203" name="文字方塊 7"/>
          <p:cNvSpPr txBox="1">
            <a:spLocks noChangeArrowheads="1"/>
          </p:cNvSpPr>
          <p:nvPr/>
        </p:nvSpPr>
        <p:spPr bwMode="auto">
          <a:xfrm>
            <a:off x="874713" y="1830388"/>
            <a:ext cx="8651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kumimoji="0" lang="zh-TW" altLang="en-US" sz="2000" b="1">
                <a:solidFill>
                  <a:schemeClr val="bg1"/>
                </a:solidFill>
                <a:latin typeface="標楷體" pitchFamily="65" charset="-120"/>
                <a:ea typeface="標楷體" pitchFamily="65" charset="-120"/>
              </a:rPr>
              <a:t>地震</a:t>
            </a:r>
          </a:p>
        </p:txBody>
      </p:sp>
      <p:sp>
        <p:nvSpPr>
          <p:cNvPr id="2" name="文字方塊 1"/>
          <p:cNvSpPr txBox="1"/>
          <p:nvPr/>
        </p:nvSpPr>
        <p:spPr>
          <a:xfrm>
            <a:off x="2843213" y="5695950"/>
            <a:ext cx="4105275" cy="369888"/>
          </a:xfrm>
          <a:prstGeom prst="rect">
            <a:avLst/>
          </a:prstGeom>
          <a:ln w="38100"/>
        </p:spPr>
        <p:style>
          <a:lnRef idx="2">
            <a:schemeClr val="accent6"/>
          </a:lnRef>
          <a:fillRef idx="1">
            <a:schemeClr val="lt1"/>
          </a:fillRef>
          <a:effectRef idx="0">
            <a:schemeClr val="accent6"/>
          </a:effectRef>
          <a:fontRef idx="minor">
            <a:schemeClr val="dk1"/>
          </a:fontRef>
        </p:style>
        <p:txBody>
          <a:bodyPr>
            <a:spAutoFit/>
          </a:bodyPr>
          <a:lstStyle/>
          <a:p>
            <a:pPr fontAlgn="auto">
              <a:spcBef>
                <a:spcPts val="0"/>
              </a:spcBef>
              <a:spcAft>
                <a:spcPts val="0"/>
              </a:spcAft>
              <a:defRPr/>
            </a:pPr>
            <a:r>
              <a:rPr kumimoji="0" lang="zh-TW" altLang="zh-TW" dirty="0">
                <a:latin typeface="標楷體" panose="03000509000000000000" pitchFamily="65" charset="-120"/>
                <a:ea typeface="標楷體" panose="03000509000000000000" pitchFamily="65" charset="-120"/>
              </a:rPr>
              <a:t>地震災害潛勢建築物耐震性能分析流程</a:t>
            </a:r>
            <a:endParaRPr kumimoji="0" lang="zh-TW" altLang="en-US" dirty="0">
              <a:latin typeface="標楷體" panose="03000509000000000000" pitchFamily="65" charset="-120"/>
              <a:ea typeface="標楷體" panose="03000509000000000000" pitchFamily="65" charset="-120"/>
            </a:endParaRPr>
          </a:p>
        </p:txBody>
      </p:sp>
      <p:pic>
        <p:nvPicPr>
          <p:cNvPr id="11" name="Picture 9" descr="C:\Users\yfchao\AppData\Local\Microsoft\Windows\Temporary Internet Files\Content.IE5\JCI17JEC\MCBD06922_0000[1].wmf"/>
          <p:cNvPicPr>
            <a:picLocks noChangeAspect="1" noChangeArrowheads="1"/>
          </p:cNvPicPr>
          <p:nvPr/>
        </p:nvPicPr>
        <p:blipFill>
          <a:blip r:embed="rId4" cstate="print"/>
          <a:srcRect/>
          <a:stretch>
            <a:fillRect/>
          </a:stretch>
        </p:blipFill>
        <p:spPr bwMode="auto">
          <a:xfrm>
            <a:off x="467544" y="2636912"/>
            <a:ext cx="1401763" cy="2287588"/>
          </a:xfrm>
          <a:prstGeom prst="rect">
            <a:avLst/>
          </a:prstGeom>
          <a:noFill/>
          <a:ln w="9525">
            <a:noFill/>
            <a:miter lim="800000"/>
            <a:headEnd/>
            <a:tailEnd/>
          </a:ln>
        </p:spPr>
      </p:pic>
    </p:spTree>
    <p:extLst>
      <p:ext uri="{BB962C8B-B14F-4D97-AF65-F5344CB8AC3E}">
        <p14:creationId xmlns:p14="http://schemas.microsoft.com/office/powerpoint/2010/main" val="23594490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標題 1"/>
          <p:cNvSpPr txBox="1">
            <a:spLocks/>
          </p:cNvSpPr>
          <p:nvPr/>
        </p:nvSpPr>
        <p:spPr bwMode="auto">
          <a:xfrm>
            <a:off x="417513" y="2857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endParaRPr kumimoji="0" lang="zh-TW" altLang="en-US" sz="4400" b="1"/>
          </a:p>
        </p:txBody>
      </p:sp>
      <p:sp>
        <p:nvSpPr>
          <p:cNvPr id="9219" name="標題 1"/>
          <p:cNvSpPr>
            <a:spLocks noGrp="1"/>
          </p:cNvSpPr>
          <p:nvPr>
            <p:ph type="title"/>
          </p:nvPr>
        </p:nvSpPr>
        <p:spPr>
          <a:xfrm>
            <a:off x="468313" y="260350"/>
            <a:ext cx="8229600" cy="1143000"/>
          </a:xfrm>
        </p:spPr>
        <p:txBody>
          <a:bodyPr/>
          <a:lstStyle/>
          <a:p>
            <a:pPr eaLnBrk="1" hangingPunct="1"/>
            <a:r>
              <a:rPr lang="zh-TW" altLang="en-US" b="1" smtClean="0">
                <a:latin typeface="標楷體" pitchFamily="65" charset="-120"/>
                <a:ea typeface="標楷體" pitchFamily="65" charset="-120"/>
              </a:rPr>
              <a:t>貳、校園災害潛勢判定方法</a:t>
            </a:r>
          </a:p>
        </p:txBody>
      </p:sp>
      <p:sp>
        <p:nvSpPr>
          <p:cNvPr id="5" name="圓角矩形 4"/>
          <p:cNvSpPr/>
          <p:nvPr/>
        </p:nvSpPr>
        <p:spPr>
          <a:xfrm>
            <a:off x="468313" y="260350"/>
            <a:ext cx="8207375" cy="1152525"/>
          </a:xfrm>
          <a:prstGeom prst="roundRect">
            <a:avLst/>
          </a:prstGeom>
          <a:noFill/>
          <a:ln w="57150">
            <a:solidFill>
              <a:srgbClr val="FFC00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kumimoji="0" lang="zh-TW" altLang="en-US"/>
          </a:p>
        </p:txBody>
      </p:sp>
      <p:grpSp>
        <p:nvGrpSpPr>
          <p:cNvPr id="9221" name="群組 1"/>
          <p:cNvGrpSpPr>
            <a:grpSpLocks/>
          </p:cNvGrpSpPr>
          <p:nvPr/>
        </p:nvGrpSpPr>
        <p:grpSpPr bwMode="auto">
          <a:xfrm>
            <a:off x="468313" y="6226175"/>
            <a:ext cx="8496300" cy="704850"/>
            <a:chOff x="468313" y="6226175"/>
            <a:chExt cx="8496300" cy="704850"/>
          </a:xfrm>
        </p:grpSpPr>
        <p:sp>
          <p:nvSpPr>
            <p:cNvPr id="71" name="圓角矩形 70"/>
            <p:cNvSpPr/>
            <p:nvPr/>
          </p:nvSpPr>
          <p:spPr>
            <a:xfrm>
              <a:off x="468313" y="6226175"/>
              <a:ext cx="8099425" cy="504825"/>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dirty="0"/>
            </a:p>
          </p:txBody>
        </p:sp>
        <p:sp>
          <p:nvSpPr>
            <p:cNvPr id="72" name="矩形 71"/>
            <p:cNvSpPr/>
            <p:nvPr/>
          </p:nvSpPr>
          <p:spPr>
            <a:xfrm>
              <a:off x="611188" y="6284913"/>
              <a:ext cx="8353425" cy="646112"/>
            </a:xfrm>
            <a:prstGeom prst="rect">
              <a:avLst/>
            </a:prstGeom>
          </p:spPr>
          <p:txBody>
            <a:bodyPr>
              <a:spAutoFit/>
            </a:bodyPr>
            <a:lstStyle/>
            <a:p>
              <a:pPr algn="ctr" fontAlgn="auto">
                <a:spcBef>
                  <a:spcPts val="0"/>
                </a:spcBef>
                <a:spcAft>
                  <a:spcPts val="0"/>
                </a:spcAft>
                <a:defRPr/>
              </a:pPr>
              <a:r>
                <a:rPr kumimoji="0" lang="zh-TW" altLang="en-US"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全國各級學校災害潛勢資訊管理系統</a:t>
              </a:r>
              <a:r>
                <a:rPr kumimoji="0" lang="en-US" altLang="zh-TW"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a:t>
              </a:r>
              <a:r>
                <a:rPr kumimoji="0" lang="en-US" altLang="zh-TW"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http://140.125.154.179/</a:t>
              </a:r>
              <a:r>
                <a:rPr kumimoji="0" lang="en-US" altLang="zh-TW" b="1" dirty="0" err="1">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ms</a:t>
              </a:r>
              <a:r>
                <a:rPr kumimoji="0" lang="en-US" altLang="zh-TW"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endParaRPr kumimoji="0" lang="zh-TW" alt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p>
              <a:pPr fontAlgn="auto">
                <a:spcBef>
                  <a:spcPts val="0"/>
                </a:spcBef>
                <a:spcAft>
                  <a:spcPts val="0"/>
                </a:spcAft>
                <a:defRPr/>
              </a:pPr>
              <a:endParaRPr kumimoji="0" lang="zh-TW" altLang="en-US" dirty="0">
                <a:latin typeface="+mn-lt"/>
                <a:ea typeface="+mn-ea"/>
              </a:endParaRPr>
            </a:p>
          </p:txBody>
        </p:sp>
      </p:grpSp>
      <p:sp>
        <p:nvSpPr>
          <p:cNvPr id="7" name="七角星形 6"/>
          <p:cNvSpPr/>
          <p:nvPr/>
        </p:nvSpPr>
        <p:spPr>
          <a:xfrm>
            <a:off x="610841" y="1556792"/>
            <a:ext cx="1224855" cy="864096"/>
          </a:xfrm>
          <a:prstGeom prst="star7">
            <a:avLst/>
          </a:prstGeom>
          <a:solidFill>
            <a:srgbClr val="00B0F0"/>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9225" name="文字方塊 7"/>
          <p:cNvSpPr txBox="1">
            <a:spLocks noChangeArrowheads="1"/>
          </p:cNvSpPr>
          <p:nvPr/>
        </p:nvSpPr>
        <p:spPr bwMode="auto">
          <a:xfrm>
            <a:off x="874713" y="1830388"/>
            <a:ext cx="8651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kumimoji="0" lang="zh-TW" altLang="en-US" sz="2000" b="1">
                <a:solidFill>
                  <a:srgbClr val="333333"/>
                </a:solidFill>
                <a:latin typeface="標楷體" pitchFamily="65" charset="-120"/>
                <a:ea typeface="標楷體" pitchFamily="65" charset="-120"/>
              </a:rPr>
              <a:t>地震</a:t>
            </a:r>
          </a:p>
        </p:txBody>
      </p:sp>
      <p:graphicFrame>
        <p:nvGraphicFramePr>
          <p:cNvPr id="6" name="表格 5"/>
          <p:cNvGraphicFramePr>
            <a:graphicFrameLocks noGrp="1"/>
          </p:cNvGraphicFramePr>
          <p:nvPr>
            <p:extLst>
              <p:ext uri="{D42A27DB-BD31-4B8C-83A1-F6EECF244321}">
                <p14:modId xmlns:p14="http://schemas.microsoft.com/office/powerpoint/2010/main" val="1917916816"/>
              </p:ext>
            </p:extLst>
          </p:nvPr>
        </p:nvGraphicFramePr>
        <p:xfrm>
          <a:off x="1835150" y="2230438"/>
          <a:ext cx="6337301" cy="3313113"/>
        </p:xfrm>
        <a:graphic>
          <a:graphicData uri="http://schemas.openxmlformats.org/drawingml/2006/table">
            <a:tbl>
              <a:tblPr firstRow="1" firstCol="1" bandRow="1">
                <a:tableStyleId>{5C22544A-7EE6-4342-B048-85BDC9FD1C3A}</a:tableStyleId>
              </a:tblPr>
              <a:tblGrid>
                <a:gridCol w="695124"/>
                <a:gridCol w="1335885"/>
                <a:gridCol w="1228609"/>
                <a:gridCol w="1228609"/>
                <a:gridCol w="1849074"/>
              </a:tblGrid>
              <a:tr h="476850">
                <a:tc>
                  <a:txBody>
                    <a:bodyPr/>
                    <a:lstStyle/>
                    <a:p>
                      <a:pPr algn="ctr" fontAlgn="base">
                        <a:spcAft>
                          <a:spcPts val="0"/>
                        </a:spcAft>
                      </a:pPr>
                      <a:r>
                        <a:rPr lang="zh-TW" sz="14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災潛結果</a:t>
                      </a:r>
                    </a:p>
                  </a:txBody>
                  <a:tcPr marL="68586" marR="68586" marT="0" marB="0" anchor="ctr"/>
                </a:tc>
                <a:tc>
                  <a:txBody>
                    <a:bodyPr/>
                    <a:lstStyle/>
                    <a:p>
                      <a:pPr algn="ctr" fontAlgn="base">
                        <a:spcAft>
                          <a:spcPts val="0"/>
                        </a:spcAft>
                      </a:pPr>
                      <a:r>
                        <a:rPr lang="en-US" sz="14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2010</a:t>
                      </a:r>
                      <a:r>
                        <a:rPr lang="zh-TW" sz="14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年</a:t>
                      </a:r>
                    </a:p>
                  </a:txBody>
                  <a:tcPr marL="68586" marR="68586" marT="0" marB="0" anchor="ctr"/>
                </a:tc>
                <a:tc>
                  <a:txBody>
                    <a:bodyPr/>
                    <a:lstStyle/>
                    <a:p>
                      <a:pPr algn="ctr" fontAlgn="base">
                        <a:spcAft>
                          <a:spcPts val="0"/>
                        </a:spcAft>
                      </a:pPr>
                      <a:r>
                        <a:rPr lang="en-US" sz="1400" kern="10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2011</a:t>
                      </a:r>
                      <a:r>
                        <a:rPr lang="zh-TW" sz="1400" kern="10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年</a:t>
                      </a:r>
                    </a:p>
                  </a:txBody>
                  <a:tcPr marL="68586" marR="68586" marT="0" marB="0" anchor="ctr"/>
                </a:tc>
                <a:tc>
                  <a:txBody>
                    <a:bodyPr/>
                    <a:lstStyle/>
                    <a:p>
                      <a:pPr algn="ctr" fontAlgn="base">
                        <a:spcAft>
                          <a:spcPts val="0"/>
                        </a:spcAft>
                      </a:pPr>
                      <a:r>
                        <a:rPr lang="en-US" sz="14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2012/2013</a:t>
                      </a:r>
                      <a:r>
                        <a:rPr lang="zh-TW" sz="14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年</a:t>
                      </a:r>
                    </a:p>
                  </a:txBody>
                  <a:tcPr marL="68586" marR="68586" marT="0" marB="0" anchor="ctr"/>
                </a:tc>
                <a:tc>
                  <a:txBody>
                    <a:bodyPr/>
                    <a:lstStyle/>
                    <a:p>
                      <a:pPr algn="ctr" fontAlgn="base">
                        <a:spcAft>
                          <a:spcPts val="0"/>
                        </a:spcAft>
                      </a:pPr>
                      <a:r>
                        <a:rPr lang="en-US" sz="1400" kern="10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2013</a:t>
                      </a:r>
                      <a:r>
                        <a:rPr lang="zh-TW" sz="1400" kern="10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年</a:t>
                      </a:r>
                    </a:p>
                    <a:p>
                      <a:pPr algn="ctr" fontAlgn="base">
                        <a:spcAft>
                          <a:spcPts val="0"/>
                        </a:spcAft>
                      </a:pPr>
                      <a:r>
                        <a:rPr lang="en-US" sz="1400" kern="10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zh-TW" sz="1400" kern="10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新增考慮活動斷層</a:t>
                      </a:r>
                      <a:r>
                        <a:rPr lang="en-US" sz="1400" kern="10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400" kern="10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6" marR="68586" marT="0" marB="0"/>
                </a:tc>
              </a:tr>
              <a:tr h="715275">
                <a:tc>
                  <a:txBody>
                    <a:bodyPr/>
                    <a:lstStyle/>
                    <a:p>
                      <a:pPr algn="ctr" fontAlgn="base">
                        <a:spcAft>
                          <a:spcPts val="0"/>
                        </a:spcAft>
                      </a:pPr>
                      <a:r>
                        <a:rPr lang="zh-TW" sz="14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高</a:t>
                      </a:r>
                    </a:p>
                  </a:txBody>
                  <a:tcPr marL="68586" marR="68586" marT="0" marB="0" anchor="ctr"/>
                </a:tc>
                <a:tc>
                  <a:txBody>
                    <a:bodyPr/>
                    <a:lstStyle/>
                    <a:p>
                      <a:pPr algn="ctr" fontAlgn="base">
                        <a:spcAft>
                          <a:spcPts val="0"/>
                        </a:spcAft>
                      </a:pPr>
                      <a:r>
                        <a:rPr lang="en-US" sz="14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D</a:t>
                      </a:r>
                      <a:r>
                        <a:rPr lang="zh-TW" sz="14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值≧</a:t>
                      </a:r>
                      <a:r>
                        <a:rPr lang="en-US" sz="14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0.3</a:t>
                      </a:r>
                      <a:endParaRPr lang="zh-TW" sz="14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6" marR="68586" marT="0" marB="0" anchor="ctr"/>
                </a:tc>
                <a:tc>
                  <a:txBody>
                    <a:bodyPr/>
                    <a:lstStyle/>
                    <a:p>
                      <a:pPr algn="ctr" fontAlgn="base">
                        <a:spcAft>
                          <a:spcPts val="0"/>
                        </a:spcAft>
                      </a:pPr>
                      <a:r>
                        <a:rPr lang="en-US" sz="14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E</a:t>
                      </a:r>
                      <a:r>
                        <a:rPr lang="zh-TW" sz="14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值</a:t>
                      </a:r>
                      <a:r>
                        <a:rPr lang="en-US" sz="14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&lt;60</a:t>
                      </a:r>
                      <a:endParaRPr lang="zh-TW" sz="14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endParaRPr>
                    </a:p>
                    <a:p>
                      <a:pPr algn="ctr" fontAlgn="base">
                        <a:spcAft>
                          <a:spcPts val="0"/>
                        </a:spcAft>
                      </a:pPr>
                      <a:r>
                        <a:rPr lang="en-US" sz="14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D</a:t>
                      </a:r>
                      <a:r>
                        <a:rPr lang="zh-TW" sz="14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值≧</a:t>
                      </a:r>
                      <a:r>
                        <a:rPr lang="en-US" sz="14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0.2</a:t>
                      </a:r>
                      <a:endParaRPr lang="zh-TW" sz="14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6" marR="68586" marT="0" marB="0" anchor="ctr"/>
                </a:tc>
                <a:tc>
                  <a:txBody>
                    <a:bodyPr/>
                    <a:lstStyle/>
                    <a:p>
                      <a:pPr algn="ctr" fontAlgn="base">
                        <a:spcAft>
                          <a:spcPts val="0"/>
                        </a:spcAft>
                      </a:pPr>
                      <a:r>
                        <a:rPr lang="en-US" sz="14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E</a:t>
                      </a:r>
                      <a:r>
                        <a:rPr lang="zh-TW" sz="14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值</a:t>
                      </a:r>
                      <a:r>
                        <a:rPr lang="en-US" sz="14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&lt;60</a:t>
                      </a:r>
                      <a:endParaRPr lang="zh-TW" sz="14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endParaRPr>
                    </a:p>
                    <a:p>
                      <a:pPr algn="ctr" fontAlgn="base">
                        <a:spcAft>
                          <a:spcPts val="0"/>
                        </a:spcAft>
                      </a:pPr>
                      <a:r>
                        <a:rPr lang="en-US" sz="14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D</a:t>
                      </a:r>
                      <a:r>
                        <a:rPr lang="zh-TW" sz="14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值≧</a:t>
                      </a:r>
                      <a:r>
                        <a:rPr lang="en-US" sz="14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0.2</a:t>
                      </a:r>
                      <a:endParaRPr lang="zh-TW" sz="14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6" marR="68586" marT="0" marB="0" anchor="ctr"/>
                </a:tc>
                <a:tc>
                  <a:txBody>
                    <a:bodyPr/>
                    <a:lstStyle/>
                    <a:p>
                      <a:pPr algn="just" fontAlgn="base">
                        <a:spcAft>
                          <a:spcPts val="0"/>
                        </a:spcAft>
                      </a:pPr>
                      <a:r>
                        <a:rPr lang="en-US" sz="14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20</a:t>
                      </a:r>
                      <a:r>
                        <a:rPr lang="zh-TW" sz="14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條第一類及</a:t>
                      </a:r>
                      <a:r>
                        <a:rPr lang="en-US" sz="14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13</a:t>
                      </a:r>
                      <a:r>
                        <a:rPr lang="zh-TW" sz="14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條第二類活動斷層</a:t>
                      </a:r>
                      <a:r>
                        <a:rPr lang="en-US" sz="1400" b="1"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100</a:t>
                      </a:r>
                      <a:r>
                        <a:rPr lang="zh-TW" sz="1400" b="1"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公尺內</a:t>
                      </a:r>
                      <a:r>
                        <a:rPr lang="zh-TW" sz="14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學校</a:t>
                      </a:r>
                    </a:p>
                  </a:txBody>
                  <a:tcPr marL="68586" marR="68586" marT="0" marB="0" anchor="ctr"/>
                </a:tc>
              </a:tr>
              <a:tr h="715275">
                <a:tc>
                  <a:txBody>
                    <a:bodyPr/>
                    <a:lstStyle/>
                    <a:p>
                      <a:pPr algn="ctr" fontAlgn="base">
                        <a:spcAft>
                          <a:spcPts val="0"/>
                        </a:spcAft>
                      </a:pPr>
                      <a:r>
                        <a:rPr lang="zh-TW" sz="1400" kern="10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中</a:t>
                      </a:r>
                    </a:p>
                  </a:txBody>
                  <a:tcPr marL="68586" marR="68586" marT="0" marB="0" anchor="ctr"/>
                </a:tc>
                <a:tc>
                  <a:txBody>
                    <a:bodyPr/>
                    <a:lstStyle/>
                    <a:p>
                      <a:pPr algn="ctr" fontAlgn="base">
                        <a:spcAft>
                          <a:spcPts val="0"/>
                        </a:spcAft>
                      </a:pPr>
                      <a:r>
                        <a:rPr lang="zh-TW" sz="1400" kern="10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未符合高低潛勢標準者</a:t>
                      </a:r>
                    </a:p>
                  </a:txBody>
                  <a:tcPr marL="68586" marR="68586" marT="0" marB="0" anchor="ctr"/>
                </a:tc>
                <a:tc>
                  <a:txBody>
                    <a:bodyPr/>
                    <a:lstStyle/>
                    <a:p>
                      <a:pPr algn="ctr" fontAlgn="base">
                        <a:spcAft>
                          <a:spcPts val="0"/>
                        </a:spcAft>
                      </a:pPr>
                      <a:r>
                        <a:rPr lang="zh-TW" sz="1400" kern="10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未符合高低潛勢標準者</a:t>
                      </a:r>
                    </a:p>
                  </a:txBody>
                  <a:tcPr marL="68586" marR="68586" marT="0" marB="0" anchor="ctr"/>
                </a:tc>
                <a:tc>
                  <a:txBody>
                    <a:bodyPr/>
                    <a:lstStyle/>
                    <a:p>
                      <a:pPr algn="ctr" fontAlgn="base">
                        <a:spcAft>
                          <a:spcPts val="0"/>
                        </a:spcAft>
                      </a:pPr>
                      <a:r>
                        <a:rPr lang="zh-TW" sz="14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未符合高低潛勢標準者</a:t>
                      </a:r>
                    </a:p>
                  </a:txBody>
                  <a:tcPr marL="68586" marR="68586" marT="0" marB="0" anchor="ctr"/>
                </a:tc>
                <a:tc>
                  <a:txBody>
                    <a:bodyPr/>
                    <a:lstStyle/>
                    <a:p>
                      <a:pPr algn="just" fontAlgn="base">
                        <a:spcAft>
                          <a:spcPts val="0"/>
                        </a:spcAft>
                      </a:pPr>
                      <a:r>
                        <a:rPr lang="en-US" sz="14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20</a:t>
                      </a:r>
                      <a:r>
                        <a:rPr lang="zh-TW" sz="14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條第一類及</a:t>
                      </a:r>
                      <a:r>
                        <a:rPr lang="en-US" sz="14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13</a:t>
                      </a:r>
                      <a:r>
                        <a:rPr lang="zh-TW" sz="14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條第二類活動斷層</a:t>
                      </a:r>
                      <a:r>
                        <a:rPr lang="en-US" sz="1400" b="1"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100~200</a:t>
                      </a:r>
                      <a:r>
                        <a:rPr lang="zh-TW" sz="1400" b="1"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公尺</a:t>
                      </a:r>
                      <a:r>
                        <a:rPr lang="zh-TW" sz="14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內學校</a:t>
                      </a:r>
                    </a:p>
                  </a:txBody>
                  <a:tcPr marL="68586" marR="68586" marT="0" marB="0" anchor="ctr"/>
                </a:tc>
              </a:tr>
              <a:tr h="715275">
                <a:tc>
                  <a:txBody>
                    <a:bodyPr/>
                    <a:lstStyle/>
                    <a:p>
                      <a:pPr algn="ctr" fontAlgn="base">
                        <a:spcAft>
                          <a:spcPts val="0"/>
                        </a:spcAft>
                      </a:pPr>
                      <a:r>
                        <a:rPr lang="zh-TW" sz="1400" kern="10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低</a:t>
                      </a:r>
                    </a:p>
                  </a:txBody>
                  <a:tcPr marL="68586" marR="68586" marT="0" marB="0" anchor="ctr"/>
                </a:tc>
                <a:tc>
                  <a:txBody>
                    <a:bodyPr/>
                    <a:lstStyle/>
                    <a:p>
                      <a:pPr algn="ctr" fontAlgn="base">
                        <a:spcAft>
                          <a:spcPts val="0"/>
                        </a:spcAft>
                      </a:pPr>
                      <a:r>
                        <a:rPr lang="en-US" sz="1400" kern="10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D</a:t>
                      </a:r>
                      <a:r>
                        <a:rPr lang="zh-TW" sz="1400" kern="10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值≦</a:t>
                      </a:r>
                      <a:r>
                        <a:rPr lang="en-US" sz="1400" kern="10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0.15</a:t>
                      </a:r>
                      <a:endParaRPr lang="zh-TW" sz="1400" kern="10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6" marR="68586" marT="0" marB="0" anchor="ctr"/>
                </a:tc>
                <a:tc>
                  <a:txBody>
                    <a:bodyPr/>
                    <a:lstStyle/>
                    <a:p>
                      <a:pPr algn="ctr" fontAlgn="base">
                        <a:spcAft>
                          <a:spcPts val="0"/>
                        </a:spcAft>
                      </a:pPr>
                      <a:r>
                        <a:rPr lang="en-US" sz="1400" kern="10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E</a:t>
                      </a:r>
                      <a:r>
                        <a:rPr lang="zh-TW" sz="1400" kern="10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值</a:t>
                      </a:r>
                      <a:r>
                        <a:rPr lang="en-US" sz="1400" kern="10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&gt;125</a:t>
                      </a:r>
                      <a:endParaRPr lang="zh-TW" sz="1400" kern="10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endParaRPr>
                    </a:p>
                    <a:p>
                      <a:pPr algn="ctr" fontAlgn="base">
                        <a:spcAft>
                          <a:spcPts val="0"/>
                        </a:spcAft>
                      </a:pPr>
                      <a:r>
                        <a:rPr lang="en-US" sz="1400" kern="10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D</a:t>
                      </a:r>
                      <a:r>
                        <a:rPr lang="zh-TW" sz="1400" kern="10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值≦</a:t>
                      </a:r>
                      <a:r>
                        <a:rPr lang="en-US" sz="1400" kern="10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0.1</a:t>
                      </a:r>
                      <a:endParaRPr lang="zh-TW" sz="1400" kern="10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6" marR="68586" marT="0" marB="0" anchor="ctr"/>
                </a:tc>
                <a:tc>
                  <a:txBody>
                    <a:bodyPr/>
                    <a:lstStyle/>
                    <a:p>
                      <a:pPr algn="ctr" fontAlgn="base">
                        <a:spcAft>
                          <a:spcPts val="0"/>
                        </a:spcAft>
                      </a:pPr>
                      <a:r>
                        <a:rPr lang="en-US" sz="1400" kern="10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E</a:t>
                      </a:r>
                      <a:r>
                        <a:rPr lang="zh-TW" sz="1400" kern="10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值</a:t>
                      </a:r>
                      <a:r>
                        <a:rPr lang="en-US" sz="1400" kern="10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&gt;125</a:t>
                      </a:r>
                      <a:endParaRPr lang="zh-TW" sz="1400" kern="10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endParaRPr>
                    </a:p>
                    <a:p>
                      <a:pPr algn="ctr" fontAlgn="base">
                        <a:spcAft>
                          <a:spcPts val="0"/>
                        </a:spcAft>
                      </a:pPr>
                      <a:r>
                        <a:rPr lang="en-US" sz="1400" kern="10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D</a:t>
                      </a:r>
                      <a:r>
                        <a:rPr lang="zh-TW" sz="1400" kern="10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值≦</a:t>
                      </a:r>
                      <a:r>
                        <a:rPr lang="en-US" sz="1400" kern="10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0.1</a:t>
                      </a:r>
                      <a:endParaRPr lang="zh-TW" sz="1400" kern="10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6" marR="68586" marT="0" marB="0" anchor="ctr"/>
                </a:tc>
                <a:tc>
                  <a:txBody>
                    <a:bodyPr/>
                    <a:lstStyle/>
                    <a:p>
                      <a:pPr algn="just" fontAlgn="base">
                        <a:spcAft>
                          <a:spcPts val="0"/>
                        </a:spcAft>
                      </a:pPr>
                      <a:r>
                        <a:rPr lang="en-US" sz="14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20</a:t>
                      </a:r>
                      <a:r>
                        <a:rPr lang="zh-TW" sz="14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條第一類及</a:t>
                      </a:r>
                      <a:r>
                        <a:rPr lang="en-US" sz="14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13</a:t>
                      </a:r>
                      <a:r>
                        <a:rPr lang="zh-TW" sz="14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條第二類活動斷層</a:t>
                      </a:r>
                      <a:r>
                        <a:rPr lang="en-US" sz="1400" b="1"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200</a:t>
                      </a:r>
                      <a:r>
                        <a:rPr lang="zh-TW" sz="1400" b="1"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公尺外</a:t>
                      </a:r>
                      <a:r>
                        <a:rPr lang="zh-TW" sz="14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學校</a:t>
                      </a:r>
                    </a:p>
                  </a:txBody>
                  <a:tcPr marL="68586" marR="68586" marT="0" marB="0" anchor="ctr"/>
                </a:tc>
              </a:tr>
              <a:tr h="690438">
                <a:tc>
                  <a:txBody>
                    <a:bodyPr/>
                    <a:lstStyle/>
                    <a:p>
                      <a:pPr algn="ctr" fontAlgn="base">
                        <a:spcAft>
                          <a:spcPts val="0"/>
                        </a:spcAft>
                      </a:pPr>
                      <a:r>
                        <a:rPr lang="zh-TW" sz="1400" kern="10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備註</a:t>
                      </a:r>
                    </a:p>
                  </a:txBody>
                  <a:tcPr marL="68586" marR="68586" marT="0" marB="0" anchor="ctr"/>
                </a:tc>
                <a:tc>
                  <a:txBody>
                    <a:bodyPr/>
                    <a:lstStyle/>
                    <a:p>
                      <a:pPr algn="ctr" fontAlgn="base">
                        <a:spcAft>
                          <a:spcPts val="0"/>
                        </a:spcAft>
                      </a:pPr>
                      <a:r>
                        <a:rPr lang="zh-TW" sz="1400" kern="10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初評</a:t>
                      </a:r>
                      <a:r>
                        <a:rPr lang="en-US" sz="1400" kern="10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zh-TW" sz="1400" kern="10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詳評資料</a:t>
                      </a:r>
                    </a:p>
                  </a:txBody>
                  <a:tcPr marL="68586" marR="68586" marT="0" marB="0" anchor="ctr"/>
                </a:tc>
                <a:tc>
                  <a:txBody>
                    <a:bodyPr/>
                    <a:lstStyle/>
                    <a:p>
                      <a:pPr algn="ctr" fontAlgn="base">
                        <a:spcAft>
                          <a:spcPts val="0"/>
                        </a:spcAft>
                      </a:pPr>
                      <a:r>
                        <a:rPr lang="zh-TW" sz="1400" kern="10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普查資料</a:t>
                      </a:r>
                    </a:p>
                  </a:txBody>
                  <a:tcPr marL="68586" marR="68586" marT="0" marB="0" anchor="ctr"/>
                </a:tc>
                <a:tc>
                  <a:txBody>
                    <a:bodyPr/>
                    <a:lstStyle/>
                    <a:p>
                      <a:pPr algn="ctr" fontAlgn="base">
                        <a:spcAft>
                          <a:spcPts val="0"/>
                        </a:spcAft>
                      </a:pPr>
                      <a:r>
                        <a:rPr lang="zh-TW" sz="14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普查資料</a:t>
                      </a:r>
                    </a:p>
                  </a:txBody>
                  <a:tcPr marL="68586" marR="68586" marT="0" marB="0" anchor="ctr"/>
                </a:tc>
                <a:tc>
                  <a:txBody>
                    <a:bodyPr/>
                    <a:lstStyle/>
                    <a:p>
                      <a:pPr algn="just" fontAlgn="base">
                        <a:spcAft>
                          <a:spcPts val="0"/>
                        </a:spcAft>
                      </a:pPr>
                      <a:r>
                        <a:rPr lang="zh-TW" sz="14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依地調所</a:t>
                      </a:r>
                      <a:r>
                        <a:rPr lang="en-US" sz="14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2012</a:t>
                      </a:r>
                      <a:r>
                        <a:rPr lang="zh-TW" sz="14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年版活動斷層位置調查結果</a:t>
                      </a:r>
                    </a:p>
                  </a:txBody>
                  <a:tcPr marL="68586" marR="68586" marT="0" marB="0" anchor="ctr"/>
                </a:tc>
              </a:tr>
            </a:tbl>
          </a:graphicData>
        </a:graphic>
      </p:graphicFrame>
      <p:sp>
        <p:nvSpPr>
          <p:cNvPr id="9264" name="文字方塊 8"/>
          <p:cNvSpPr txBox="1">
            <a:spLocks noChangeArrowheads="1"/>
          </p:cNvSpPr>
          <p:nvPr/>
        </p:nvSpPr>
        <p:spPr bwMode="auto">
          <a:xfrm>
            <a:off x="2339975" y="5732463"/>
            <a:ext cx="5545138" cy="339725"/>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kumimoji="0" lang="zh-TW" altLang="zh-TW" sz="1600" b="1">
                <a:solidFill>
                  <a:srgbClr val="FF0000"/>
                </a:solidFill>
                <a:latin typeface="標楷體" pitchFamily="65" charset="-120"/>
                <a:ea typeface="標楷體" pitchFamily="65" charset="-120"/>
              </a:rPr>
              <a:t>同一校區內，任一校舍達較高潛勢標準者，即提升災潛判定</a:t>
            </a:r>
            <a:endParaRPr kumimoji="0" lang="zh-TW" altLang="en-US" sz="1600" b="1">
              <a:solidFill>
                <a:srgbClr val="FF0000"/>
              </a:solidFill>
              <a:latin typeface="標楷體" pitchFamily="65" charset="-120"/>
              <a:ea typeface="標楷體" pitchFamily="65" charset="-120"/>
            </a:endParaRPr>
          </a:p>
        </p:txBody>
      </p:sp>
      <p:sp>
        <p:nvSpPr>
          <p:cNvPr id="9265" name="矩形 9"/>
          <p:cNvSpPr>
            <a:spLocks noChangeArrowheads="1"/>
          </p:cNvSpPr>
          <p:nvPr/>
        </p:nvSpPr>
        <p:spPr bwMode="auto">
          <a:xfrm>
            <a:off x="2124075" y="1662113"/>
            <a:ext cx="3184525" cy="368300"/>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kumimoji="0" lang="zh-TW" altLang="en-US" sz="1800" b="1">
                <a:solidFill>
                  <a:srgbClr val="C00000"/>
                </a:solidFill>
                <a:latin typeface="標楷體" pitchFamily="65" charset="-120"/>
                <a:ea typeface="標楷體" pitchFamily="65" charset="-120"/>
              </a:rPr>
              <a:t>地震災害潛勢判定條件與方法</a:t>
            </a:r>
            <a:endParaRPr kumimoji="0" lang="zh-TW" altLang="en-US" sz="1800">
              <a:solidFill>
                <a:srgbClr val="C00000"/>
              </a:solidFill>
              <a:latin typeface="標楷體" pitchFamily="65" charset="-120"/>
              <a:ea typeface="標楷體" pitchFamily="65" charset="-120"/>
            </a:endParaRPr>
          </a:p>
        </p:txBody>
      </p:sp>
      <p:sp>
        <p:nvSpPr>
          <p:cNvPr id="12" name="向下箭號 11"/>
          <p:cNvSpPr/>
          <p:nvPr/>
        </p:nvSpPr>
        <p:spPr>
          <a:xfrm>
            <a:off x="3400425" y="5499100"/>
            <a:ext cx="215900" cy="2159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16" name="向下箭號 15"/>
          <p:cNvSpPr/>
          <p:nvPr/>
        </p:nvSpPr>
        <p:spPr>
          <a:xfrm>
            <a:off x="5222875" y="5499100"/>
            <a:ext cx="215900" cy="2159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15" name="文字方塊 12"/>
          <p:cNvSpPr txBox="1">
            <a:spLocks noChangeArrowheads="1"/>
          </p:cNvSpPr>
          <p:nvPr/>
        </p:nvSpPr>
        <p:spPr bwMode="auto">
          <a:xfrm>
            <a:off x="5508104" y="1446710"/>
            <a:ext cx="2724150" cy="646113"/>
          </a:xfrm>
          <a:prstGeom prst="rect">
            <a:avLst/>
          </a:prstGeom>
          <a:noFill/>
          <a:ln w="9525">
            <a:noFill/>
            <a:miter lim="800000"/>
            <a:headEnd/>
            <a:tailEnd/>
          </a:ln>
        </p:spPr>
        <p:txBody>
          <a:bodyPr wrap="none">
            <a:spAutoFit/>
          </a:bodyPr>
          <a:lstStyle/>
          <a:p>
            <a:r>
              <a:rPr lang="en-US" altLang="zh-TW" b="1" dirty="0">
                <a:solidFill>
                  <a:srgbClr val="333333"/>
                </a:solidFill>
                <a:latin typeface="Times New Roman" pitchFamily="18" charset="0"/>
                <a:ea typeface="標楷體" pitchFamily="65" charset="-120"/>
                <a:cs typeface="Times New Roman" pitchFamily="18" charset="0"/>
              </a:rPr>
              <a:t>E:</a:t>
            </a:r>
            <a:r>
              <a:rPr lang="zh-TW" altLang="zh-TW" b="1" dirty="0">
                <a:solidFill>
                  <a:srgbClr val="333333"/>
                </a:solidFill>
                <a:latin typeface="Times New Roman" pitchFamily="18" charset="0"/>
                <a:ea typeface="標楷體" pitchFamily="65" charset="-120"/>
                <a:cs typeface="Times New Roman" pitchFamily="18" charset="0"/>
              </a:rPr>
              <a:t>校舍耐震指標</a:t>
            </a:r>
            <a:endParaRPr lang="en-US" altLang="zh-TW" b="1" dirty="0">
              <a:solidFill>
                <a:srgbClr val="333333"/>
              </a:solidFill>
              <a:latin typeface="Times New Roman" pitchFamily="18" charset="0"/>
              <a:ea typeface="標楷體" pitchFamily="65" charset="-120"/>
              <a:cs typeface="Times New Roman" pitchFamily="18" charset="0"/>
            </a:endParaRPr>
          </a:p>
          <a:p>
            <a:r>
              <a:rPr lang="en-US" altLang="zh-TW" b="1" dirty="0">
                <a:solidFill>
                  <a:srgbClr val="333333"/>
                </a:solidFill>
                <a:latin typeface="Times New Roman" pitchFamily="18" charset="0"/>
                <a:ea typeface="標楷體" pitchFamily="65" charset="-120"/>
                <a:cs typeface="Times New Roman" pitchFamily="18" charset="0"/>
              </a:rPr>
              <a:t>D:</a:t>
            </a:r>
            <a:r>
              <a:rPr lang="zh-TW" altLang="zh-TW" b="1" dirty="0">
                <a:solidFill>
                  <a:srgbClr val="333333"/>
                </a:solidFill>
                <a:latin typeface="Times New Roman" pitchFamily="18" charset="0"/>
                <a:ea typeface="標楷體" pitchFamily="65" charset="-120"/>
                <a:cs typeface="Times New Roman" pitchFamily="18" charset="0"/>
              </a:rPr>
              <a:t>校區預期嚴重震損指標</a:t>
            </a:r>
            <a:endParaRPr lang="en-US" altLang="zh-TW" b="1" dirty="0">
              <a:solidFill>
                <a:srgbClr val="333333"/>
              </a:solidFill>
              <a:latin typeface="Times New Roman" pitchFamily="18" charset="0"/>
              <a:ea typeface="標楷體" pitchFamily="65" charset="-120"/>
              <a:cs typeface="Times New Roman" pitchFamily="18" charset="0"/>
            </a:endParaRPr>
          </a:p>
        </p:txBody>
      </p:sp>
    </p:spTree>
    <p:extLst>
      <p:ext uri="{BB962C8B-B14F-4D97-AF65-F5344CB8AC3E}">
        <p14:creationId xmlns:p14="http://schemas.microsoft.com/office/powerpoint/2010/main" val="7674010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標題 1"/>
          <p:cNvSpPr>
            <a:spLocks noGrp="1"/>
          </p:cNvSpPr>
          <p:nvPr>
            <p:ph type="title"/>
          </p:nvPr>
        </p:nvSpPr>
        <p:spPr/>
        <p:txBody>
          <a:bodyPr/>
          <a:lstStyle/>
          <a:p>
            <a:r>
              <a:rPr lang="zh-TW" altLang="en-US" smtClean="0">
                <a:latin typeface="標楷體" pitchFamily="65" charset="-120"/>
                <a:ea typeface="標楷體" pitchFamily="65" charset="-120"/>
              </a:rPr>
              <a:t>校舍耐震補強</a:t>
            </a:r>
          </a:p>
        </p:txBody>
      </p:sp>
      <p:sp>
        <p:nvSpPr>
          <p:cNvPr id="10243" name="內容版面配置區 2"/>
          <p:cNvSpPr>
            <a:spLocks noGrp="1"/>
          </p:cNvSpPr>
          <p:nvPr>
            <p:ph idx="1"/>
          </p:nvPr>
        </p:nvSpPr>
        <p:spPr>
          <a:xfrm>
            <a:off x="323850" y="1844675"/>
            <a:ext cx="8132763" cy="4114800"/>
          </a:xfrm>
        </p:spPr>
        <p:txBody>
          <a:bodyPr/>
          <a:lstStyle/>
          <a:p>
            <a:r>
              <a:rPr lang="zh-TW" altLang="zh-TW" sz="1600" smtClean="0">
                <a:latin typeface="標楷體" pitchFamily="65" charset="-120"/>
                <a:ea typeface="標楷體" pitchFamily="65" charset="-120"/>
              </a:rPr>
              <a:t>我國建築物耐震設計規範目前亦已將位於</a:t>
            </a:r>
            <a:r>
              <a:rPr lang="en-US" altLang="zh-TW" sz="1600" smtClean="0">
                <a:latin typeface="標楷體" pitchFamily="65" charset="-120"/>
                <a:ea typeface="標楷體" pitchFamily="65" charset="-120"/>
              </a:rPr>
              <a:t>12</a:t>
            </a:r>
            <a:r>
              <a:rPr lang="zh-TW" altLang="zh-TW" sz="1600" smtClean="0">
                <a:latin typeface="標楷體" pitchFamily="65" charset="-120"/>
                <a:ea typeface="標楷體" pitchFamily="65" charset="-120"/>
              </a:rPr>
              <a:t>條活動斷層兩側，明定近斷層調整因子。</a:t>
            </a:r>
            <a:endParaRPr lang="en-US" altLang="zh-TW" sz="1600" smtClean="0">
              <a:latin typeface="標楷體" pitchFamily="65" charset="-120"/>
              <a:ea typeface="標楷體" pitchFamily="65" charset="-120"/>
            </a:endParaRPr>
          </a:p>
          <a:p>
            <a:r>
              <a:rPr lang="zh-TW" altLang="zh-TW" sz="1600" smtClean="0">
                <a:latin typeface="標楷體" pitchFamily="65" charset="-120"/>
                <a:ea typeface="標楷體" pitchFamily="65" charset="-120"/>
              </a:rPr>
              <a:t>教育部日前委由已國家地震工程研究中心</a:t>
            </a:r>
            <a:r>
              <a:rPr lang="en-US" altLang="zh-TW" sz="1600" smtClean="0">
                <a:latin typeface="標楷體" pitchFamily="65" charset="-120"/>
                <a:ea typeface="標楷體" pitchFamily="65" charset="-120"/>
              </a:rPr>
              <a:t>(NCREE)</a:t>
            </a:r>
            <a:r>
              <a:rPr lang="zh-TW" altLang="zh-TW" sz="1600" smtClean="0">
                <a:latin typeface="標楷體" pitchFamily="65" charset="-120"/>
                <a:ea typeface="標楷體" pitchFamily="65" charset="-120"/>
              </a:rPr>
              <a:t>針對經濟部中央地質調查所列出鄰近第一類活動斷層</a:t>
            </a:r>
            <a:r>
              <a:rPr lang="en-US" altLang="zh-TW" sz="1600" smtClean="0">
                <a:latin typeface="標楷體" pitchFamily="65" charset="-120"/>
                <a:ea typeface="標楷體" pitchFamily="65" charset="-120"/>
              </a:rPr>
              <a:t>200</a:t>
            </a:r>
            <a:r>
              <a:rPr lang="zh-TW" altLang="zh-TW" sz="1600" smtClean="0">
                <a:latin typeface="標楷體" pitchFamily="65" charset="-120"/>
                <a:ea typeface="標楷體" pitchFamily="65" charset="-120"/>
              </a:rPr>
              <a:t>公尺範圍內之特別列管學校，其校舍</a:t>
            </a:r>
            <a:r>
              <a:rPr lang="en-US" altLang="zh-TW" sz="1600" smtClean="0">
                <a:latin typeface="標楷體" pitchFamily="65" charset="-120"/>
                <a:ea typeface="標楷體" pitchFamily="65" charset="-120"/>
              </a:rPr>
              <a:t>(</a:t>
            </a:r>
            <a:r>
              <a:rPr lang="zh-TW" altLang="zh-TW" sz="1600" smtClean="0">
                <a:latin typeface="標楷體" pitchFamily="65" charset="-120"/>
                <a:ea typeface="標楷體" pitchFamily="65" charset="-120"/>
              </a:rPr>
              <a:t>稱為近斷層校舍</a:t>
            </a:r>
            <a:r>
              <a:rPr lang="en-US" altLang="zh-TW" sz="1600" smtClean="0">
                <a:latin typeface="標楷體" pitchFamily="65" charset="-120"/>
                <a:ea typeface="標楷體" pitchFamily="65" charset="-120"/>
              </a:rPr>
              <a:t>)</a:t>
            </a:r>
            <a:r>
              <a:rPr lang="zh-TW" altLang="zh-TW" sz="1600" smtClean="0">
                <a:latin typeface="標楷體" pitchFamily="65" charset="-120"/>
                <a:ea typeface="標楷體" pitchFamily="65" charset="-120"/>
              </a:rPr>
              <a:t>考量近斷層效應，以近斷層調整因子適當放大其耐震需求，並調整耐震能力指標分數</a:t>
            </a:r>
            <a:r>
              <a:rPr lang="en-US" altLang="zh-TW" sz="1600" smtClean="0">
                <a:latin typeface="標楷體" pitchFamily="65" charset="-120"/>
                <a:ea typeface="標楷體" pitchFamily="65" charset="-120"/>
              </a:rPr>
              <a:t>Is </a:t>
            </a:r>
            <a:r>
              <a:rPr lang="zh-TW" altLang="zh-TW" sz="1600" smtClean="0">
                <a:latin typeface="標楷體" pitchFamily="65" charset="-120"/>
                <a:ea typeface="標楷體" pitchFamily="65" charset="-120"/>
              </a:rPr>
              <a:t>及</a:t>
            </a:r>
            <a:r>
              <a:rPr lang="en-US" altLang="zh-TW" sz="1600" smtClean="0">
                <a:latin typeface="標楷體" pitchFamily="65" charset="-120"/>
                <a:ea typeface="標楷體" pitchFamily="65" charset="-120"/>
              </a:rPr>
              <a:t>CDR</a:t>
            </a:r>
            <a:r>
              <a:rPr lang="zh-TW" altLang="zh-TW" sz="1600" smtClean="0">
                <a:latin typeface="標楷體" pitchFamily="65" charset="-120"/>
                <a:ea typeface="標楷體" pitchFamily="65" charset="-120"/>
              </a:rPr>
              <a:t>。</a:t>
            </a:r>
            <a:endParaRPr lang="en-US" altLang="zh-TW" sz="1600" smtClean="0">
              <a:latin typeface="標楷體" pitchFamily="65" charset="-120"/>
              <a:ea typeface="標楷體" pitchFamily="65" charset="-120"/>
            </a:endParaRPr>
          </a:p>
          <a:p>
            <a:endParaRPr lang="zh-TW" altLang="en-US" sz="1600" smtClean="0">
              <a:latin typeface="標楷體" pitchFamily="65" charset="-120"/>
              <a:ea typeface="標楷體" pitchFamily="65" charset="-120"/>
            </a:endParaRPr>
          </a:p>
        </p:txBody>
      </p:sp>
      <p:pic>
        <p:nvPicPr>
          <p:cNvPr id="1024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32288" y="2997200"/>
            <a:ext cx="4778375" cy="3535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3"/>
          <p:cNvSpPr/>
          <p:nvPr/>
        </p:nvSpPr>
        <p:spPr>
          <a:xfrm>
            <a:off x="295275" y="3141663"/>
            <a:ext cx="4194175" cy="2849562"/>
          </a:xfrm>
          <a:prstGeom prst="rect">
            <a:avLst/>
          </a:prstGeom>
        </p:spPr>
        <p:txBody>
          <a:bodyPr>
            <a:spAutoFit/>
          </a:bodyPr>
          <a:lstStyle/>
          <a:p>
            <a:pPr marL="342900" indent="-342900" eaLnBrk="0" hangingPunct="0">
              <a:spcBef>
                <a:spcPct val="20000"/>
              </a:spcBef>
              <a:buFontTx/>
              <a:buChar char="•"/>
              <a:defRPr/>
            </a:pPr>
            <a:r>
              <a:rPr lang="zh-TW" altLang="zh-TW" sz="1600" kern="0" dirty="0">
                <a:solidFill>
                  <a:srgbClr val="3333CC"/>
                </a:solidFill>
                <a:latin typeface="標楷體" panose="03000509000000000000" pitchFamily="65" charset="-120"/>
                <a:ea typeface="標楷體" panose="03000509000000000000" pitchFamily="65" charset="-120"/>
              </a:rPr>
              <a:t>我國於民國</a:t>
            </a:r>
            <a:r>
              <a:rPr lang="en-US" altLang="zh-TW" sz="1600" kern="0" dirty="0">
                <a:solidFill>
                  <a:srgbClr val="3333CC"/>
                </a:solidFill>
                <a:latin typeface="標楷體" panose="03000509000000000000" pitchFamily="65" charset="-120"/>
                <a:ea typeface="標楷體" panose="03000509000000000000" pitchFamily="65" charset="-120"/>
              </a:rPr>
              <a:t>87</a:t>
            </a:r>
            <a:r>
              <a:rPr lang="zh-TW" altLang="zh-TW" sz="1600" kern="0" dirty="0">
                <a:solidFill>
                  <a:srgbClr val="3333CC"/>
                </a:solidFill>
                <a:latin typeface="標楷體" panose="03000509000000000000" pitchFamily="65" charset="-120"/>
                <a:ea typeface="標楷體" panose="03000509000000000000" pitchFamily="65" charset="-120"/>
              </a:rPr>
              <a:t>年增訂實施「建築技術規則建築設計施工編第十三章」，山坡地建築專章中第二百六十二條對山坡地鄰近斷層帶兩側不得開發建築的範圍，考量地震規模</a:t>
            </a:r>
            <a:r>
              <a:rPr lang="en-US" altLang="zh-TW" sz="1600" kern="0" dirty="0">
                <a:solidFill>
                  <a:srgbClr val="3333CC"/>
                </a:solidFill>
                <a:latin typeface="標楷體" panose="03000509000000000000" pitchFamily="65" charset="-120"/>
                <a:ea typeface="標楷體" panose="03000509000000000000" pitchFamily="65" charset="-120"/>
              </a:rPr>
              <a:t>(M)</a:t>
            </a:r>
            <a:r>
              <a:rPr lang="zh-TW" altLang="zh-TW" sz="1600" kern="0" dirty="0">
                <a:solidFill>
                  <a:srgbClr val="3333CC"/>
                </a:solidFill>
                <a:latin typeface="標楷體" panose="03000509000000000000" pitchFamily="65" charset="-120"/>
                <a:ea typeface="標楷體" panose="03000509000000000000" pitchFamily="65" charset="-120"/>
              </a:rPr>
              <a:t>，不得開發範圍介於</a:t>
            </a:r>
            <a:r>
              <a:rPr lang="en-US" altLang="zh-TW" sz="1600" kern="0" dirty="0">
                <a:solidFill>
                  <a:srgbClr val="FF0000"/>
                </a:solidFill>
                <a:latin typeface="標楷體" panose="03000509000000000000" pitchFamily="65" charset="-120"/>
                <a:ea typeface="標楷體" panose="03000509000000000000" pitchFamily="65" charset="-120"/>
              </a:rPr>
              <a:t>30(M</a:t>
            </a:r>
            <a:r>
              <a:rPr lang="zh-TW" altLang="zh-TW" sz="1600" kern="0" dirty="0">
                <a:solidFill>
                  <a:srgbClr val="FF0000"/>
                </a:solidFill>
                <a:latin typeface="標楷體" panose="03000509000000000000" pitchFamily="65" charset="-120"/>
                <a:ea typeface="標楷體" panose="03000509000000000000" pitchFamily="65" charset="-120"/>
              </a:rPr>
              <a:t>≦</a:t>
            </a:r>
            <a:r>
              <a:rPr lang="en-US" altLang="zh-TW" sz="1600" kern="0" dirty="0">
                <a:solidFill>
                  <a:srgbClr val="FF0000"/>
                </a:solidFill>
                <a:latin typeface="標楷體" panose="03000509000000000000" pitchFamily="65" charset="-120"/>
                <a:ea typeface="標楷體" panose="03000509000000000000" pitchFamily="65" charset="-120"/>
              </a:rPr>
              <a:t>6)~100</a:t>
            </a:r>
            <a:r>
              <a:rPr lang="zh-TW" altLang="zh-TW" sz="1600" kern="0" dirty="0">
                <a:solidFill>
                  <a:srgbClr val="FF0000"/>
                </a:solidFill>
                <a:latin typeface="標楷體" panose="03000509000000000000" pitchFamily="65" charset="-120"/>
                <a:ea typeface="標楷體" panose="03000509000000000000" pitchFamily="65" charset="-120"/>
              </a:rPr>
              <a:t>公尺</a:t>
            </a:r>
            <a:r>
              <a:rPr lang="en-US" altLang="zh-TW" sz="1600" kern="0" dirty="0">
                <a:solidFill>
                  <a:srgbClr val="FF0000"/>
                </a:solidFill>
                <a:latin typeface="標楷體" panose="03000509000000000000" pitchFamily="65" charset="-120"/>
                <a:ea typeface="標楷體" panose="03000509000000000000" pitchFamily="65" charset="-120"/>
              </a:rPr>
              <a:t>(M</a:t>
            </a:r>
            <a:r>
              <a:rPr lang="zh-TW" altLang="zh-TW" sz="1600" kern="0" dirty="0">
                <a:solidFill>
                  <a:srgbClr val="FF0000"/>
                </a:solidFill>
                <a:latin typeface="標楷體" panose="03000509000000000000" pitchFamily="65" charset="-120"/>
                <a:ea typeface="標楷體" panose="03000509000000000000" pitchFamily="65" charset="-120"/>
              </a:rPr>
              <a:t>≧</a:t>
            </a:r>
            <a:r>
              <a:rPr lang="en-US" altLang="zh-TW" sz="1600" kern="0" dirty="0">
                <a:solidFill>
                  <a:srgbClr val="FF0000"/>
                </a:solidFill>
                <a:latin typeface="標楷體" panose="03000509000000000000" pitchFamily="65" charset="-120"/>
                <a:ea typeface="標楷體" panose="03000509000000000000" pitchFamily="65" charset="-120"/>
              </a:rPr>
              <a:t>7)</a:t>
            </a:r>
            <a:r>
              <a:rPr lang="zh-TW" altLang="zh-TW" sz="1600" kern="0" dirty="0">
                <a:solidFill>
                  <a:srgbClr val="3333CC"/>
                </a:solidFill>
                <a:latin typeface="標楷體" panose="03000509000000000000" pitchFamily="65" charset="-120"/>
                <a:ea typeface="標楷體" panose="03000509000000000000" pitchFamily="65" charset="-120"/>
              </a:rPr>
              <a:t>範圍內。</a:t>
            </a:r>
          </a:p>
          <a:p>
            <a:pPr marL="342900" indent="-342900" eaLnBrk="0" hangingPunct="0">
              <a:spcBef>
                <a:spcPct val="20000"/>
              </a:spcBef>
              <a:buFontTx/>
              <a:buChar char="•"/>
              <a:defRPr/>
            </a:pPr>
            <a:r>
              <a:rPr lang="en-US" altLang="zh-TW" sz="1600" kern="0" dirty="0">
                <a:solidFill>
                  <a:srgbClr val="3333CC"/>
                </a:solidFill>
                <a:latin typeface="標楷體" panose="03000509000000000000" pitchFamily="65" charset="-120"/>
                <a:ea typeface="標楷體" panose="03000509000000000000" pitchFamily="65" charset="-120"/>
              </a:rPr>
              <a:t>NCREE</a:t>
            </a:r>
            <a:r>
              <a:rPr lang="zh-TW" altLang="zh-TW" sz="1600" kern="0" dirty="0">
                <a:solidFill>
                  <a:srgbClr val="3333CC"/>
                </a:solidFill>
                <a:latin typeface="標楷體" panose="03000509000000000000" pitchFamily="65" charset="-120"/>
                <a:ea typeface="標楷體" panose="03000509000000000000" pitchFamily="65" charset="-120"/>
              </a:rPr>
              <a:t>依經濟部中央地質調查所清查鄰近</a:t>
            </a:r>
            <a:r>
              <a:rPr lang="en-US" altLang="zh-TW" sz="1600" kern="0" dirty="0">
                <a:solidFill>
                  <a:srgbClr val="3333CC"/>
                </a:solidFill>
                <a:latin typeface="標楷體" panose="03000509000000000000" pitchFamily="65" charset="-120"/>
                <a:ea typeface="標楷體" panose="03000509000000000000" pitchFamily="65" charset="-120"/>
              </a:rPr>
              <a:t>20</a:t>
            </a:r>
            <a:r>
              <a:rPr lang="zh-TW" altLang="zh-TW" sz="1600" kern="0" dirty="0">
                <a:solidFill>
                  <a:srgbClr val="3333CC"/>
                </a:solidFill>
                <a:latin typeface="標楷體" panose="03000509000000000000" pitchFamily="65" charset="-120"/>
                <a:ea typeface="標楷體" panose="03000509000000000000" pitchFamily="65" charset="-120"/>
              </a:rPr>
              <a:t>條第一類活動斷層</a:t>
            </a:r>
            <a:r>
              <a:rPr lang="en-US" altLang="zh-TW" sz="1600" kern="0" dirty="0">
                <a:solidFill>
                  <a:srgbClr val="FF0000"/>
                </a:solidFill>
                <a:latin typeface="標楷體" panose="03000509000000000000" pitchFamily="65" charset="-120"/>
                <a:ea typeface="標楷體" panose="03000509000000000000" pitchFamily="65" charset="-120"/>
              </a:rPr>
              <a:t>200</a:t>
            </a:r>
            <a:r>
              <a:rPr lang="zh-TW" altLang="zh-TW" sz="1600" kern="0" dirty="0">
                <a:solidFill>
                  <a:srgbClr val="FF0000"/>
                </a:solidFill>
                <a:latin typeface="標楷體" panose="03000509000000000000" pitchFamily="65" charset="-120"/>
                <a:ea typeface="標楷體" panose="03000509000000000000" pitchFamily="65" charset="-120"/>
              </a:rPr>
              <a:t>公尺內</a:t>
            </a:r>
            <a:r>
              <a:rPr lang="zh-TW" altLang="zh-TW" sz="1600" kern="0" dirty="0">
                <a:solidFill>
                  <a:srgbClr val="3333CC"/>
                </a:solidFill>
                <a:latin typeface="標楷體" panose="03000509000000000000" pitchFamily="65" charset="-120"/>
                <a:ea typeface="標楷體" panose="03000509000000000000" pitchFamily="65" charset="-120"/>
              </a:rPr>
              <a:t>列管之學校，其中公立國小</a:t>
            </a:r>
            <a:r>
              <a:rPr lang="en-US" altLang="zh-TW" sz="1600" kern="0" dirty="0">
                <a:solidFill>
                  <a:srgbClr val="3333CC"/>
                </a:solidFill>
                <a:latin typeface="標楷體" panose="03000509000000000000" pitchFamily="65" charset="-120"/>
                <a:ea typeface="標楷體" panose="03000509000000000000" pitchFamily="65" charset="-120"/>
              </a:rPr>
              <a:t>67</a:t>
            </a:r>
            <a:r>
              <a:rPr lang="zh-TW" altLang="zh-TW" sz="1600" kern="0" dirty="0">
                <a:solidFill>
                  <a:srgbClr val="3333CC"/>
                </a:solidFill>
                <a:latin typeface="標楷體" panose="03000509000000000000" pitchFamily="65" charset="-120"/>
                <a:ea typeface="標楷體" panose="03000509000000000000" pitchFamily="65" charset="-120"/>
              </a:rPr>
              <a:t>所、公立國中</a:t>
            </a:r>
            <a:r>
              <a:rPr lang="en-US" altLang="zh-TW" sz="1600" kern="0" dirty="0">
                <a:solidFill>
                  <a:srgbClr val="3333CC"/>
                </a:solidFill>
                <a:latin typeface="標楷體" panose="03000509000000000000" pitchFamily="65" charset="-120"/>
                <a:ea typeface="標楷體" panose="03000509000000000000" pitchFamily="65" charset="-120"/>
              </a:rPr>
              <a:t>10</a:t>
            </a:r>
            <a:r>
              <a:rPr lang="zh-TW" altLang="zh-TW" sz="1600" kern="0" dirty="0">
                <a:solidFill>
                  <a:srgbClr val="3333CC"/>
                </a:solidFill>
                <a:latin typeface="標楷體" panose="03000509000000000000" pitchFamily="65" charset="-120"/>
                <a:ea typeface="標楷體" panose="03000509000000000000" pitchFamily="65" charset="-120"/>
              </a:rPr>
              <a:t>所，公立高中職</a:t>
            </a:r>
            <a:r>
              <a:rPr lang="en-US" altLang="zh-TW" sz="1600" kern="0" dirty="0">
                <a:solidFill>
                  <a:srgbClr val="3333CC"/>
                </a:solidFill>
                <a:latin typeface="標楷體" panose="03000509000000000000" pitchFamily="65" charset="-120"/>
                <a:ea typeface="標楷體" panose="03000509000000000000" pitchFamily="65" charset="-120"/>
              </a:rPr>
              <a:t>7</a:t>
            </a:r>
            <a:r>
              <a:rPr lang="zh-TW" altLang="zh-TW" sz="1600" kern="0" dirty="0">
                <a:solidFill>
                  <a:srgbClr val="3333CC"/>
                </a:solidFill>
                <a:latin typeface="標楷體" panose="03000509000000000000" pitchFamily="65" charset="-120"/>
                <a:ea typeface="標楷體" panose="03000509000000000000" pitchFamily="65" charset="-120"/>
              </a:rPr>
              <a:t>所，私立高中職</a:t>
            </a:r>
            <a:r>
              <a:rPr lang="en-US" altLang="zh-TW" sz="1600" kern="0" dirty="0">
                <a:solidFill>
                  <a:srgbClr val="3333CC"/>
                </a:solidFill>
                <a:latin typeface="標楷體" panose="03000509000000000000" pitchFamily="65" charset="-120"/>
                <a:ea typeface="標楷體" panose="03000509000000000000" pitchFamily="65" charset="-120"/>
              </a:rPr>
              <a:t>5</a:t>
            </a:r>
            <a:r>
              <a:rPr lang="zh-TW" altLang="zh-TW" sz="1600" kern="0" dirty="0">
                <a:solidFill>
                  <a:srgbClr val="3333CC"/>
                </a:solidFill>
                <a:latin typeface="標楷體" panose="03000509000000000000" pitchFamily="65" charset="-120"/>
                <a:ea typeface="標楷體" panose="03000509000000000000" pitchFamily="65" charset="-120"/>
              </a:rPr>
              <a:t>所，如</a:t>
            </a:r>
            <a:r>
              <a:rPr lang="zh-TW" altLang="en-US" sz="1600" kern="0" dirty="0">
                <a:solidFill>
                  <a:srgbClr val="3333CC"/>
                </a:solidFill>
                <a:latin typeface="標楷體" panose="03000509000000000000" pitchFamily="65" charset="-120"/>
                <a:ea typeface="標楷體" panose="03000509000000000000" pitchFamily="65" charset="-120"/>
              </a:rPr>
              <a:t>下</a:t>
            </a:r>
            <a:r>
              <a:rPr lang="zh-TW" altLang="zh-TW" sz="1600" kern="0" dirty="0">
                <a:solidFill>
                  <a:srgbClr val="3333CC"/>
                </a:solidFill>
                <a:latin typeface="標楷體" panose="03000509000000000000" pitchFamily="65" charset="-120"/>
                <a:ea typeface="標楷體" panose="03000509000000000000" pitchFamily="65" charset="-120"/>
              </a:rPr>
              <a:t>表所示。</a:t>
            </a:r>
          </a:p>
        </p:txBody>
      </p:sp>
      <p:grpSp>
        <p:nvGrpSpPr>
          <p:cNvPr id="10246" name="群組 5"/>
          <p:cNvGrpSpPr>
            <a:grpSpLocks/>
          </p:cNvGrpSpPr>
          <p:nvPr/>
        </p:nvGrpSpPr>
        <p:grpSpPr bwMode="auto">
          <a:xfrm>
            <a:off x="468313" y="6226175"/>
            <a:ext cx="8496300" cy="704850"/>
            <a:chOff x="468313" y="6226175"/>
            <a:chExt cx="8496300" cy="704850"/>
          </a:xfrm>
        </p:grpSpPr>
        <p:sp>
          <p:nvSpPr>
            <p:cNvPr id="7" name="圓角矩形 6"/>
            <p:cNvSpPr/>
            <p:nvPr/>
          </p:nvSpPr>
          <p:spPr>
            <a:xfrm>
              <a:off x="468313" y="6226175"/>
              <a:ext cx="8099425" cy="504825"/>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dirty="0"/>
            </a:p>
          </p:txBody>
        </p:sp>
        <p:sp>
          <p:nvSpPr>
            <p:cNvPr id="8" name="矩形 7"/>
            <p:cNvSpPr/>
            <p:nvPr/>
          </p:nvSpPr>
          <p:spPr>
            <a:xfrm>
              <a:off x="611188" y="6284913"/>
              <a:ext cx="8353425" cy="646112"/>
            </a:xfrm>
            <a:prstGeom prst="rect">
              <a:avLst/>
            </a:prstGeom>
          </p:spPr>
          <p:txBody>
            <a:bodyPr>
              <a:spAutoFit/>
            </a:bodyPr>
            <a:lstStyle/>
            <a:p>
              <a:pPr algn="ctr" fontAlgn="auto">
                <a:spcBef>
                  <a:spcPts val="0"/>
                </a:spcBef>
                <a:spcAft>
                  <a:spcPts val="0"/>
                </a:spcAft>
                <a:defRPr/>
              </a:pPr>
              <a:r>
                <a:rPr kumimoji="0" lang="zh-TW" altLang="en-US"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全國各級學校災害潛勢資訊管理系統</a:t>
              </a:r>
              <a:r>
                <a:rPr kumimoji="0" lang="en-US" altLang="zh-TW"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a:t>
              </a:r>
              <a:r>
                <a:rPr kumimoji="0" lang="en-US" altLang="zh-TW"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http://140.125.154.179/</a:t>
              </a:r>
              <a:r>
                <a:rPr kumimoji="0" lang="en-US" altLang="zh-TW" b="1" dirty="0" err="1">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ms</a:t>
              </a:r>
              <a:r>
                <a:rPr kumimoji="0" lang="en-US" altLang="zh-TW"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endParaRPr kumimoji="0" lang="zh-TW" alt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p>
              <a:pPr fontAlgn="auto">
                <a:spcBef>
                  <a:spcPts val="0"/>
                </a:spcBef>
                <a:spcAft>
                  <a:spcPts val="0"/>
                </a:spcAft>
                <a:defRPr/>
              </a:pPr>
              <a:endParaRPr kumimoji="0" lang="zh-TW" altLang="en-US" dirty="0">
                <a:latin typeface="+mn-lt"/>
                <a:ea typeface="+mn-ea"/>
              </a:endParaRPr>
            </a:p>
          </p:txBody>
        </p:sp>
      </p:grpSp>
      <p:sp>
        <p:nvSpPr>
          <p:cNvPr id="9" name="圓角矩形 8"/>
          <p:cNvSpPr/>
          <p:nvPr/>
        </p:nvSpPr>
        <p:spPr>
          <a:xfrm>
            <a:off x="468313" y="260350"/>
            <a:ext cx="8207375" cy="1152525"/>
          </a:xfrm>
          <a:prstGeom prst="roundRect">
            <a:avLst/>
          </a:prstGeom>
          <a:noFill/>
          <a:ln w="57150">
            <a:solidFill>
              <a:srgbClr val="FFC00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kumimoji="0" lang="zh-TW" altLang="en-US"/>
          </a:p>
        </p:txBody>
      </p:sp>
    </p:spTree>
    <p:extLst>
      <p:ext uri="{BB962C8B-B14F-4D97-AF65-F5344CB8AC3E}">
        <p14:creationId xmlns:p14="http://schemas.microsoft.com/office/powerpoint/2010/main" val="3351164673"/>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標題 6"/>
          <p:cNvSpPr>
            <a:spLocks noGrp="1"/>
          </p:cNvSpPr>
          <p:nvPr>
            <p:ph type="title"/>
          </p:nvPr>
        </p:nvSpPr>
        <p:spPr/>
        <p:txBody>
          <a:bodyPr/>
          <a:lstStyle/>
          <a:p>
            <a:endParaRPr lang="zh-TW" altLang="en-US" smtClean="0"/>
          </a:p>
        </p:txBody>
      </p:sp>
      <p:pic>
        <p:nvPicPr>
          <p:cNvPr id="1126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0238" y="307975"/>
            <a:ext cx="7924800" cy="590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文字方塊 9"/>
          <p:cNvSpPr txBox="1">
            <a:spLocks noChangeArrowheads="1"/>
          </p:cNvSpPr>
          <p:nvPr/>
        </p:nvSpPr>
        <p:spPr bwMode="auto">
          <a:xfrm>
            <a:off x="2339975" y="3789363"/>
            <a:ext cx="1082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2000"/>
              <a:t>(NCREE)</a:t>
            </a:r>
            <a:endParaRPr lang="zh-TW" altLang="en-US" sz="2000"/>
          </a:p>
        </p:txBody>
      </p:sp>
      <p:grpSp>
        <p:nvGrpSpPr>
          <p:cNvPr id="11269" name="群組 4"/>
          <p:cNvGrpSpPr>
            <a:grpSpLocks/>
          </p:cNvGrpSpPr>
          <p:nvPr/>
        </p:nvGrpSpPr>
        <p:grpSpPr bwMode="auto">
          <a:xfrm>
            <a:off x="468313" y="6226175"/>
            <a:ext cx="8496300" cy="704850"/>
            <a:chOff x="468313" y="6226175"/>
            <a:chExt cx="8496300" cy="704850"/>
          </a:xfrm>
        </p:grpSpPr>
        <p:sp>
          <p:nvSpPr>
            <p:cNvPr id="6" name="圓角矩形 5"/>
            <p:cNvSpPr/>
            <p:nvPr/>
          </p:nvSpPr>
          <p:spPr>
            <a:xfrm>
              <a:off x="468313" y="6226175"/>
              <a:ext cx="8099425" cy="504825"/>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dirty="0"/>
            </a:p>
          </p:txBody>
        </p:sp>
        <p:sp>
          <p:nvSpPr>
            <p:cNvPr id="7" name="矩形 6"/>
            <p:cNvSpPr/>
            <p:nvPr/>
          </p:nvSpPr>
          <p:spPr>
            <a:xfrm>
              <a:off x="611188" y="6284913"/>
              <a:ext cx="8353425" cy="646112"/>
            </a:xfrm>
            <a:prstGeom prst="rect">
              <a:avLst/>
            </a:prstGeom>
          </p:spPr>
          <p:txBody>
            <a:bodyPr>
              <a:spAutoFit/>
            </a:bodyPr>
            <a:lstStyle/>
            <a:p>
              <a:pPr algn="ctr" fontAlgn="auto">
                <a:spcBef>
                  <a:spcPts val="0"/>
                </a:spcBef>
                <a:spcAft>
                  <a:spcPts val="0"/>
                </a:spcAft>
                <a:defRPr/>
              </a:pPr>
              <a:r>
                <a:rPr kumimoji="0" lang="zh-TW" altLang="en-US"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全國各級學校災害潛勢資訊管理系統</a:t>
              </a:r>
              <a:r>
                <a:rPr kumimoji="0" lang="en-US" altLang="zh-TW"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a:t>
              </a:r>
              <a:r>
                <a:rPr kumimoji="0" lang="en-US" altLang="zh-TW"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http://140.125.154.179/</a:t>
              </a:r>
              <a:r>
                <a:rPr kumimoji="0" lang="en-US" altLang="zh-TW" b="1" dirty="0" err="1">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ms</a:t>
              </a:r>
              <a:r>
                <a:rPr kumimoji="0" lang="en-US" altLang="zh-TW"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endParaRPr kumimoji="0" lang="zh-TW" alt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p>
              <a:pPr fontAlgn="auto">
                <a:spcBef>
                  <a:spcPts val="0"/>
                </a:spcBef>
                <a:spcAft>
                  <a:spcPts val="0"/>
                </a:spcAft>
                <a:defRPr/>
              </a:pPr>
              <a:endParaRPr kumimoji="0" lang="zh-TW" altLang="en-US" dirty="0">
                <a:latin typeface="+mn-lt"/>
                <a:ea typeface="+mn-ea"/>
              </a:endParaRPr>
            </a:p>
          </p:txBody>
        </p:sp>
      </p:grpSp>
    </p:spTree>
    <p:extLst>
      <p:ext uri="{BB962C8B-B14F-4D97-AF65-F5344CB8AC3E}">
        <p14:creationId xmlns:p14="http://schemas.microsoft.com/office/powerpoint/2010/main" val="217272258"/>
      </p:ext>
    </p:ext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p:nvPr>
        </p:nvSpPr>
        <p:spPr>
          <a:xfrm>
            <a:off x="611560" y="0"/>
            <a:ext cx="7772400" cy="1143000"/>
          </a:xfrm>
        </p:spPr>
        <p:txBody>
          <a:bodyPr/>
          <a:lstStyle/>
          <a:p>
            <a:r>
              <a:rPr lang="zh-TW" altLang="en-US" dirty="0" smtClean="0">
                <a:latin typeface="標楷體" pitchFamily="65" charset="-120"/>
                <a:ea typeface="標楷體" pitchFamily="65" charset="-120"/>
              </a:rPr>
              <a:t>「近斷層效應」</a:t>
            </a:r>
          </a:p>
        </p:txBody>
      </p:sp>
      <p:sp>
        <p:nvSpPr>
          <p:cNvPr id="12291" name="內容版面配置區 2"/>
          <p:cNvSpPr>
            <a:spLocks noGrp="1"/>
          </p:cNvSpPr>
          <p:nvPr>
            <p:ph idx="1"/>
          </p:nvPr>
        </p:nvSpPr>
        <p:spPr/>
        <p:txBody>
          <a:bodyPr/>
          <a:lstStyle/>
          <a:p>
            <a:endParaRPr lang="zh-TW" altLang="en-US" smtClean="0"/>
          </a:p>
        </p:txBody>
      </p:sp>
      <p:pic>
        <p:nvPicPr>
          <p:cNvPr id="12292"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l="1569" t="37715" r="48819" b="16925"/>
          <a:stretch>
            <a:fillRect/>
          </a:stretch>
        </p:blipFill>
        <p:spPr bwMode="auto">
          <a:xfrm>
            <a:off x="1692275" y="1484313"/>
            <a:ext cx="6048375"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l="2362" t="36855" r="48618" b="17786"/>
          <a:stretch>
            <a:fillRect/>
          </a:stretch>
        </p:blipFill>
        <p:spPr bwMode="auto">
          <a:xfrm>
            <a:off x="1763713" y="3213100"/>
            <a:ext cx="5976937" cy="345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矩形 6"/>
          <p:cNvSpPr>
            <a:spLocks noChangeArrowheads="1"/>
          </p:cNvSpPr>
          <p:nvPr/>
        </p:nvSpPr>
        <p:spPr bwMode="auto">
          <a:xfrm>
            <a:off x="3563938" y="6611938"/>
            <a:ext cx="305911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1000" u="sng"/>
              <a:t>http://www.ncree.org/safehome/ncr03/pc4_3.htm</a:t>
            </a:r>
            <a:endParaRPr lang="zh-TW" altLang="en-US" sz="1000" u="sng"/>
          </a:p>
        </p:txBody>
      </p:sp>
      <p:sp>
        <p:nvSpPr>
          <p:cNvPr id="7" name="圓角矩形 6"/>
          <p:cNvSpPr/>
          <p:nvPr/>
        </p:nvSpPr>
        <p:spPr>
          <a:xfrm>
            <a:off x="179512" y="188640"/>
            <a:ext cx="8207375" cy="1152525"/>
          </a:xfrm>
          <a:prstGeom prst="roundRect">
            <a:avLst/>
          </a:prstGeom>
          <a:noFill/>
          <a:ln w="57150">
            <a:solidFill>
              <a:srgbClr val="FFC00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kumimoji="0" lang="zh-TW" altLang="en-US"/>
          </a:p>
        </p:txBody>
      </p:sp>
    </p:spTree>
    <p:extLst>
      <p:ext uri="{BB962C8B-B14F-4D97-AF65-F5344CB8AC3E}">
        <p14:creationId xmlns:p14="http://schemas.microsoft.com/office/powerpoint/2010/main" val="3798042366"/>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標題 1"/>
          <p:cNvSpPr>
            <a:spLocks noGrp="1"/>
          </p:cNvSpPr>
          <p:nvPr>
            <p:ph type="title"/>
          </p:nvPr>
        </p:nvSpPr>
        <p:spPr/>
        <p:txBody>
          <a:bodyPr/>
          <a:lstStyle/>
          <a:p>
            <a:r>
              <a:rPr lang="zh-TW" altLang="en-US" smtClean="0">
                <a:latin typeface="標楷體" pitchFamily="65" charset="-120"/>
                <a:ea typeface="標楷體" pitchFamily="65" charset="-120"/>
              </a:rPr>
              <a:t>「近斷層效應」的影響</a:t>
            </a:r>
          </a:p>
        </p:txBody>
      </p:sp>
      <p:pic>
        <p:nvPicPr>
          <p:cNvPr id="1331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1181" t="29880" r="48616" b="10001"/>
          <a:stretch>
            <a:fillRect/>
          </a:stretch>
        </p:blipFill>
        <p:spPr bwMode="auto">
          <a:xfrm>
            <a:off x="1476375" y="1700213"/>
            <a:ext cx="6426200" cy="481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矩形 4"/>
          <p:cNvSpPr>
            <a:spLocks noChangeArrowheads="1"/>
          </p:cNvSpPr>
          <p:nvPr/>
        </p:nvSpPr>
        <p:spPr bwMode="auto">
          <a:xfrm>
            <a:off x="3563938" y="6611938"/>
            <a:ext cx="305911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1000" u="sng"/>
              <a:t>http://www.ncree.org/safehome/ncr03/pc4_3.htm</a:t>
            </a:r>
            <a:endParaRPr lang="zh-TW" altLang="en-US" sz="1000" u="sng"/>
          </a:p>
        </p:txBody>
      </p:sp>
      <p:sp>
        <p:nvSpPr>
          <p:cNvPr id="5" name="圓角矩形 4"/>
          <p:cNvSpPr/>
          <p:nvPr/>
        </p:nvSpPr>
        <p:spPr>
          <a:xfrm>
            <a:off x="468313" y="260350"/>
            <a:ext cx="8207375" cy="1152525"/>
          </a:xfrm>
          <a:prstGeom prst="roundRect">
            <a:avLst/>
          </a:prstGeom>
          <a:noFill/>
          <a:ln w="57150">
            <a:solidFill>
              <a:srgbClr val="FFC00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kumimoji="0" lang="zh-TW" altLang="en-US"/>
          </a:p>
        </p:txBody>
      </p:sp>
    </p:spTree>
    <p:extLst>
      <p:ext uri="{BB962C8B-B14F-4D97-AF65-F5344CB8AC3E}">
        <p14:creationId xmlns:p14="http://schemas.microsoft.com/office/powerpoint/2010/main" val="1152417631"/>
      </p:ext>
    </p:extLst>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標題 8"/>
          <p:cNvSpPr>
            <a:spLocks noGrp="1"/>
          </p:cNvSpPr>
          <p:nvPr>
            <p:ph type="title"/>
          </p:nvPr>
        </p:nvSpPr>
        <p:spPr>
          <a:xfrm>
            <a:off x="469900" y="269875"/>
            <a:ext cx="3525838" cy="1143000"/>
          </a:xfrm>
        </p:spPr>
        <p:txBody>
          <a:bodyPr/>
          <a:lstStyle/>
          <a:p>
            <a:r>
              <a:rPr lang="zh-TW" altLang="en-US" dirty="0" smtClean="0">
                <a:latin typeface="標楷體" pitchFamily="65" charset="-120"/>
                <a:ea typeface="標楷體" pitchFamily="65" charset="-120"/>
              </a:rPr>
              <a:t>活動斷層</a:t>
            </a:r>
          </a:p>
        </p:txBody>
      </p:sp>
      <p:sp>
        <p:nvSpPr>
          <p:cNvPr id="14339" name="內容版面配置區 9"/>
          <p:cNvSpPr>
            <a:spLocks noGrp="1"/>
          </p:cNvSpPr>
          <p:nvPr>
            <p:ph idx="1"/>
          </p:nvPr>
        </p:nvSpPr>
        <p:spPr>
          <a:xfrm>
            <a:off x="179388" y="1844675"/>
            <a:ext cx="4105275" cy="4114800"/>
          </a:xfrm>
        </p:spPr>
        <p:txBody>
          <a:bodyPr/>
          <a:lstStyle/>
          <a:p>
            <a:pPr algn="just"/>
            <a:r>
              <a:rPr lang="zh-TW" altLang="en-US" sz="2000" smtClean="0"/>
              <a:t>台灣現有斷層共有</a:t>
            </a:r>
            <a:r>
              <a:rPr lang="en-US" altLang="zh-TW" sz="2000" smtClean="0"/>
              <a:t>33</a:t>
            </a:r>
            <a:r>
              <a:rPr lang="zh-TW" altLang="en-US" sz="2000" smtClean="0"/>
              <a:t>條活動斷層，包含台灣北部</a:t>
            </a:r>
            <a:r>
              <a:rPr lang="en-US" altLang="zh-TW" sz="2000" smtClean="0"/>
              <a:t>8</a:t>
            </a:r>
            <a:r>
              <a:rPr lang="zh-TW" altLang="en-US" sz="2000" smtClean="0"/>
              <a:t>條斷層、中部</a:t>
            </a:r>
            <a:r>
              <a:rPr lang="en-US" altLang="zh-TW" sz="2000" smtClean="0"/>
              <a:t>8</a:t>
            </a:r>
            <a:r>
              <a:rPr lang="zh-TW" altLang="en-US" sz="2000" smtClean="0"/>
              <a:t>條斷層、西南部</a:t>
            </a:r>
            <a:r>
              <a:rPr lang="en-US" altLang="zh-TW" sz="2000" smtClean="0"/>
              <a:t>9</a:t>
            </a:r>
            <a:r>
              <a:rPr lang="zh-TW" altLang="en-US" sz="2000" smtClean="0"/>
              <a:t>條斷層、南部</a:t>
            </a:r>
            <a:r>
              <a:rPr lang="en-US" altLang="zh-TW" sz="2000" smtClean="0"/>
              <a:t>4</a:t>
            </a:r>
            <a:r>
              <a:rPr lang="zh-TW" altLang="en-US" sz="2000" smtClean="0"/>
              <a:t>條斷層及東部</a:t>
            </a:r>
            <a:r>
              <a:rPr lang="en-US" altLang="zh-TW" sz="2000" smtClean="0"/>
              <a:t>8</a:t>
            </a:r>
            <a:r>
              <a:rPr lang="zh-TW" altLang="en-US" sz="2000" smtClean="0"/>
              <a:t>條斷層；其中</a:t>
            </a:r>
            <a:r>
              <a:rPr lang="zh-TW" altLang="en-US" sz="2000" b="1" u="sng" smtClean="0">
                <a:solidFill>
                  <a:srgbClr val="FF0000"/>
                </a:solidFill>
              </a:rPr>
              <a:t>第一類有</a:t>
            </a:r>
            <a:r>
              <a:rPr lang="en-US" altLang="zh-TW" sz="2000" b="1" u="sng" smtClean="0">
                <a:solidFill>
                  <a:srgbClr val="FF0000"/>
                </a:solidFill>
              </a:rPr>
              <a:t>20</a:t>
            </a:r>
            <a:r>
              <a:rPr lang="zh-TW" altLang="en-US" sz="2000" b="1" u="sng" smtClean="0">
                <a:solidFill>
                  <a:srgbClr val="FF0000"/>
                </a:solidFill>
              </a:rPr>
              <a:t>條</a:t>
            </a:r>
            <a:r>
              <a:rPr lang="zh-TW" altLang="en-US" sz="2000" smtClean="0"/>
              <a:t>，</a:t>
            </a:r>
            <a:r>
              <a:rPr lang="zh-TW" altLang="en-US" sz="2000" b="1" u="sng" smtClean="0">
                <a:solidFill>
                  <a:srgbClr val="FF0000"/>
                </a:solidFill>
              </a:rPr>
              <a:t>第二類有</a:t>
            </a:r>
            <a:r>
              <a:rPr lang="en-US" altLang="zh-TW" sz="2000" b="1" u="sng" smtClean="0">
                <a:solidFill>
                  <a:srgbClr val="FF0000"/>
                </a:solidFill>
              </a:rPr>
              <a:t>13</a:t>
            </a:r>
            <a:r>
              <a:rPr lang="zh-TW" altLang="en-US" sz="2000" b="1" u="sng" smtClean="0">
                <a:solidFill>
                  <a:srgbClr val="FF0000"/>
                </a:solidFill>
              </a:rPr>
              <a:t>條</a:t>
            </a:r>
            <a:r>
              <a:rPr lang="zh-TW" altLang="en-US" sz="2000" smtClean="0"/>
              <a:t> </a:t>
            </a:r>
            <a:r>
              <a:rPr lang="en-US" altLang="zh-TW" sz="2000" smtClean="0"/>
              <a:t>(2012</a:t>
            </a:r>
            <a:r>
              <a:rPr lang="zh-TW" altLang="en-US" sz="2000" smtClean="0"/>
              <a:t>版本</a:t>
            </a:r>
            <a:r>
              <a:rPr lang="en-US" altLang="zh-TW" sz="2000" smtClean="0"/>
              <a:t>)</a:t>
            </a:r>
            <a:r>
              <a:rPr lang="zh-TW" altLang="en-US" sz="2000" smtClean="0"/>
              <a:t>。</a:t>
            </a:r>
          </a:p>
        </p:txBody>
      </p:sp>
      <p:pic>
        <p:nvPicPr>
          <p:cNvPr id="1434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64050" y="0"/>
            <a:ext cx="4679950" cy="661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圓角矩形 4"/>
          <p:cNvSpPr/>
          <p:nvPr/>
        </p:nvSpPr>
        <p:spPr>
          <a:xfrm>
            <a:off x="468313" y="260350"/>
            <a:ext cx="3527425" cy="1152525"/>
          </a:xfrm>
          <a:prstGeom prst="roundRect">
            <a:avLst/>
          </a:prstGeom>
          <a:noFill/>
          <a:ln w="57150">
            <a:solidFill>
              <a:srgbClr val="FFC00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kumimoji="0" lang="zh-TW" altLang="en-US"/>
          </a:p>
        </p:txBody>
      </p:sp>
      <p:grpSp>
        <p:nvGrpSpPr>
          <p:cNvPr id="14342" name="群組 5"/>
          <p:cNvGrpSpPr>
            <a:grpSpLocks/>
          </p:cNvGrpSpPr>
          <p:nvPr/>
        </p:nvGrpSpPr>
        <p:grpSpPr bwMode="auto">
          <a:xfrm>
            <a:off x="468313" y="6226175"/>
            <a:ext cx="8496300" cy="704850"/>
            <a:chOff x="468313" y="6226175"/>
            <a:chExt cx="8496300" cy="704850"/>
          </a:xfrm>
        </p:grpSpPr>
        <p:sp>
          <p:nvSpPr>
            <p:cNvPr id="7" name="圓角矩形 6"/>
            <p:cNvSpPr/>
            <p:nvPr/>
          </p:nvSpPr>
          <p:spPr>
            <a:xfrm>
              <a:off x="468313" y="6226175"/>
              <a:ext cx="8099425" cy="504825"/>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dirty="0"/>
            </a:p>
          </p:txBody>
        </p:sp>
        <p:sp>
          <p:nvSpPr>
            <p:cNvPr id="8" name="矩形 7"/>
            <p:cNvSpPr/>
            <p:nvPr/>
          </p:nvSpPr>
          <p:spPr>
            <a:xfrm>
              <a:off x="611188" y="6284913"/>
              <a:ext cx="8353425" cy="646112"/>
            </a:xfrm>
            <a:prstGeom prst="rect">
              <a:avLst/>
            </a:prstGeom>
          </p:spPr>
          <p:txBody>
            <a:bodyPr>
              <a:spAutoFit/>
            </a:bodyPr>
            <a:lstStyle/>
            <a:p>
              <a:pPr algn="ctr" fontAlgn="auto">
                <a:spcBef>
                  <a:spcPts val="0"/>
                </a:spcBef>
                <a:spcAft>
                  <a:spcPts val="0"/>
                </a:spcAft>
                <a:defRPr/>
              </a:pPr>
              <a:r>
                <a:rPr kumimoji="0" lang="zh-TW" altLang="en-US"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全國各級學校災害潛勢資訊管理系統</a:t>
              </a:r>
              <a:r>
                <a:rPr kumimoji="0" lang="en-US" altLang="zh-TW"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a:t>
              </a:r>
              <a:r>
                <a:rPr kumimoji="0" lang="en-US" altLang="zh-TW"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http://140.125.154.179/</a:t>
              </a:r>
              <a:r>
                <a:rPr kumimoji="0" lang="en-US" altLang="zh-TW" b="1" dirty="0" err="1">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ms</a:t>
              </a:r>
              <a:r>
                <a:rPr kumimoji="0" lang="en-US" altLang="zh-TW"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endParaRPr kumimoji="0" lang="zh-TW" alt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p>
              <a:pPr fontAlgn="auto">
                <a:spcBef>
                  <a:spcPts val="0"/>
                </a:spcBef>
                <a:spcAft>
                  <a:spcPts val="0"/>
                </a:spcAft>
                <a:defRPr/>
              </a:pPr>
              <a:endParaRPr kumimoji="0" lang="zh-TW" altLang="en-US" dirty="0">
                <a:latin typeface="+mn-lt"/>
                <a:ea typeface="+mn-ea"/>
              </a:endParaRPr>
            </a:p>
          </p:txBody>
        </p:sp>
      </p:grpSp>
    </p:spTree>
    <p:extLst>
      <p:ext uri="{BB962C8B-B14F-4D97-AF65-F5344CB8AC3E}">
        <p14:creationId xmlns:p14="http://schemas.microsoft.com/office/powerpoint/2010/main" val="75170485"/>
      </p:ext>
    </p:extLst>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報告大綱</a:t>
            </a:r>
            <a:endParaRPr lang="zh-TW" altLang="en-US" dirty="0"/>
          </a:p>
        </p:txBody>
      </p:sp>
      <p:sp>
        <p:nvSpPr>
          <p:cNvPr id="3" name="內容版面配置區 2"/>
          <p:cNvSpPr>
            <a:spLocks noGrp="1"/>
          </p:cNvSpPr>
          <p:nvPr>
            <p:ph idx="1"/>
          </p:nvPr>
        </p:nvSpPr>
        <p:spPr/>
        <p:txBody>
          <a:bodyPr/>
          <a:lstStyle/>
          <a:p>
            <a:r>
              <a:rPr lang="en-US" altLang="zh-TW" dirty="0"/>
              <a:t>1</a:t>
            </a:r>
            <a:r>
              <a:rPr lang="en-US" altLang="zh-TW" dirty="0" smtClean="0"/>
              <a:t>.</a:t>
            </a:r>
            <a:r>
              <a:rPr lang="zh-TW" altLang="en-US" dirty="0"/>
              <a:t>校園</a:t>
            </a:r>
            <a:r>
              <a:rPr lang="zh-TW" altLang="zh-TW" dirty="0"/>
              <a:t>災</a:t>
            </a:r>
            <a:r>
              <a:rPr lang="zh-TW" altLang="en-US" dirty="0"/>
              <a:t>害</a:t>
            </a:r>
            <a:r>
              <a:rPr lang="zh-TW" altLang="zh-TW" dirty="0"/>
              <a:t>潛</a:t>
            </a:r>
            <a:r>
              <a:rPr lang="zh-TW" altLang="en-US" dirty="0" smtClean="0"/>
              <a:t>勢的類別</a:t>
            </a:r>
            <a:endParaRPr lang="en-US" altLang="zh-TW" dirty="0" smtClean="0"/>
          </a:p>
          <a:p>
            <a:r>
              <a:rPr lang="en-US" altLang="zh-TW" dirty="0" smtClean="0"/>
              <a:t>2.</a:t>
            </a:r>
            <a:r>
              <a:rPr lang="zh-TW" altLang="en-US" dirty="0" smtClean="0"/>
              <a:t>校園</a:t>
            </a:r>
            <a:r>
              <a:rPr lang="zh-TW" altLang="zh-TW" dirty="0" smtClean="0"/>
              <a:t>災</a:t>
            </a:r>
            <a:r>
              <a:rPr lang="zh-TW" altLang="en-US" dirty="0" smtClean="0"/>
              <a:t>害</a:t>
            </a:r>
            <a:r>
              <a:rPr lang="zh-TW" altLang="zh-TW" dirty="0" smtClean="0"/>
              <a:t>潛</a:t>
            </a:r>
            <a:r>
              <a:rPr lang="zh-TW" altLang="en-US" dirty="0" smtClean="0"/>
              <a:t>勢</a:t>
            </a:r>
            <a:r>
              <a:rPr lang="zh-TW" altLang="zh-TW" dirty="0" smtClean="0"/>
              <a:t>判定</a:t>
            </a:r>
            <a:r>
              <a:rPr lang="zh-TW" altLang="zh-TW" dirty="0"/>
              <a:t>原則</a:t>
            </a:r>
          </a:p>
          <a:p>
            <a:r>
              <a:rPr lang="en-US" altLang="zh-TW" dirty="0"/>
              <a:t>3</a:t>
            </a:r>
            <a:r>
              <a:rPr lang="en-US" altLang="zh-TW" dirty="0" smtClean="0"/>
              <a:t>.</a:t>
            </a:r>
            <a:r>
              <a:rPr lang="zh-TW" altLang="en-US" dirty="0" smtClean="0"/>
              <a:t>校園</a:t>
            </a:r>
            <a:r>
              <a:rPr lang="zh-TW" altLang="zh-TW" dirty="0"/>
              <a:t>災</a:t>
            </a:r>
            <a:r>
              <a:rPr lang="zh-TW" altLang="en-US" dirty="0"/>
              <a:t>害</a:t>
            </a:r>
            <a:r>
              <a:rPr lang="zh-TW" altLang="zh-TW" dirty="0"/>
              <a:t>潛</a:t>
            </a:r>
            <a:r>
              <a:rPr lang="zh-TW" altLang="en-US" dirty="0"/>
              <a:t>勢資訊管理系統</a:t>
            </a:r>
            <a:r>
              <a:rPr lang="zh-TW" altLang="zh-TW" dirty="0" smtClean="0"/>
              <a:t>操作</a:t>
            </a:r>
            <a:r>
              <a:rPr lang="zh-TW" altLang="zh-TW" dirty="0"/>
              <a:t>方法</a:t>
            </a:r>
          </a:p>
          <a:p>
            <a:r>
              <a:rPr lang="en-US" altLang="zh-TW" dirty="0"/>
              <a:t>4</a:t>
            </a:r>
            <a:r>
              <a:rPr lang="en-US" altLang="zh-TW" dirty="0" smtClean="0"/>
              <a:t>.</a:t>
            </a:r>
            <a:r>
              <a:rPr lang="zh-TW" altLang="en-US" dirty="0"/>
              <a:t>校園</a:t>
            </a:r>
            <a:r>
              <a:rPr lang="zh-TW" altLang="zh-TW" dirty="0"/>
              <a:t>災</a:t>
            </a:r>
            <a:r>
              <a:rPr lang="zh-TW" altLang="en-US" dirty="0"/>
              <a:t>害</a:t>
            </a:r>
            <a:r>
              <a:rPr lang="zh-TW" altLang="zh-TW" dirty="0"/>
              <a:t>潛</a:t>
            </a:r>
            <a:r>
              <a:rPr lang="zh-TW" altLang="en-US" dirty="0" smtClean="0"/>
              <a:t>勢的</a:t>
            </a:r>
            <a:r>
              <a:rPr lang="zh-TW" altLang="zh-TW" dirty="0" smtClean="0"/>
              <a:t>應用</a:t>
            </a:r>
            <a:endParaRPr lang="zh-TW" altLang="en-US" dirty="0"/>
          </a:p>
        </p:txBody>
      </p:sp>
      <p:sp>
        <p:nvSpPr>
          <p:cNvPr id="4" name="投影片編號版面配置區 3"/>
          <p:cNvSpPr>
            <a:spLocks noGrp="1"/>
          </p:cNvSpPr>
          <p:nvPr>
            <p:ph type="sldNum" sz="quarter" idx="12"/>
          </p:nvPr>
        </p:nvSpPr>
        <p:spPr/>
        <p:txBody>
          <a:bodyPr/>
          <a:lstStyle/>
          <a:p>
            <a:fld id="{FFBFF2A3-BB3B-4B97-B434-ED451C79329D}" type="slidenum">
              <a:rPr lang="zh-TW" altLang="en-US" smtClean="0"/>
              <a:pPr/>
              <a:t>2</a:t>
            </a:fld>
            <a:endParaRPr lang="en-US" altLang="zh-TW"/>
          </a:p>
        </p:txBody>
      </p:sp>
    </p:spTree>
    <p:extLst>
      <p:ext uri="{BB962C8B-B14F-4D97-AF65-F5344CB8AC3E}">
        <p14:creationId xmlns:p14="http://schemas.microsoft.com/office/powerpoint/2010/main" val="21664481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標題 1"/>
          <p:cNvSpPr txBox="1">
            <a:spLocks/>
          </p:cNvSpPr>
          <p:nvPr/>
        </p:nvSpPr>
        <p:spPr bwMode="auto">
          <a:xfrm>
            <a:off x="417513" y="2857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endParaRPr kumimoji="0" lang="zh-TW" altLang="en-US" sz="4400" b="1"/>
          </a:p>
        </p:txBody>
      </p:sp>
      <p:sp>
        <p:nvSpPr>
          <p:cNvPr id="15363" name="標題 1"/>
          <p:cNvSpPr>
            <a:spLocks noGrp="1"/>
          </p:cNvSpPr>
          <p:nvPr>
            <p:ph type="title"/>
          </p:nvPr>
        </p:nvSpPr>
        <p:spPr>
          <a:xfrm>
            <a:off x="468313" y="260350"/>
            <a:ext cx="8229600" cy="1143000"/>
          </a:xfrm>
        </p:spPr>
        <p:txBody>
          <a:bodyPr/>
          <a:lstStyle/>
          <a:p>
            <a:pPr eaLnBrk="1" hangingPunct="1"/>
            <a:r>
              <a:rPr lang="zh-TW" altLang="en-US" dirty="0" smtClean="0"/>
              <a:t>校園</a:t>
            </a:r>
            <a:r>
              <a:rPr lang="zh-TW" altLang="zh-TW" dirty="0" smtClean="0"/>
              <a:t>災</a:t>
            </a:r>
            <a:r>
              <a:rPr lang="zh-TW" altLang="en-US" dirty="0" smtClean="0"/>
              <a:t>害</a:t>
            </a:r>
            <a:r>
              <a:rPr lang="zh-TW" altLang="zh-TW" dirty="0" smtClean="0"/>
              <a:t>潛</a:t>
            </a:r>
            <a:r>
              <a:rPr lang="zh-TW" altLang="en-US" dirty="0" smtClean="0"/>
              <a:t>勢</a:t>
            </a:r>
            <a:r>
              <a:rPr lang="zh-TW" altLang="zh-TW" dirty="0" smtClean="0"/>
              <a:t>判定原則</a:t>
            </a:r>
            <a:endParaRPr lang="zh-TW" altLang="en-US" b="1" dirty="0" smtClean="0">
              <a:latin typeface="標楷體" pitchFamily="65" charset="-120"/>
              <a:ea typeface="標楷體" pitchFamily="65" charset="-120"/>
            </a:endParaRPr>
          </a:p>
        </p:txBody>
      </p:sp>
      <p:sp>
        <p:nvSpPr>
          <p:cNvPr id="5" name="圓角矩形 4"/>
          <p:cNvSpPr/>
          <p:nvPr/>
        </p:nvSpPr>
        <p:spPr>
          <a:xfrm>
            <a:off x="468313" y="260350"/>
            <a:ext cx="8207375" cy="1152525"/>
          </a:xfrm>
          <a:prstGeom prst="roundRect">
            <a:avLst/>
          </a:prstGeom>
          <a:noFill/>
          <a:ln w="57150">
            <a:solidFill>
              <a:srgbClr val="FFC00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kumimoji="0" lang="zh-TW" altLang="en-US"/>
          </a:p>
        </p:txBody>
      </p:sp>
      <p:sp>
        <p:nvSpPr>
          <p:cNvPr id="71" name="圓角矩形 70"/>
          <p:cNvSpPr/>
          <p:nvPr/>
        </p:nvSpPr>
        <p:spPr>
          <a:xfrm>
            <a:off x="468313" y="6226175"/>
            <a:ext cx="8099425" cy="504825"/>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dirty="0"/>
          </a:p>
        </p:txBody>
      </p:sp>
      <p:sp>
        <p:nvSpPr>
          <p:cNvPr id="72" name="矩形 71"/>
          <p:cNvSpPr/>
          <p:nvPr/>
        </p:nvSpPr>
        <p:spPr>
          <a:xfrm>
            <a:off x="611188" y="6284913"/>
            <a:ext cx="8353425" cy="646112"/>
          </a:xfrm>
          <a:prstGeom prst="rect">
            <a:avLst/>
          </a:prstGeom>
        </p:spPr>
        <p:txBody>
          <a:bodyPr>
            <a:spAutoFit/>
          </a:bodyPr>
          <a:lstStyle/>
          <a:p>
            <a:pPr algn="ctr" fontAlgn="auto">
              <a:spcBef>
                <a:spcPts val="0"/>
              </a:spcBef>
              <a:spcAft>
                <a:spcPts val="0"/>
              </a:spcAft>
              <a:defRPr/>
            </a:pPr>
            <a:r>
              <a:rPr kumimoji="0" lang="zh-TW" altLang="en-US"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全國各級學校災害潛勢資訊管理系統</a:t>
            </a:r>
            <a:r>
              <a:rPr kumimoji="0" lang="en-US" altLang="zh-TW"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a:t>
            </a:r>
            <a:r>
              <a:rPr kumimoji="0" lang="en-US" altLang="zh-TW"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http://140.125.154.179/</a:t>
            </a:r>
            <a:r>
              <a:rPr kumimoji="0" lang="en-US" altLang="zh-TW" b="1" dirty="0" err="1">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ms</a:t>
            </a:r>
            <a:r>
              <a:rPr kumimoji="0" lang="en-US" altLang="zh-TW"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endParaRPr kumimoji="0" lang="zh-TW" alt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p>
            <a:pPr fontAlgn="auto">
              <a:spcBef>
                <a:spcPts val="0"/>
              </a:spcBef>
              <a:spcAft>
                <a:spcPts val="0"/>
              </a:spcAft>
              <a:defRPr/>
            </a:pPr>
            <a:endParaRPr kumimoji="0" lang="zh-TW" altLang="en-US" dirty="0">
              <a:latin typeface="+mn-lt"/>
              <a:ea typeface="+mn-ea"/>
            </a:endParaRPr>
          </a:p>
        </p:txBody>
      </p:sp>
      <p:sp>
        <p:nvSpPr>
          <p:cNvPr id="7" name="七角星形 6"/>
          <p:cNvSpPr/>
          <p:nvPr/>
        </p:nvSpPr>
        <p:spPr>
          <a:xfrm>
            <a:off x="610841" y="1556792"/>
            <a:ext cx="1224855" cy="864096"/>
          </a:xfrm>
          <a:prstGeom prst="star7">
            <a:avLst/>
          </a:prstGeom>
          <a:solidFill>
            <a:srgbClr val="00B0F0"/>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15370" name="文字方塊 7"/>
          <p:cNvSpPr txBox="1">
            <a:spLocks noChangeArrowheads="1"/>
          </p:cNvSpPr>
          <p:nvPr/>
        </p:nvSpPr>
        <p:spPr bwMode="auto">
          <a:xfrm>
            <a:off x="874713" y="1830388"/>
            <a:ext cx="8651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kumimoji="0" lang="zh-TW" altLang="en-US" sz="2000" b="1">
                <a:solidFill>
                  <a:schemeClr val="bg1"/>
                </a:solidFill>
                <a:latin typeface="標楷體" pitchFamily="65" charset="-120"/>
                <a:ea typeface="標楷體" pitchFamily="65" charset="-120"/>
              </a:rPr>
              <a:t>淹水</a:t>
            </a:r>
          </a:p>
        </p:txBody>
      </p:sp>
      <p:sp>
        <p:nvSpPr>
          <p:cNvPr id="15371" name="矩形 8"/>
          <p:cNvSpPr>
            <a:spLocks noChangeArrowheads="1"/>
          </p:cNvSpPr>
          <p:nvPr/>
        </p:nvSpPr>
        <p:spPr bwMode="auto">
          <a:xfrm>
            <a:off x="2771775" y="1911350"/>
            <a:ext cx="3455988" cy="3683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kumimoji="0" lang="zh-TW" altLang="en-US" sz="1800" b="1">
                <a:solidFill>
                  <a:srgbClr val="FF0000"/>
                </a:solidFill>
                <a:latin typeface="標楷體" pitchFamily="65" charset="-120"/>
                <a:ea typeface="標楷體" pitchFamily="65" charset="-120"/>
              </a:rPr>
              <a:t>淹水災害潛勢資料如何取得？</a:t>
            </a:r>
            <a:endParaRPr kumimoji="0" lang="zh-TW" altLang="en-US" sz="1800">
              <a:solidFill>
                <a:srgbClr val="FF0000"/>
              </a:solidFill>
              <a:latin typeface="標楷體" pitchFamily="65" charset="-120"/>
              <a:ea typeface="標楷體" pitchFamily="65" charset="-120"/>
            </a:endParaRPr>
          </a:p>
        </p:txBody>
      </p:sp>
      <p:sp>
        <p:nvSpPr>
          <p:cNvPr id="16" name="橢圓 15"/>
          <p:cNvSpPr/>
          <p:nvPr/>
        </p:nvSpPr>
        <p:spPr>
          <a:xfrm>
            <a:off x="6875463" y="2936875"/>
            <a:ext cx="1944687" cy="1754188"/>
          </a:xfrm>
          <a:prstGeom prst="ellipse">
            <a:avLst/>
          </a:prstGeom>
          <a:blipFill rotWithShape="0">
            <a:blip r:embed="rId3" cstate="print"/>
            <a:stretch>
              <a:fillRect/>
            </a:stretch>
          </a:blipFill>
        </p:spPr>
        <p:style>
          <a:lnRef idx="2">
            <a:schemeClr val="accent5">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11" name="矩形 10"/>
          <p:cNvSpPr/>
          <p:nvPr/>
        </p:nvSpPr>
        <p:spPr>
          <a:xfrm>
            <a:off x="406400" y="4797425"/>
            <a:ext cx="1570038" cy="368300"/>
          </a:xfrm>
          <a:prstGeom prst="rect">
            <a:avLst/>
          </a:prstGeom>
          <a:ln/>
        </p:spPr>
        <p:style>
          <a:lnRef idx="2">
            <a:schemeClr val="accent4"/>
          </a:lnRef>
          <a:fillRef idx="1">
            <a:schemeClr val="lt1"/>
          </a:fillRef>
          <a:effectRef idx="0">
            <a:schemeClr val="accent4"/>
          </a:effectRef>
          <a:fontRef idx="minor">
            <a:schemeClr val="dk1"/>
          </a:fontRef>
        </p:style>
        <p:txBody>
          <a:bodyPr wrap="none">
            <a:spAutoFit/>
          </a:bodyPr>
          <a:lstStyle/>
          <a:p>
            <a:pPr fontAlgn="auto">
              <a:spcBef>
                <a:spcPts val="0"/>
              </a:spcBef>
              <a:spcAft>
                <a:spcPts val="0"/>
              </a:spcAft>
              <a:defRPr/>
            </a:pPr>
            <a:r>
              <a:rPr kumimoji="0" lang="zh-TW" altLang="en-US" dirty="0">
                <a:solidFill>
                  <a:srgbClr val="333333"/>
                </a:solidFill>
                <a:latin typeface="Times New Roman" panose="02020603050405020304" pitchFamily="18" charset="0"/>
                <a:ea typeface="標楷體" panose="03000509000000000000" pitchFamily="65" charset="-120"/>
                <a:cs typeface="Times New Roman" panose="02020603050405020304" pitchFamily="18" charset="0"/>
              </a:rPr>
              <a:t>淹水潛勢圖資</a:t>
            </a:r>
          </a:p>
        </p:txBody>
      </p:sp>
      <p:sp>
        <p:nvSpPr>
          <p:cNvPr id="20" name="文字方塊 19"/>
          <p:cNvSpPr txBox="1"/>
          <p:nvPr/>
        </p:nvSpPr>
        <p:spPr>
          <a:xfrm>
            <a:off x="7019925" y="4779963"/>
            <a:ext cx="1944688" cy="922337"/>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fontAlgn="auto">
              <a:spcBef>
                <a:spcPts val="0"/>
              </a:spcBef>
              <a:spcAft>
                <a:spcPts val="0"/>
              </a:spcAft>
              <a:defRPr/>
            </a:pPr>
            <a:r>
              <a:rPr kumimoji="0" lang="zh-TW" altLang="en-US" dirty="0">
                <a:solidFill>
                  <a:srgbClr val="333333"/>
                </a:solidFill>
                <a:latin typeface="標楷體" panose="03000509000000000000" pitchFamily="65" charset="-120"/>
                <a:ea typeface="標楷體" panose="03000509000000000000" pitchFamily="65" charset="-120"/>
              </a:rPr>
              <a:t>每年度至災潛平臺系統填報過去淹水災害紀錄</a:t>
            </a:r>
          </a:p>
        </p:txBody>
      </p:sp>
      <p:sp>
        <p:nvSpPr>
          <p:cNvPr id="12" name="向左箭號 11"/>
          <p:cNvSpPr/>
          <p:nvPr/>
        </p:nvSpPr>
        <p:spPr>
          <a:xfrm>
            <a:off x="5580063" y="4522788"/>
            <a:ext cx="1295400" cy="596900"/>
          </a:xfrm>
          <a:prstGeom prst="leftArrow">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15" name="向右箭號 14"/>
          <p:cNvSpPr/>
          <p:nvPr/>
        </p:nvSpPr>
        <p:spPr>
          <a:xfrm>
            <a:off x="1852613" y="4121150"/>
            <a:ext cx="1152525" cy="676275"/>
          </a:xfrm>
          <a:prstGeom prst="rightArrow">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15377" name="文字方塊 16"/>
          <p:cNvSpPr txBox="1">
            <a:spLocks noChangeArrowheads="1"/>
          </p:cNvSpPr>
          <p:nvPr/>
        </p:nvSpPr>
        <p:spPr bwMode="auto">
          <a:xfrm>
            <a:off x="1900238" y="4305300"/>
            <a:ext cx="124777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kumimoji="0" lang="zh-TW" altLang="en-US" sz="1400" b="1">
                <a:solidFill>
                  <a:schemeClr val="bg1"/>
                </a:solidFill>
                <a:latin typeface="標楷體" pitchFamily="65" charset="-120"/>
                <a:ea typeface="標楷體" pitchFamily="65" charset="-120"/>
              </a:rPr>
              <a:t>中小學</a:t>
            </a:r>
          </a:p>
        </p:txBody>
      </p:sp>
      <p:sp>
        <p:nvSpPr>
          <p:cNvPr id="15378" name="文字方塊 18"/>
          <p:cNvSpPr txBox="1">
            <a:spLocks noChangeArrowheads="1"/>
          </p:cNvSpPr>
          <p:nvPr/>
        </p:nvSpPr>
        <p:spPr bwMode="auto">
          <a:xfrm>
            <a:off x="5795963" y="4668838"/>
            <a:ext cx="12239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kumimoji="0" lang="zh-TW" altLang="en-US" sz="1400" b="1">
                <a:solidFill>
                  <a:schemeClr val="bg1"/>
                </a:solidFill>
                <a:latin typeface="標楷體" pitchFamily="65" charset="-120"/>
                <a:ea typeface="標楷體" pitchFamily="65" charset="-120"/>
              </a:rPr>
              <a:t>大專院校</a:t>
            </a:r>
          </a:p>
        </p:txBody>
      </p:sp>
      <p:sp>
        <p:nvSpPr>
          <p:cNvPr id="25" name="向左箭號 24"/>
          <p:cNvSpPr/>
          <p:nvPr/>
        </p:nvSpPr>
        <p:spPr>
          <a:xfrm>
            <a:off x="5527675" y="3495675"/>
            <a:ext cx="1214438" cy="571500"/>
          </a:xfrm>
          <a:prstGeom prst="leftArrow">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15380" name="文字方塊 25"/>
          <p:cNvSpPr txBox="1">
            <a:spLocks noChangeArrowheads="1"/>
          </p:cNvSpPr>
          <p:nvPr/>
        </p:nvSpPr>
        <p:spPr bwMode="auto">
          <a:xfrm>
            <a:off x="5795963" y="3627438"/>
            <a:ext cx="12239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kumimoji="0" lang="zh-TW" altLang="en-US" sz="1400" b="1">
                <a:solidFill>
                  <a:schemeClr val="bg1"/>
                </a:solidFill>
                <a:latin typeface="標楷體" pitchFamily="65" charset="-120"/>
                <a:ea typeface="標楷體" pitchFamily="65" charset="-120"/>
              </a:rPr>
              <a:t>高中職</a:t>
            </a:r>
          </a:p>
        </p:txBody>
      </p:sp>
      <p:pic>
        <p:nvPicPr>
          <p:cNvPr id="1538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188" y="3519488"/>
            <a:ext cx="1152525" cy="865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82"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46425" y="3724275"/>
            <a:ext cx="2282825" cy="1441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9888693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標題 1"/>
          <p:cNvSpPr txBox="1">
            <a:spLocks/>
          </p:cNvSpPr>
          <p:nvPr/>
        </p:nvSpPr>
        <p:spPr bwMode="auto">
          <a:xfrm>
            <a:off x="417513" y="2857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endParaRPr kumimoji="0" lang="zh-TW" altLang="en-US" sz="4400" b="1"/>
          </a:p>
        </p:txBody>
      </p:sp>
      <p:sp>
        <p:nvSpPr>
          <p:cNvPr id="16387" name="標題 1"/>
          <p:cNvSpPr>
            <a:spLocks noGrp="1"/>
          </p:cNvSpPr>
          <p:nvPr>
            <p:ph type="title"/>
          </p:nvPr>
        </p:nvSpPr>
        <p:spPr>
          <a:xfrm>
            <a:off x="468313" y="260350"/>
            <a:ext cx="8229600" cy="1143000"/>
          </a:xfrm>
        </p:spPr>
        <p:txBody>
          <a:bodyPr/>
          <a:lstStyle/>
          <a:p>
            <a:pPr eaLnBrk="1" hangingPunct="1"/>
            <a:r>
              <a:rPr lang="zh-TW" altLang="en-US" dirty="0" smtClean="0"/>
              <a:t>校園</a:t>
            </a:r>
            <a:r>
              <a:rPr lang="zh-TW" altLang="zh-TW" dirty="0" smtClean="0"/>
              <a:t>災</a:t>
            </a:r>
            <a:r>
              <a:rPr lang="zh-TW" altLang="en-US" dirty="0" smtClean="0"/>
              <a:t>害</a:t>
            </a:r>
            <a:r>
              <a:rPr lang="zh-TW" altLang="zh-TW" dirty="0" smtClean="0"/>
              <a:t>潛</a:t>
            </a:r>
            <a:r>
              <a:rPr lang="zh-TW" altLang="en-US" dirty="0" smtClean="0"/>
              <a:t>勢</a:t>
            </a:r>
            <a:r>
              <a:rPr lang="zh-TW" altLang="zh-TW" dirty="0" smtClean="0"/>
              <a:t>判定原則</a:t>
            </a:r>
            <a:endParaRPr lang="zh-TW" altLang="en-US" b="1" dirty="0" smtClean="0">
              <a:latin typeface="標楷體" pitchFamily="65" charset="-120"/>
              <a:ea typeface="標楷體" pitchFamily="65" charset="-120"/>
            </a:endParaRPr>
          </a:p>
        </p:txBody>
      </p:sp>
      <p:sp>
        <p:nvSpPr>
          <p:cNvPr id="5" name="圓角矩形 4"/>
          <p:cNvSpPr/>
          <p:nvPr/>
        </p:nvSpPr>
        <p:spPr>
          <a:xfrm>
            <a:off x="468313" y="260350"/>
            <a:ext cx="8207375" cy="1152525"/>
          </a:xfrm>
          <a:prstGeom prst="roundRect">
            <a:avLst/>
          </a:prstGeom>
          <a:noFill/>
          <a:ln w="57150">
            <a:solidFill>
              <a:srgbClr val="FFC00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kumimoji="0" lang="zh-TW" altLang="en-US"/>
          </a:p>
        </p:txBody>
      </p:sp>
      <p:sp>
        <p:nvSpPr>
          <p:cNvPr id="71" name="圓角矩形 70"/>
          <p:cNvSpPr/>
          <p:nvPr/>
        </p:nvSpPr>
        <p:spPr>
          <a:xfrm>
            <a:off x="468313" y="6226175"/>
            <a:ext cx="8099425" cy="504825"/>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dirty="0"/>
          </a:p>
        </p:txBody>
      </p:sp>
      <p:sp>
        <p:nvSpPr>
          <p:cNvPr id="72" name="矩形 71"/>
          <p:cNvSpPr/>
          <p:nvPr/>
        </p:nvSpPr>
        <p:spPr>
          <a:xfrm>
            <a:off x="611188" y="6284913"/>
            <a:ext cx="8353425" cy="646112"/>
          </a:xfrm>
          <a:prstGeom prst="rect">
            <a:avLst/>
          </a:prstGeom>
        </p:spPr>
        <p:txBody>
          <a:bodyPr>
            <a:spAutoFit/>
          </a:bodyPr>
          <a:lstStyle/>
          <a:p>
            <a:pPr algn="ctr" fontAlgn="auto">
              <a:spcBef>
                <a:spcPts val="0"/>
              </a:spcBef>
              <a:spcAft>
                <a:spcPts val="0"/>
              </a:spcAft>
              <a:defRPr/>
            </a:pPr>
            <a:r>
              <a:rPr kumimoji="0" lang="zh-TW" altLang="en-US"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全國各級學校災害潛勢資訊管理系統</a:t>
            </a:r>
            <a:r>
              <a:rPr kumimoji="0" lang="en-US" altLang="zh-TW"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a:t>
            </a:r>
            <a:r>
              <a:rPr kumimoji="0" lang="en-US" altLang="zh-TW"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http://140.125.154.179/</a:t>
            </a:r>
            <a:r>
              <a:rPr kumimoji="0" lang="en-US" altLang="zh-TW" b="1" dirty="0" err="1">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ms</a:t>
            </a:r>
            <a:r>
              <a:rPr kumimoji="0" lang="en-US" altLang="zh-TW"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endParaRPr kumimoji="0" lang="zh-TW" alt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p>
            <a:pPr fontAlgn="auto">
              <a:spcBef>
                <a:spcPts val="0"/>
              </a:spcBef>
              <a:spcAft>
                <a:spcPts val="0"/>
              </a:spcAft>
              <a:defRPr/>
            </a:pPr>
            <a:endParaRPr kumimoji="0" lang="zh-TW" altLang="en-US" dirty="0">
              <a:latin typeface="+mn-lt"/>
              <a:ea typeface="+mn-ea"/>
            </a:endParaRPr>
          </a:p>
        </p:txBody>
      </p:sp>
      <p:sp>
        <p:nvSpPr>
          <p:cNvPr id="7" name="七角星形 6"/>
          <p:cNvSpPr/>
          <p:nvPr/>
        </p:nvSpPr>
        <p:spPr>
          <a:xfrm>
            <a:off x="543644" y="1484076"/>
            <a:ext cx="1224855" cy="864096"/>
          </a:xfrm>
          <a:prstGeom prst="star7">
            <a:avLst/>
          </a:prstGeom>
          <a:solidFill>
            <a:srgbClr val="00B0F0"/>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16394" name="文字方塊 7"/>
          <p:cNvSpPr txBox="1">
            <a:spLocks noChangeArrowheads="1"/>
          </p:cNvSpPr>
          <p:nvPr/>
        </p:nvSpPr>
        <p:spPr bwMode="auto">
          <a:xfrm>
            <a:off x="808038" y="1757363"/>
            <a:ext cx="86360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kumimoji="0" lang="zh-TW" altLang="en-US" sz="2000" b="1">
                <a:solidFill>
                  <a:schemeClr val="bg1"/>
                </a:solidFill>
                <a:latin typeface="標楷體" pitchFamily="65" charset="-120"/>
                <a:ea typeface="標楷體" pitchFamily="65" charset="-120"/>
              </a:rPr>
              <a:t>淹水</a:t>
            </a:r>
          </a:p>
        </p:txBody>
      </p:sp>
      <p:sp>
        <p:nvSpPr>
          <p:cNvPr id="16395" name="文字方塊 16"/>
          <p:cNvSpPr txBox="1">
            <a:spLocks noChangeArrowheads="1"/>
          </p:cNvSpPr>
          <p:nvPr/>
        </p:nvSpPr>
        <p:spPr bwMode="auto">
          <a:xfrm>
            <a:off x="1900238" y="4305300"/>
            <a:ext cx="124777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kumimoji="0" lang="zh-TW" altLang="en-US" sz="1400" b="1">
                <a:solidFill>
                  <a:schemeClr val="bg1"/>
                </a:solidFill>
                <a:latin typeface="標楷體" pitchFamily="65" charset="-120"/>
                <a:ea typeface="標楷體" pitchFamily="65" charset="-120"/>
              </a:rPr>
              <a:t>中小學</a:t>
            </a:r>
          </a:p>
        </p:txBody>
      </p:sp>
      <p:pic>
        <p:nvPicPr>
          <p:cNvPr id="1639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43013" y="2565400"/>
            <a:ext cx="3086100" cy="3178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397" name="矩形 1"/>
          <p:cNvSpPr>
            <a:spLocks noChangeArrowheads="1"/>
          </p:cNvSpPr>
          <p:nvPr/>
        </p:nvSpPr>
        <p:spPr bwMode="auto">
          <a:xfrm>
            <a:off x="1739900" y="5743575"/>
            <a:ext cx="20304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kumimoji="0" lang="zh-TW" altLang="en-US" sz="1800" b="1">
                <a:solidFill>
                  <a:schemeClr val="bg1"/>
                </a:solidFill>
                <a:latin typeface="標楷體" pitchFamily="65" charset="-120"/>
                <a:ea typeface="標楷體" pitchFamily="65" charset="-120"/>
              </a:rPr>
              <a:t>彰化縣某國民小學</a:t>
            </a:r>
            <a:endParaRPr kumimoji="0" lang="zh-TW" altLang="en-US" sz="1800">
              <a:solidFill>
                <a:schemeClr val="bg1"/>
              </a:solidFill>
              <a:latin typeface="標楷體" pitchFamily="65" charset="-120"/>
              <a:ea typeface="標楷體" pitchFamily="65" charset="-120"/>
            </a:endParaRPr>
          </a:p>
        </p:txBody>
      </p:sp>
      <p:sp>
        <p:nvSpPr>
          <p:cNvPr id="16398" name="矩形 5"/>
          <p:cNvSpPr>
            <a:spLocks noChangeArrowheads="1"/>
          </p:cNvSpPr>
          <p:nvPr/>
        </p:nvSpPr>
        <p:spPr bwMode="auto">
          <a:xfrm>
            <a:off x="4800600" y="1773238"/>
            <a:ext cx="35702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kumimoji="0" lang="zh-TW" altLang="en-US" sz="2400" b="1">
                <a:solidFill>
                  <a:srgbClr val="FF0000"/>
                </a:solidFill>
                <a:latin typeface="標楷體" pitchFamily="65" charset="-120"/>
                <a:ea typeface="標楷體" pitchFamily="65" charset="-120"/>
                <a:cs typeface="Times New Roman" pitchFamily="18" charset="0"/>
              </a:rPr>
              <a:t>以彰化縣某國民小學為例</a:t>
            </a:r>
            <a:endParaRPr kumimoji="0" lang="zh-TW" altLang="en-US" sz="2400">
              <a:solidFill>
                <a:srgbClr val="FF0000"/>
              </a:solidFill>
              <a:latin typeface="標楷體" pitchFamily="65" charset="-120"/>
              <a:ea typeface="標楷體" pitchFamily="65" charset="-120"/>
              <a:cs typeface="Times New Roman" pitchFamily="18" charset="0"/>
            </a:endParaRPr>
          </a:p>
        </p:txBody>
      </p:sp>
      <p:cxnSp>
        <p:nvCxnSpPr>
          <p:cNvPr id="13" name="直線接點 12"/>
          <p:cNvCxnSpPr/>
          <p:nvPr/>
        </p:nvCxnSpPr>
        <p:spPr>
          <a:xfrm>
            <a:off x="4800600" y="2708275"/>
            <a:ext cx="563563"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16400" name="矩形 17"/>
          <p:cNvSpPr>
            <a:spLocks noChangeArrowheads="1"/>
          </p:cNvSpPr>
          <p:nvPr/>
        </p:nvSpPr>
        <p:spPr bwMode="auto">
          <a:xfrm>
            <a:off x="5576888" y="2565400"/>
            <a:ext cx="31718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kumimoji="0" lang="en-US" altLang="zh-TW" sz="1400" b="1" dirty="0">
                <a:solidFill>
                  <a:srgbClr val="333333"/>
                </a:solidFill>
                <a:latin typeface="Times New Roman" pitchFamily="18" charset="0"/>
                <a:ea typeface="標楷體" pitchFamily="65" charset="-120"/>
                <a:cs typeface="Times New Roman" pitchFamily="18" charset="0"/>
              </a:rPr>
              <a:t>99</a:t>
            </a:r>
            <a:r>
              <a:rPr kumimoji="0" lang="zh-TW" altLang="en-US" sz="1400" b="1" dirty="0">
                <a:solidFill>
                  <a:srgbClr val="333333"/>
                </a:solidFill>
                <a:latin typeface="Times New Roman" pitchFamily="18" charset="0"/>
                <a:ea typeface="標楷體" pitchFamily="65" charset="-120"/>
                <a:cs typeface="Times New Roman" pitchFamily="18" charset="0"/>
              </a:rPr>
              <a:t>年學校輪廓</a:t>
            </a:r>
            <a:r>
              <a:rPr kumimoji="0" lang="en-US" altLang="zh-TW" sz="1400" b="1" dirty="0">
                <a:solidFill>
                  <a:srgbClr val="333333"/>
                </a:solidFill>
                <a:latin typeface="Times New Roman" pitchFamily="18" charset="0"/>
                <a:ea typeface="標楷體" pitchFamily="65" charset="-120"/>
                <a:cs typeface="Times New Roman" pitchFamily="18" charset="0"/>
              </a:rPr>
              <a:t>(</a:t>
            </a:r>
            <a:r>
              <a:rPr kumimoji="0" lang="zh-TW" altLang="en-US" sz="1400" b="1" dirty="0">
                <a:solidFill>
                  <a:srgbClr val="333333"/>
                </a:solidFill>
                <a:latin typeface="Times New Roman" pitchFamily="18" charset="0"/>
                <a:ea typeface="標楷體" pitchFamily="65" charset="-120"/>
                <a:cs typeface="Times New Roman" pitchFamily="18" charset="0"/>
              </a:rPr>
              <a:t>國小中心點</a:t>
            </a:r>
            <a:r>
              <a:rPr kumimoji="0" lang="en-US" altLang="zh-TW" sz="1400" b="1" dirty="0">
                <a:solidFill>
                  <a:srgbClr val="333333"/>
                </a:solidFill>
                <a:latin typeface="Times New Roman" pitchFamily="18" charset="0"/>
                <a:ea typeface="標楷體" pitchFamily="65" charset="-120"/>
                <a:cs typeface="Times New Roman" pitchFamily="18" charset="0"/>
              </a:rPr>
              <a:t>+200</a:t>
            </a:r>
            <a:r>
              <a:rPr kumimoji="0" lang="zh-TW" altLang="en-US" sz="1400" b="1" dirty="0">
                <a:solidFill>
                  <a:srgbClr val="333333"/>
                </a:solidFill>
                <a:latin typeface="Times New Roman" pitchFamily="18" charset="0"/>
                <a:ea typeface="標楷體" pitchFamily="65" charset="-120"/>
                <a:cs typeface="Times New Roman" pitchFamily="18" charset="0"/>
              </a:rPr>
              <a:t>公尺</a:t>
            </a:r>
            <a:r>
              <a:rPr kumimoji="0" lang="en-US" altLang="zh-TW" sz="1400" b="1" dirty="0">
                <a:solidFill>
                  <a:srgbClr val="333333"/>
                </a:solidFill>
                <a:latin typeface="Times New Roman" pitchFamily="18" charset="0"/>
                <a:ea typeface="標楷體" pitchFamily="65" charset="-120"/>
                <a:cs typeface="Times New Roman" pitchFamily="18" charset="0"/>
              </a:rPr>
              <a:t>)</a:t>
            </a:r>
            <a:endParaRPr kumimoji="0" lang="zh-TW" altLang="en-US" sz="1400" dirty="0">
              <a:solidFill>
                <a:srgbClr val="333333"/>
              </a:solidFill>
              <a:latin typeface="Times New Roman" pitchFamily="18" charset="0"/>
              <a:ea typeface="標楷體" pitchFamily="65" charset="-120"/>
              <a:cs typeface="Times New Roman" pitchFamily="18" charset="0"/>
            </a:endParaRPr>
          </a:p>
        </p:txBody>
      </p:sp>
      <p:sp>
        <p:nvSpPr>
          <p:cNvPr id="21" name="矩形 20"/>
          <p:cNvSpPr/>
          <p:nvPr/>
        </p:nvSpPr>
        <p:spPr>
          <a:xfrm>
            <a:off x="4800600" y="3141663"/>
            <a:ext cx="563563" cy="358775"/>
          </a:xfrm>
          <a:prstGeom prst="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solidFill>
                <a:srgbClr val="333333"/>
              </a:solidFill>
            </a:endParaRPr>
          </a:p>
        </p:txBody>
      </p:sp>
      <p:sp>
        <p:nvSpPr>
          <p:cNvPr id="16402" name="矩形 21"/>
          <p:cNvSpPr>
            <a:spLocks noChangeArrowheads="1"/>
          </p:cNvSpPr>
          <p:nvPr/>
        </p:nvSpPr>
        <p:spPr bwMode="auto">
          <a:xfrm>
            <a:off x="5741988" y="3146425"/>
            <a:ext cx="13557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kumimoji="0" lang="en-US" altLang="zh-TW" sz="1400" b="1">
                <a:solidFill>
                  <a:srgbClr val="333333"/>
                </a:solidFill>
                <a:latin typeface="Times New Roman" pitchFamily="18" charset="0"/>
                <a:ea typeface="標楷體" pitchFamily="65" charset="-120"/>
                <a:cs typeface="Times New Roman" pitchFamily="18" charset="0"/>
              </a:rPr>
              <a:t>100</a:t>
            </a:r>
            <a:r>
              <a:rPr kumimoji="0" lang="zh-TW" altLang="en-US" sz="1400" b="1">
                <a:solidFill>
                  <a:srgbClr val="333333"/>
                </a:solidFill>
                <a:latin typeface="Times New Roman" pitchFamily="18" charset="0"/>
                <a:ea typeface="標楷體" pitchFamily="65" charset="-120"/>
                <a:cs typeface="Times New Roman" pitchFamily="18" charset="0"/>
              </a:rPr>
              <a:t>年學校輪廓</a:t>
            </a:r>
            <a:endParaRPr kumimoji="0" lang="zh-TW" altLang="en-US" sz="1400">
              <a:solidFill>
                <a:srgbClr val="333333"/>
              </a:solidFill>
              <a:latin typeface="Times New Roman" pitchFamily="18" charset="0"/>
              <a:ea typeface="標楷體" pitchFamily="65" charset="-120"/>
              <a:cs typeface="Times New Roman" pitchFamily="18" charset="0"/>
            </a:endParaRPr>
          </a:p>
        </p:txBody>
      </p:sp>
      <p:sp>
        <p:nvSpPr>
          <p:cNvPr id="23" name="矩形 22"/>
          <p:cNvSpPr/>
          <p:nvPr/>
        </p:nvSpPr>
        <p:spPr>
          <a:xfrm>
            <a:off x="4800600" y="4305300"/>
            <a:ext cx="563563" cy="409575"/>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solidFill>
                <a:srgbClr val="333333"/>
              </a:solidFill>
            </a:endParaRPr>
          </a:p>
        </p:txBody>
      </p:sp>
      <p:sp>
        <p:nvSpPr>
          <p:cNvPr id="31" name="矩形 30"/>
          <p:cNvSpPr/>
          <p:nvPr/>
        </p:nvSpPr>
        <p:spPr>
          <a:xfrm>
            <a:off x="4800600" y="4867275"/>
            <a:ext cx="563563" cy="411163"/>
          </a:xfrm>
          <a:prstGeom prst="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solidFill>
                <a:srgbClr val="333333"/>
              </a:solidFill>
            </a:endParaRPr>
          </a:p>
        </p:txBody>
      </p:sp>
      <p:sp>
        <p:nvSpPr>
          <p:cNvPr id="16405" name="矩形 23"/>
          <p:cNvSpPr>
            <a:spLocks noChangeArrowheads="1"/>
          </p:cNvSpPr>
          <p:nvPr/>
        </p:nvSpPr>
        <p:spPr bwMode="auto">
          <a:xfrm>
            <a:off x="5453063" y="4305300"/>
            <a:ext cx="2973387"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kumimoji="0" lang="zh-TW" altLang="en-US" sz="1400" b="1">
                <a:solidFill>
                  <a:srgbClr val="333333"/>
                </a:solidFill>
                <a:latin typeface="Times New Roman" pitchFamily="18" charset="0"/>
                <a:ea typeface="標楷體" pitchFamily="65" charset="-120"/>
                <a:cs typeface="Times New Roman" pitchFamily="18" charset="0"/>
              </a:rPr>
              <a:t>一日累積降雨</a:t>
            </a:r>
            <a:r>
              <a:rPr kumimoji="0" lang="en-US" altLang="zh-TW" sz="1400" b="1">
                <a:solidFill>
                  <a:srgbClr val="333333"/>
                </a:solidFill>
                <a:latin typeface="Times New Roman" pitchFamily="18" charset="0"/>
                <a:ea typeface="標楷體" pitchFamily="65" charset="-120"/>
                <a:cs typeface="Times New Roman" pitchFamily="18" charset="0"/>
              </a:rPr>
              <a:t>200</a:t>
            </a:r>
            <a:r>
              <a:rPr kumimoji="0" lang="zh-TW" altLang="en-US" sz="1400" b="1">
                <a:solidFill>
                  <a:srgbClr val="333333"/>
                </a:solidFill>
                <a:latin typeface="Times New Roman" pitchFamily="18" charset="0"/>
                <a:ea typeface="標楷體" pitchFamily="65" charset="-120"/>
                <a:cs typeface="Times New Roman" pitchFamily="18" charset="0"/>
              </a:rPr>
              <a:t>毫米可能淹水範圍</a:t>
            </a:r>
            <a:endParaRPr kumimoji="0" lang="zh-TW" altLang="en-US" sz="1400">
              <a:solidFill>
                <a:srgbClr val="333333"/>
              </a:solidFill>
              <a:latin typeface="Times New Roman" pitchFamily="18" charset="0"/>
              <a:ea typeface="標楷體" pitchFamily="65" charset="-120"/>
              <a:cs typeface="Times New Roman" pitchFamily="18" charset="0"/>
            </a:endParaRPr>
          </a:p>
        </p:txBody>
      </p:sp>
      <p:sp>
        <p:nvSpPr>
          <p:cNvPr id="16406" name="矩形 26"/>
          <p:cNvSpPr>
            <a:spLocks noChangeArrowheads="1"/>
          </p:cNvSpPr>
          <p:nvPr/>
        </p:nvSpPr>
        <p:spPr bwMode="auto">
          <a:xfrm>
            <a:off x="5438775" y="4887913"/>
            <a:ext cx="2971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kumimoji="0" lang="zh-TW" altLang="en-US" sz="1400" b="1">
                <a:solidFill>
                  <a:srgbClr val="333333"/>
                </a:solidFill>
                <a:latin typeface="Times New Roman" pitchFamily="18" charset="0"/>
                <a:ea typeface="標楷體" pitchFamily="65" charset="-120"/>
                <a:cs typeface="Times New Roman" pitchFamily="18" charset="0"/>
              </a:rPr>
              <a:t>一日累積降雨</a:t>
            </a:r>
            <a:r>
              <a:rPr kumimoji="0" lang="en-US" altLang="zh-TW" sz="1400" b="1">
                <a:solidFill>
                  <a:srgbClr val="333333"/>
                </a:solidFill>
                <a:latin typeface="Times New Roman" pitchFamily="18" charset="0"/>
                <a:ea typeface="標楷體" pitchFamily="65" charset="-120"/>
                <a:cs typeface="Times New Roman" pitchFamily="18" charset="0"/>
              </a:rPr>
              <a:t>350</a:t>
            </a:r>
            <a:r>
              <a:rPr kumimoji="0" lang="zh-TW" altLang="en-US" sz="1400" b="1">
                <a:solidFill>
                  <a:srgbClr val="333333"/>
                </a:solidFill>
                <a:latin typeface="Times New Roman" pitchFamily="18" charset="0"/>
                <a:ea typeface="標楷體" pitchFamily="65" charset="-120"/>
                <a:cs typeface="Times New Roman" pitchFamily="18" charset="0"/>
              </a:rPr>
              <a:t>毫米可能淹水範圍</a:t>
            </a:r>
            <a:endParaRPr kumimoji="0" lang="zh-TW" altLang="en-US" sz="1400">
              <a:solidFill>
                <a:srgbClr val="333333"/>
              </a:solidFill>
              <a:latin typeface="Times New Roman" pitchFamily="18" charset="0"/>
              <a:ea typeface="標楷體" pitchFamily="65" charset="-120"/>
              <a:cs typeface="Times New Roman" pitchFamily="18" charset="0"/>
            </a:endParaRPr>
          </a:p>
        </p:txBody>
      </p:sp>
    </p:spTree>
    <p:extLst>
      <p:ext uri="{BB962C8B-B14F-4D97-AF65-F5344CB8AC3E}">
        <p14:creationId xmlns:p14="http://schemas.microsoft.com/office/powerpoint/2010/main" val="24310609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圖片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438" y="1268413"/>
            <a:ext cx="5945187" cy="445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標題 1"/>
          <p:cNvSpPr txBox="1">
            <a:spLocks/>
          </p:cNvSpPr>
          <p:nvPr/>
        </p:nvSpPr>
        <p:spPr bwMode="auto">
          <a:xfrm>
            <a:off x="417513" y="2857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endParaRPr kumimoji="0" lang="zh-TW" altLang="en-US" sz="4400" b="1"/>
          </a:p>
        </p:txBody>
      </p:sp>
      <p:sp>
        <p:nvSpPr>
          <p:cNvPr id="18436" name="標題 1"/>
          <p:cNvSpPr>
            <a:spLocks noGrp="1"/>
          </p:cNvSpPr>
          <p:nvPr>
            <p:ph type="title"/>
          </p:nvPr>
        </p:nvSpPr>
        <p:spPr>
          <a:xfrm>
            <a:off x="468313" y="260350"/>
            <a:ext cx="8229600" cy="1143000"/>
          </a:xfrm>
        </p:spPr>
        <p:txBody>
          <a:bodyPr/>
          <a:lstStyle/>
          <a:p>
            <a:pPr eaLnBrk="1" hangingPunct="1"/>
            <a:r>
              <a:rPr lang="zh-TW" altLang="en-US" dirty="0" smtClean="0"/>
              <a:t>校園</a:t>
            </a:r>
            <a:r>
              <a:rPr lang="zh-TW" altLang="zh-TW" dirty="0" smtClean="0"/>
              <a:t>災</a:t>
            </a:r>
            <a:r>
              <a:rPr lang="zh-TW" altLang="en-US" dirty="0" smtClean="0"/>
              <a:t>害</a:t>
            </a:r>
            <a:r>
              <a:rPr lang="zh-TW" altLang="zh-TW" dirty="0" smtClean="0"/>
              <a:t>潛</a:t>
            </a:r>
            <a:r>
              <a:rPr lang="zh-TW" altLang="en-US" dirty="0" smtClean="0"/>
              <a:t>勢</a:t>
            </a:r>
            <a:r>
              <a:rPr lang="zh-TW" altLang="zh-TW" dirty="0" smtClean="0"/>
              <a:t>判定原則</a:t>
            </a:r>
            <a:endParaRPr lang="zh-TW" altLang="en-US" b="1" dirty="0" smtClean="0">
              <a:latin typeface="標楷體" pitchFamily="65" charset="-120"/>
              <a:ea typeface="標楷體" pitchFamily="65" charset="-120"/>
            </a:endParaRPr>
          </a:p>
        </p:txBody>
      </p:sp>
      <p:sp>
        <p:nvSpPr>
          <p:cNvPr id="5" name="圓角矩形 4"/>
          <p:cNvSpPr/>
          <p:nvPr/>
        </p:nvSpPr>
        <p:spPr>
          <a:xfrm>
            <a:off x="468313" y="260350"/>
            <a:ext cx="8207375" cy="1152525"/>
          </a:xfrm>
          <a:prstGeom prst="roundRect">
            <a:avLst/>
          </a:prstGeom>
          <a:noFill/>
          <a:ln w="57150">
            <a:solidFill>
              <a:srgbClr val="FFC00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kumimoji="0" lang="zh-TW" altLang="en-US"/>
          </a:p>
        </p:txBody>
      </p:sp>
      <p:sp>
        <p:nvSpPr>
          <p:cNvPr id="71" name="圓角矩形 70"/>
          <p:cNvSpPr/>
          <p:nvPr/>
        </p:nvSpPr>
        <p:spPr>
          <a:xfrm>
            <a:off x="468313" y="6226175"/>
            <a:ext cx="8099425" cy="504825"/>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dirty="0"/>
          </a:p>
        </p:txBody>
      </p:sp>
      <p:sp>
        <p:nvSpPr>
          <p:cNvPr id="72" name="矩形 71"/>
          <p:cNvSpPr/>
          <p:nvPr/>
        </p:nvSpPr>
        <p:spPr>
          <a:xfrm>
            <a:off x="611188" y="6284913"/>
            <a:ext cx="8353425" cy="646112"/>
          </a:xfrm>
          <a:prstGeom prst="rect">
            <a:avLst/>
          </a:prstGeom>
        </p:spPr>
        <p:txBody>
          <a:bodyPr>
            <a:spAutoFit/>
          </a:bodyPr>
          <a:lstStyle/>
          <a:p>
            <a:pPr algn="ctr" fontAlgn="auto">
              <a:spcBef>
                <a:spcPts val="0"/>
              </a:spcBef>
              <a:spcAft>
                <a:spcPts val="0"/>
              </a:spcAft>
              <a:defRPr/>
            </a:pPr>
            <a:r>
              <a:rPr kumimoji="0" lang="zh-TW" altLang="en-US"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全國各級學校災害潛勢資訊管理系統</a:t>
            </a:r>
            <a:r>
              <a:rPr kumimoji="0" lang="en-US" altLang="zh-TW"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a:t>
            </a:r>
            <a:r>
              <a:rPr kumimoji="0" lang="en-US" altLang="zh-TW"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http://140.125.154.179/</a:t>
            </a:r>
            <a:r>
              <a:rPr kumimoji="0" lang="en-US" altLang="zh-TW" b="1" dirty="0" err="1">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ms</a:t>
            </a:r>
            <a:r>
              <a:rPr kumimoji="0" lang="en-US" altLang="zh-TW"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endParaRPr kumimoji="0" lang="zh-TW" alt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p>
            <a:pPr fontAlgn="auto">
              <a:spcBef>
                <a:spcPts val="0"/>
              </a:spcBef>
              <a:spcAft>
                <a:spcPts val="0"/>
              </a:spcAft>
              <a:defRPr/>
            </a:pPr>
            <a:endParaRPr kumimoji="0" lang="zh-TW" altLang="en-US" dirty="0">
              <a:latin typeface="+mn-lt"/>
              <a:ea typeface="+mn-ea"/>
            </a:endParaRPr>
          </a:p>
        </p:txBody>
      </p:sp>
      <p:grpSp>
        <p:nvGrpSpPr>
          <p:cNvPr id="18440" name="群組 1"/>
          <p:cNvGrpSpPr>
            <a:grpSpLocks/>
          </p:cNvGrpSpPr>
          <p:nvPr/>
        </p:nvGrpSpPr>
        <p:grpSpPr bwMode="auto">
          <a:xfrm>
            <a:off x="611188" y="1557338"/>
            <a:ext cx="1223962" cy="863600"/>
            <a:chOff x="610841" y="1556792"/>
            <a:chExt cx="1224855" cy="864096"/>
          </a:xfrm>
        </p:grpSpPr>
        <p:sp>
          <p:nvSpPr>
            <p:cNvPr id="7" name="七角星形 6"/>
            <p:cNvSpPr/>
            <p:nvPr/>
          </p:nvSpPr>
          <p:spPr>
            <a:xfrm>
              <a:off x="610841" y="1556792"/>
              <a:ext cx="1224855" cy="864096"/>
            </a:xfrm>
            <a:prstGeom prst="star7">
              <a:avLst/>
            </a:prstGeom>
            <a:solidFill>
              <a:srgbClr val="00B0F0"/>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18445" name="文字方塊 7"/>
            <p:cNvSpPr txBox="1">
              <a:spLocks noChangeArrowheads="1"/>
            </p:cNvSpPr>
            <p:nvPr/>
          </p:nvSpPr>
          <p:spPr bwMode="auto">
            <a:xfrm>
              <a:off x="874713" y="1830388"/>
              <a:ext cx="8651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kumimoji="0" lang="zh-TW" altLang="en-US" sz="2000" b="1">
                  <a:solidFill>
                    <a:schemeClr val="bg1"/>
                  </a:solidFill>
                  <a:latin typeface="標楷體" pitchFamily="65" charset="-120"/>
                  <a:ea typeface="標楷體" pitchFamily="65" charset="-120"/>
                </a:rPr>
                <a:t>淹水</a:t>
              </a:r>
            </a:p>
          </p:txBody>
        </p:sp>
      </p:grpSp>
      <p:sp>
        <p:nvSpPr>
          <p:cNvPr id="27" name="文字方塊 26"/>
          <p:cNvSpPr txBox="1"/>
          <p:nvPr/>
        </p:nvSpPr>
        <p:spPr>
          <a:xfrm>
            <a:off x="3490913" y="5727700"/>
            <a:ext cx="2593975" cy="368300"/>
          </a:xfrm>
          <a:prstGeom prst="rect">
            <a:avLst/>
          </a:prstGeom>
          <a:ln w="38100"/>
        </p:spPr>
        <p:style>
          <a:lnRef idx="2">
            <a:schemeClr val="accent6"/>
          </a:lnRef>
          <a:fillRef idx="1">
            <a:schemeClr val="lt1"/>
          </a:fillRef>
          <a:effectRef idx="0">
            <a:schemeClr val="accent6"/>
          </a:effectRef>
          <a:fontRef idx="minor">
            <a:schemeClr val="dk1"/>
          </a:fontRef>
        </p:style>
        <p:txBody>
          <a:bodyPr>
            <a:spAutoFit/>
          </a:bodyPr>
          <a:lstStyle/>
          <a:p>
            <a:pPr algn="ctr" fontAlgn="auto">
              <a:spcBef>
                <a:spcPts val="0"/>
              </a:spcBef>
              <a:spcAft>
                <a:spcPts val="0"/>
              </a:spcAft>
              <a:defRPr/>
            </a:pPr>
            <a:r>
              <a:rPr kumimoji="0" lang="zh-TW" altLang="zh-TW" dirty="0">
                <a:latin typeface="標楷體" panose="03000509000000000000" pitchFamily="65" charset="-120"/>
                <a:ea typeface="標楷體" panose="03000509000000000000" pitchFamily="65" charset="-120"/>
              </a:rPr>
              <a:t>淹水災害潛勢分析流程</a:t>
            </a:r>
            <a:endParaRPr kumimoji="0" lang="zh-TW" altLang="en-US" dirty="0">
              <a:latin typeface="標楷體" panose="03000509000000000000" pitchFamily="65" charset="-120"/>
              <a:ea typeface="標楷體" panose="03000509000000000000" pitchFamily="65" charset="-120"/>
            </a:endParaRPr>
          </a:p>
        </p:txBody>
      </p:sp>
      <p:pic>
        <p:nvPicPr>
          <p:cNvPr id="12" name="圖片 7" descr="水災.jpg"/>
          <p:cNvPicPr>
            <a:picLocks noChangeAspect="1"/>
          </p:cNvPicPr>
          <p:nvPr/>
        </p:nvPicPr>
        <p:blipFill>
          <a:blip r:embed="rId4" cstate="print"/>
          <a:srcRect/>
          <a:stretch>
            <a:fillRect/>
          </a:stretch>
        </p:blipFill>
        <p:spPr bwMode="auto">
          <a:xfrm>
            <a:off x="179512" y="2636912"/>
            <a:ext cx="2730500" cy="1724025"/>
          </a:xfrm>
          <a:prstGeom prst="rect">
            <a:avLst/>
          </a:prstGeom>
          <a:noFill/>
          <a:ln w="9525">
            <a:noFill/>
            <a:miter lim="800000"/>
            <a:headEnd/>
            <a:tailEnd/>
          </a:ln>
        </p:spPr>
      </p:pic>
    </p:spTree>
    <p:extLst>
      <p:ext uri="{BB962C8B-B14F-4D97-AF65-F5344CB8AC3E}">
        <p14:creationId xmlns:p14="http://schemas.microsoft.com/office/powerpoint/2010/main" val="343920545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標題 1"/>
          <p:cNvSpPr txBox="1">
            <a:spLocks/>
          </p:cNvSpPr>
          <p:nvPr/>
        </p:nvSpPr>
        <p:spPr bwMode="auto">
          <a:xfrm>
            <a:off x="417513" y="2857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endParaRPr kumimoji="0" lang="zh-TW" altLang="en-US" sz="4400" b="1"/>
          </a:p>
        </p:txBody>
      </p:sp>
      <p:sp>
        <p:nvSpPr>
          <p:cNvPr id="19459" name="標題 1"/>
          <p:cNvSpPr>
            <a:spLocks noGrp="1"/>
          </p:cNvSpPr>
          <p:nvPr>
            <p:ph type="title"/>
          </p:nvPr>
        </p:nvSpPr>
        <p:spPr>
          <a:xfrm>
            <a:off x="468313" y="260350"/>
            <a:ext cx="8229600" cy="1143000"/>
          </a:xfrm>
        </p:spPr>
        <p:txBody>
          <a:bodyPr/>
          <a:lstStyle/>
          <a:p>
            <a:pPr eaLnBrk="1" hangingPunct="1"/>
            <a:r>
              <a:rPr lang="zh-TW" altLang="en-US" dirty="0" smtClean="0"/>
              <a:t>校園</a:t>
            </a:r>
            <a:r>
              <a:rPr lang="zh-TW" altLang="zh-TW" dirty="0" smtClean="0"/>
              <a:t>災</a:t>
            </a:r>
            <a:r>
              <a:rPr lang="zh-TW" altLang="en-US" dirty="0" smtClean="0"/>
              <a:t>害</a:t>
            </a:r>
            <a:r>
              <a:rPr lang="zh-TW" altLang="zh-TW" dirty="0" smtClean="0"/>
              <a:t>潛</a:t>
            </a:r>
            <a:r>
              <a:rPr lang="zh-TW" altLang="en-US" dirty="0" smtClean="0"/>
              <a:t>勢</a:t>
            </a:r>
            <a:r>
              <a:rPr lang="zh-TW" altLang="zh-TW" dirty="0" smtClean="0"/>
              <a:t>判定原則</a:t>
            </a:r>
            <a:endParaRPr lang="zh-TW" altLang="en-US" b="1" dirty="0" smtClean="0">
              <a:latin typeface="標楷體" pitchFamily="65" charset="-120"/>
              <a:ea typeface="標楷體" pitchFamily="65" charset="-120"/>
            </a:endParaRPr>
          </a:p>
        </p:txBody>
      </p:sp>
      <p:sp>
        <p:nvSpPr>
          <p:cNvPr id="5" name="圓角矩形 4"/>
          <p:cNvSpPr/>
          <p:nvPr/>
        </p:nvSpPr>
        <p:spPr>
          <a:xfrm>
            <a:off x="468313" y="260350"/>
            <a:ext cx="8207375" cy="1152525"/>
          </a:xfrm>
          <a:prstGeom prst="roundRect">
            <a:avLst/>
          </a:prstGeom>
          <a:noFill/>
          <a:ln w="57150">
            <a:solidFill>
              <a:srgbClr val="FFC00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kumimoji="0" lang="zh-TW" altLang="en-US"/>
          </a:p>
        </p:txBody>
      </p:sp>
      <p:sp>
        <p:nvSpPr>
          <p:cNvPr id="71" name="圓角矩形 70"/>
          <p:cNvSpPr/>
          <p:nvPr/>
        </p:nvSpPr>
        <p:spPr>
          <a:xfrm>
            <a:off x="468313" y="6226175"/>
            <a:ext cx="8099425" cy="504825"/>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dirty="0"/>
          </a:p>
        </p:txBody>
      </p:sp>
      <p:sp>
        <p:nvSpPr>
          <p:cNvPr id="72" name="矩形 71"/>
          <p:cNvSpPr/>
          <p:nvPr/>
        </p:nvSpPr>
        <p:spPr>
          <a:xfrm>
            <a:off x="611188" y="6284913"/>
            <a:ext cx="8353425" cy="646112"/>
          </a:xfrm>
          <a:prstGeom prst="rect">
            <a:avLst/>
          </a:prstGeom>
        </p:spPr>
        <p:txBody>
          <a:bodyPr>
            <a:spAutoFit/>
          </a:bodyPr>
          <a:lstStyle/>
          <a:p>
            <a:pPr algn="ctr" fontAlgn="auto">
              <a:spcBef>
                <a:spcPts val="0"/>
              </a:spcBef>
              <a:spcAft>
                <a:spcPts val="0"/>
              </a:spcAft>
              <a:defRPr/>
            </a:pPr>
            <a:r>
              <a:rPr kumimoji="0" lang="zh-TW" altLang="en-US"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全國各級學校災害潛勢資訊管理系統</a:t>
            </a:r>
            <a:r>
              <a:rPr kumimoji="0" lang="en-US" altLang="zh-TW"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a:t>
            </a:r>
            <a:r>
              <a:rPr kumimoji="0" lang="en-US" altLang="zh-TW"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http://140.125.154.179/</a:t>
            </a:r>
            <a:r>
              <a:rPr kumimoji="0" lang="en-US" altLang="zh-TW" b="1" dirty="0" err="1">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ms</a:t>
            </a:r>
            <a:r>
              <a:rPr kumimoji="0" lang="en-US" altLang="zh-TW"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endParaRPr kumimoji="0" lang="zh-TW" alt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p>
            <a:pPr fontAlgn="auto">
              <a:spcBef>
                <a:spcPts val="0"/>
              </a:spcBef>
              <a:spcAft>
                <a:spcPts val="0"/>
              </a:spcAft>
              <a:defRPr/>
            </a:pPr>
            <a:endParaRPr kumimoji="0" lang="zh-TW" altLang="en-US" dirty="0">
              <a:latin typeface="+mn-lt"/>
              <a:ea typeface="+mn-ea"/>
            </a:endParaRPr>
          </a:p>
        </p:txBody>
      </p:sp>
      <p:sp>
        <p:nvSpPr>
          <p:cNvPr id="7" name="七角星形 6"/>
          <p:cNvSpPr/>
          <p:nvPr/>
        </p:nvSpPr>
        <p:spPr>
          <a:xfrm>
            <a:off x="610841" y="1556792"/>
            <a:ext cx="1224855" cy="864096"/>
          </a:xfrm>
          <a:prstGeom prst="star7">
            <a:avLst/>
          </a:prstGeom>
          <a:solidFill>
            <a:srgbClr val="00B0F0"/>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19466" name="文字方塊 7"/>
          <p:cNvSpPr txBox="1">
            <a:spLocks noChangeArrowheads="1"/>
          </p:cNvSpPr>
          <p:nvPr/>
        </p:nvSpPr>
        <p:spPr bwMode="auto">
          <a:xfrm>
            <a:off x="874713" y="1830388"/>
            <a:ext cx="8651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kumimoji="0" lang="zh-TW" altLang="en-US" sz="2000" b="1">
                <a:solidFill>
                  <a:schemeClr val="bg1"/>
                </a:solidFill>
                <a:latin typeface="標楷體" pitchFamily="65" charset="-120"/>
                <a:ea typeface="標楷體" pitchFamily="65" charset="-120"/>
              </a:rPr>
              <a:t>淹水</a:t>
            </a:r>
          </a:p>
        </p:txBody>
      </p:sp>
      <p:sp>
        <p:nvSpPr>
          <p:cNvPr id="19467" name="矩形 10"/>
          <p:cNvSpPr>
            <a:spLocks noChangeArrowheads="1"/>
          </p:cNvSpPr>
          <p:nvPr/>
        </p:nvSpPr>
        <p:spPr bwMode="auto">
          <a:xfrm>
            <a:off x="2132013" y="1862138"/>
            <a:ext cx="3186112" cy="368300"/>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kumimoji="0" lang="zh-TW" altLang="en-US" sz="1800" b="1">
                <a:solidFill>
                  <a:srgbClr val="C00000"/>
                </a:solidFill>
                <a:latin typeface="標楷體" pitchFamily="65" charset="-120"/>
                <a:ea typeface="標楷體" pitchFamily="65" charset="-120"/>
              </a:rPr>
              <a:t>淹水災害潛勢判定條件與方法</a:t>
            </a:r>
            <a:endParaRPr kumimoji="0" lang="zh-TW" altLang="en-US" sz="1800">
              <a:solidFill>
                <a:srgbClr val="C00000"/>
              </a:solidFill>
              <a:latin typeface="標楷體" pitchFamily="65" charset="-120"/>
              <a:ea typeface="標楷體" pitchFamily="65" charset="-120"/>
            </a:endParaRPr>
          </a:p>
        </p:txBody>
      </p:sp>
      <p:sp>
        <p:nvSpPr>
          <p:cNvPr id="2" name="矩形 1"/>
          <p:cNvSpPr/>
          <p:nvPr/>
        </p:nvSpPr>
        <p:spPr>
          <a:xfrm>
            <a:off x="5580063" y="1851025"/>
            <a:ext cx="1570037" cy="369888"/>
          </a:xfrm>
          <a:prstGeom prst="rect">
            <a:avLst/>
          </a:prstGeom>
          <a:solidFill>
            <a:schemeClr val="accent4">
              <a:lumMod val="60000"/>
              <a:lumOff val="40000"/>
            </a:schemeClr>
          </a:solidFill>
        </p:spPr>
        <p:txBody>
          <a:bodyPr wrap="none">
            <a:spAutoFit/>
          </a:bodyPr>
          <a:lstStyle/>
          <a:p>
            <a:pPr fontAlgn="auto">
              <a:spcBef>
                <a:spcPts val="0"/>
              </a:spcBef>
              <a:spcAft>
                <a:spcPts val="0"/>
              </a:spcAft>
              <a:defRPr/>
            </a:pPr>
            <a:r>
              <a:rPr kumimoji="0" lang="zh-TW" altLang="en-US" b="1" dirty="0">
                <a:solidFill>
                  <a:srgbClr val="C00000"/>
                </a:solidFill>
                <a:latin typeface="標楷體" panose="03000509000000000000" pitchFamily="65" charset="-120"/>
                <a:ea typeface="標楷體" panose="03000509000000000000" pitchFamily="65" charset="-120"/>
              </a:rPr>
              <a:t>淹水潛勢圖資</a:t>
            </a:r>
            <a:endParaRPr kumimoji="0" lang="zh-TW" altLang="en-US" dirty="0">
              <a:solidFill>
                <a:srgbClr val="C00000"/>
              </a:solidFill>
              <a:latin typeface="標楷體" panose="03000509000000000000" pitchFamily="65" charset="-120"/>
              <a:ea typeface="標楷體" panose="03000509000000000000" pitchFamily="65" charset="-120"/>
            </a:endParaRPr>
          </a:p>
        </p:txBody>
      </p:sp>
      <p:graphicFrame>
        <p:nvGraphicFramePr>
          <p:cNvPr id="6" name="表格 5"/>
          <p:cNvGraphicFramePr>
            <a:graphicFrameLocks noGrp="1"/>
          </p:cNvGraphicFramePr>
          <p:nvPr>
            <p:extLst>
              <p:ext uri="{D42A27DB-BD31-4B8C-83A1-F6EECF244321}">
                <p14:modId xmlns:p14="http://schemas.microsoft.com/office/powerpoint/2010/main" val="253054692"/>
              </p:ext>
            </p:extLst>
          </p:nvPr>
        </p:nvGraphicFramePr>
        <p:xfrm>
          <a:off x="468313" y="2852738"/>
          <a:ext cx="8362949" cy="2790824"/>
        </p:xfrm>
        <a:graphic>
          <a:graphicData uri="http://schemas.openxmlformats.org/drawingml/2006/table">
            <a:tbl>
              <a:tblPr firstRow="1" firstCol="1" bandRow="1">
                <a:tableStyleId>{5C22544A-7EE6-4342-B048-85BDC9FD1C3A}</a:tableStyleId>
              </a:tblPr>
              <a:tblGrid>
                <a:gridCol w="662345"/>
                <a:gridCol w="2781517"/>
                <a:gridCol w="1113945"/>
                <a:gridCol w="1088856"/>
                <a:gridCol w="2716286"/>
              </a:tblGrid>
              <a:tr h="541778">
                <a:tc>
                  <a:txBody>
                    <a:bodyPr/>
                    <a:lstStyle/>
                    <a:p>
                      <a:pPr algn="ctr" fontAlgn="base">
                        <a:spcAft>
                          <a:spcPts val="0"/>
                        </a:spcAft>
                      </a:pPr>
                      <a:r>
                        <a:rPr lang="zh-TW" sz="14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災潛</a:t>
                      </a:r>
                    </a:p>
                    <a:p>
                      <a:pPr algn="ctr" fontAlgn="base">
                        <a:spcAft>
                          <a:spcPts val="0"/>
                        </a:spcAft>
                      </a:pPr>
                      <a:r>
                        <a:rPr lang="zh-TW" sz="14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結果</a:t>
                      </a:r>
                    </a:p>
                  </a:txBody>
                  <a:tcPr marL="68577" marR="68577" marT="0" marB="0"/>
                </a:tc>
                <a:tc>
                  <a:txBody>
                    <a:bodyPr/>
                    <a:lstStyle/>
                    <a:p>
                      <a:pPr algn="ctr" fontAlgn="base">
                        <a:spcAft>
                          <a:spcPts val="0"/>
                        </a:spcAft>
                      </a:pPr>
                      <a:r>
                        <a:rPr lang="en-US" sz="14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2010</a:t>
                      </a:r>
                      <a:r>
                        <a:rPr lang="zh-TW" sz="14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年</a:t>
                      </a:r>
                    </a:p>
                  </a:txBody>
                  <a:tcPr marL="68577" marR="68577" marT="0" marB="0" anchor="ctr"/>
                </a:tc>
                <a:tc>
                  <a:txBody>
                    <a:bodyPr/>
                    <a:lstStyle/>
                    <a:p>
                      <a:pPr algn="ctr" fontAlgn="base">
                        <a:spcAft>
                          <a:spcPts val="0"/>
                        </a:spcAft>
                      </a:pPr>
                      <a:r>
                        <a:rPr lang="en-US" sz="1400" kern="10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2011</a:t>
                      </a:r>
                      <a:r>
                        <a:rPr lang="zh-TW" sz="1400" kern="10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年</a:t>
                      </a:r>
                    </a:p>
                  </a:txBody>
                  <a:tcPr marL="68577" marR="68577" marT="0" marB="0" anchor="ctr"/>
                </a:tc>
                <a:tc>
                  <a:txBody>
                    <a:bodyPr/>
                    <a:lstStyle/>
                    <a:p>
                      <a:pPr algn="ctr" fontAlgn="base">
                        <a:spcAft>
                          <a:spcPts val="0"/>
                        </a:spcAft>
                      </a:pPr>
                      <a:r>
                        <a:rPr lang="en-US" sz="1400" kern="10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2012</a:t>
                      </a:r>
                      <a:r>
                        <a:rPr lang="zh-TW" sz="1400" kern="10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年</a:t>
                      </a:r>
                    </a:p>
                  </a:txBody>
                  <a:tcPr marL="68577" marR="68577" marT="0" marB="0" anchor="ctr"/>
                </a:tc>
                <a:tc>
                  <a:txBody>
                    <a:bodyPr/>
                    <a:lstStyle/>
                    <a:p>
                      <a:pPr algn="ctr" fontAlgn="base">
                        <a:spcAft>
                          <a:spcPts val="0"/>
                        </a:spcAft>
                      </a:pPr>
                      <a:r>
                        <a:rPr lang="en-US" sz="1400" kern="10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2013</a:t>
                      </a:r>
                      <a:r>
                        <a:rPr lang="zh-TW" sz="1400" kern="10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年</a:t>
                      </a:r>
                    </a:p>
                  </a:txBody>
                  <a:tcPr marL="68577" marR="68577" marT="0" marB="0" anchor="ctr"/>
                </a:tc>
              </a:tr>
              <a:tr h="853634">
                <a:tc>
                  <a:txBody>
                    <a:bodyPr/>
                    <a:lstStyle/>
                    <a:p>
                      <a:pPr algn="ctr" fontAlgn="base">
                        <a:spcAft>
                          <a:spcPts val="0"/>
                        </a:spcAft>
                      </a:pPr>
                      <a:r>
                        <a:rPr lang="zh-TW" sz="1400" kern="10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高</a:t>
                      </a:r>
                    </a:p>
                  </a:txBody>
                  <a:tcPr marL="68577" marR="68577" marT="0" marB="0" anchor="ctr"/>
                </a:tc>
                <a:tc>
                  <a:txBody>
                    <a:bodyPr/>
                    <a:lstStyle/>
                    <a:p>
                      <a:pPr algn="just" fontAlgn="base">
                        <a:spcAft>
                          <a:spcPts val="0"/>
                        </a:spcAft>
                      </a:pPr>
                      <a:r>
                        <a:rPr lang="zh-TW" sz="1400" kern="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在</a:t>
                      </a:r>
                      <a:r>
                        <a:rPr lang="en-US" sz="1400" kern="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300 mm/day(</a:t>
                      </a:r>
                      <a:r>
                        <a:rPr lang="zh-TW" sz="1400" kern="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或</a:t>
                      </a:r>
                      <a:r>
                        <a:rPr lang="en-US" sz="1400" kern="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350 mm/day)</a:t>
                      </a:r>
                      <a:r>
                        <a:rPr lang="zh-TW" sz="1400" kern="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降雨條件下學校可能發生淹水。</a:t>
                      </a:r>
                      <a:r>
                        <a:rPr lang="en-US" sz="1400" kern="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zh-TW" sz="1400" kern="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註</a:t>
                      </a:r>
                      <a:r>
                        <a:rPr lang="en-US" sz="1400" kern="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zh-TW" sz="1400" kern="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依據水利署公布之各縣市淹水潛勢圖的降雨條件而定</a:t>
                      </a:r>
                      <a:r>
                        <a:rPr lang="en-US" sz="1400" kern="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zh-TW" sz="1400" kern="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4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77" marR="68577" marT="0" marB="0" anchor="ctr"/>
                </a:tc>
                <a:tc gridSpan="2">
                  <a:txBody>
                    <a:bodyPr/>
                    <a:lstStyle/>
                    <a:p>
                      <a:pPr algn="just" fontAlgn="base">
                        <a:spcAft>
                          <a:spcPts val="0"/>
                        </a:spcAft>
                      </a:pPr>
                      <a:r>
                        <a:rPr lang="zh-TW" sz="14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累積降雨達</a:t>
                      </a:r>
                      <a:r>
                        <a:rPr lang="en-US" sz="14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200 mm/day</a:t>
                      </a:r>
                      <a:r>
                        <a:rPr lang="zh-TW" sz="14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條件下，學校可能發生淹水。</a:t>
                      </a:r>
                    </a:p>
                  </a:txBody>
                  <a:tcPr marL="68577" marR="68577" marT="0" marB="0" anchor="ctr"/>
                </a:tc>
                <a:tc hMerge="1">
                  <a:txBody>
                    <a:bodyPr/>
                    <a:lstStyle/>
                    <a:p>
                      <a:endParaRPr lang="zh-TW" altLang="en-US"/>
                    </a:p>
                  </a:txBody>
                  <a:tcPr/>
                </a:tc>
                <a:tc>
                  <a:txBody>
                    <a:bodyPr/>
                    <a:lstStyle/>
                    <a:p>
                      <a:pPr algn="just" fontAlgn="base">
                        <a:spcAft>
                          <a:spcPts val="0"/>
                        </a:spcAft>
                      </a:pPr>
                      <a:r>
                        <a:rPr lang="zh-TW" sz="1400" kern="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累積雨量達</a:t>
                      </a:r>
                      <a:r>
                        <a:rPr lang="en-US" sz="1400" b="1" kern="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300 mm/day(</a:t>
                      </a:r>
                      <a:r>
                        <a:rPr lang="zh-TW" sz="1400" b="1" kern="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或</a:t>
                      </a:r>
                      <a:r>
                        <a:rPr lang="en-US" sz="1400" b="1" kern="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350 mm/day)</a:t>
                      </a:r>
                      <a:r>
                        <a:rPr lang="zh-TW" sz="1400" b="1" kern="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以下</a:t>
                      </a:r>
                      <a:r>
                        <a:rPr lang="zh-TW" sz="1400" kern="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，學校可能發生淹水。</a:t>
                      </a:r>
                      <a:endParaRPr lang="zh-TW" sz="14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77" marR="68577" marT="0" marB="0" anchor="ctr"/>
                </a:tc>
              </a:tr>
              <a:tr h="853634">
                <a:tc>
                  <a:txBody>
                    <a:bodyPr/>
                    <a:lstStyle/>
                    <a:p>
                      <a:pPr algn="ctr" fontAlgn="base">
                        <a:spcAft>
                          <a:spcPts val="0"/>
                        </a:spcAft>
                      </a:pPr>
                      <a:r>
                        <a:rPr lang="zh-TW" sz="1400" kern="10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中</a:t>
                      </a:r>
                    </a:p>
                  </a:txBody>
                  <a:tcPr marL="68577" marR="68577" marT="0" marB="0" anchor="ctr"/>
                </a:tc>
                <a:tc>
                  <a:txBody>
                    <a:bodyPr/>
                    <a:lstStyle/>
                    <a:p>
                      <a:pPr algn="just" fontAlgn="base">
                        <a:spcAft>
                          <a:spcPts val="0"/>
                        </a:spcAft>
                      </a:pPr>
                      <a:r>
                        <a:rPr lang="zh-TW" sz="1400" kern="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在大於</a:t>
                      </a:r>
                      <a:r>
                        <a:rPr lang="en-US" sz="1400" kern="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300 mm/day(</a:t>
                      </a:r>
                      <a:r>
                        <a:rPr lang="zh-TW" sz="1400" kern="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或</a:t>
                      </a:r>
                      <a:r>
                        <a:rPr lang="en-US" sz="1400" kern="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350 mm/day)</a:t>
                      </a:r>
                      <a:r>
                        <a:rPr lang="zh-TW" sz="1400" kern="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但小於</a:t>
                      </a:r>
                      <a:r>
                        <a:rPr lang="en-US" sz="1400" kern="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600 mm/day</a:t>
                      </a:r>
                      <a:r>
                        <a:rPr lang="zh-TW" sz="1400" kern="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降雨條件下，學校可能發生淹水。</a:t>
                      </a:r>
                      <a:endParaRPr lang="zh-TW" sz="1400" kern="10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77" marR="68577" marT="0" marB="0" anchor="ctr"/>
                </a:tc>
                <a:tc gridSpan="2">
                  <a:txBody>
                    <a:bodyPr/>
                    <a:lstStyle/>
                    <a:p>
                      <a:pPr algn="just" fontAlgn="base">
                        <a:spcAft>
                          <a:spcPts val="0"/>
                        </a:spcAft>
                      </a:pPr>
                      <a:r>
                        <a:rPr lang="zh-TW" sz="14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累積降雨達</a:t>
                      </a:r>
                      <a:r>
                        <a:rPr lang="en-US" sz="14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200 mm/day</a:t>
                      </a:r>
                      <a:r>
                        <a:rPr lang="zh-TW" sz="14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條件下學校未淹水，但</a:t>
                      </a:r>
                      <a:r>
                        <a:rPr lang="en-US" sz="14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350mm/day</a:t>
                      </a:r>
                      <a:r>
                        <a:rPr lang="zh-TW" sz="14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降雨條件下學校可能發生淹水。</a:t>
                      </a:r>
                    </a:p>
                  </a:txBody>
                  <a:tcPr marL="68577" marR="68577" marT="0" marB="0" anchor="ctr"/>
                </a:tc>
                <a:tc hMerge="1">
                  <a:txBody>
                    <a:bodyPr/>
                    <a:lstStyle/>
                    <a:p>
                      <a:endParaRPr lang="zh-TW" altLang="en-US"/>
                    </a:p>
                  </a:txBody>
                  <a:tcPr/>
                </a:tc>
                <a:tc>
                  <a:txBody>
                    <a:bodyPr/>
                    <a:lstStyle/>
                    <a:p>
                      <a:pPr algn="just" fontAlgn="base">
                        <a:spcAft>
                          <a:spcPts val="0"/>
                        </a:spcAft>
                      </a:pPr>
                      <a:r>
                        <a:rPr lang="zh-TW" sz="1400" kern="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累積雨量達</a:t>
                      </a:r>
                      <a:r>
                        <a:rPr lang="en-US" sz="1400" b="1" kern="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300~600 mm/day</a:t>
                      </a:r>
                      <a:r>
                        <a:rPr lang="zh-TW" sz="1400" kern="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條件下，學校可能發生淹水。</a:t>
                      </a:r>
                      <a:endParaRPr lang="zh-TW" sz="14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77" marR="68577" marT="0" marB="0" anchor="ctr"/>
                </a:tc>
              </a:tr>
              <a:tr h="541778">
                <a:tc>
                  <a:txBody>
                    <a:bodyPr/>
                    <a:lstStyle/>
                    <a:p>
                      <a:pPr algn="ctr" fontAlgn="base">
                        <a:spcAft>
                          <a:spcPts val="0"/>
                        </a:spcAft>
                      </a:pPr>
                      <a:r>
                        <a:rPr lang="zh-TW" sz="1400" kern="10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低</a:t>
                      </a:r>
                    </a:p>
                  </a:txBody>
                  <a:tcPr marL="68577" marR="68577" marT="0" marB="0" anchor="ctr"/>
                </a:tc>
                <a:tc>
                  <a:txBody>
                    <a:bodyPr/>
                    <a:lstStyle/>
                    <a:p>
                      <a:pPr algn="just" fontAlgn="base">
                        <a:spcAft>
                          <a:spcPts val="0"/>
                        </a:spcAft>
                      </a:pPr>
                      <a:r>
                        <a:rPr lang="zh-TW" sz="1400" kern="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在</a:t>
                      </a:r>
                      <a:r>
                        <a:rPr lang="en-US" sz="1400" kern="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600 mm/day</a:t>
                      </a:r>
                      <a:r>
                        <a:rPr lang="zh-TW" sz="1400" kern="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降雨條件下，學校仍未淹水。</a:t>
                      </a:r>
                      <a:endParaRPr lang="zh-TW" sz="1400" kern="10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77" marR="68577" marT="0" marB="0" anchor="ctr"/>
                </a:tc>
                <a:tc gridSpan="2">
                  <a:txBody>
                    <a:bodyPr/>
                    <a:lstStyle/>
                    <a:p>
                      <a:pPr algn="just" fontAlgn="base">
                        <a:spcAft>
                          <a:spcPts val="0"/>
                        </a:spcAft>
                      </a:pPr>
                      <a:r>
                        <a:rPr lang="zh-TW" sz="1400" kern="10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累積降雨達</a:t>
                      </a:r>
                      <a:r>
                        <a:rPr lang="en-US" sz="1400" kern="10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350 mm/day</a:t>
                      </a:r>
                      <a:r>
                        <a:rPr lang="zh-TW" sz="1400" kern="10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條件下，學校仍未淹水。</a:t>
                      </a:r>
                    </a:p>
                  </a:txBody>
                  <a:tcPr marL="68577" marR="68577" marT="0" marB="0" anchor="ctr"/>
                </a:tc>
                <a:tc hMerge="1">
                  <a:txBody>
                    <a:bodyPr/>
                    <a:lstStyle/>
                    <a:p>
                      <a:endParaRPr lang="zh-TW" altLang="en-US"/>
                    </a:p>
                  </a:txBody>
                  <a:tcPr/>
                </a:tc>
                <a:tc>
                  <a:txBody>
                    <a:bodyPr/>
                    <a:lstStyle/>
                    <a:p>
                      <a:pPr algn="just" fontAlgn="base">
                        <a:spcAft>
                          <a:spcPts val="0"/>
                        </a:spcAft>
                      </a:pPr>
                      <a:r>
                        <a:rPr lang="zh-TW" sz="14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累積降雨量達</a:t>
                      </a:r>
                      <a:r>
                        <a:rPr lang="en-US" sz="1400" b="1"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600 mm/day</a:t>
                      </a:r>
                      <a:r>
                        <a:rPr lang="zh-TW" sz="14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條件下，學校仍未淹水。</a:t>
                      </a:r>
                    </a:p>
                  </a:txBody>
                  <a:tcPr marL="68577" marR="68577" marT="0" marB="0" anchor="ctr"/>
                </a:tc>
              </a:tr>
            </a:tbl>
          </a:graphicData>
        </a:graphic>
      </p:graphicFrame>
    </p:spTree>
    <p:extLst>
      <p:ext uri="{BB962C8B-B14F-4D97-AF65-F5344CB8AC3E}">
        <p14:creationId xmlns:p14="http://schemas.microsoft.com/office/powerpoint/2010/main" val="402574418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標題 1"/>
          <p:cNvSpPr txBox="1">
            <a:spLocks/>
          </p:cNvSpPr>
          <p:nvPr/>
        </p:nvSpPr>
        <p:spPr bwMode="auto">
          <a:xfrm>
            <a:off x="417513" y="2857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endParaRPr kumimoji="0" lang="zh-TW" altLang="en-US" sz="4400" b="1"/>
          </a:p>
        </p:txBody>
      </p:sp>
      <p:sp>
        <p:nvSpPr>
          <p:cNvPr id="20483" name="標題 1"/>
          <p:cNvSpPr>
            <a:spLocks noGrp="1"/>
          </p:cNvSpPr>
          <p:nvPr>
            <p:ph type="title"/>
          </p:nvPr>
        </p:nvSpPr>
        <p:spPr>
          <a:xfrm>
            <a:off x="468313" y="260350"/>
            <a:ext cx="8229600" cy="1143000"/>
          </a:xfrm>
        </p:spPr>
        <p:txBody>
          <a:bodyPr/>
          <a:lstStyle/>
          <a:p>
            <a:pPr eaLnBrk="1" hangingPunct="1"/>
            <a:r>
              <a:rPr lang="zh-TW" altLang="en-US" dirty="0" smtClean="0"/>
              <a:t>校園</a:t>
            </a:r>
            <a:r>
              <a:rPr lang="zh-TW" altLang="zh-TW" dirty="0" smtClean="0"/>
              <a:t>災</a:t>
            </a:r>
            <a:r>
              <a:rPr lang="zh-TW" altLang="en-US" dirty="0" smtClean="0"/>
              <a:t>害</a:t>
            </a:r>
            <a:r>
              <a:rPr lang="zh-TW" altLang="zh-TW" dirty="0" smtClean="0"/>
              <a:t>潛</a:t>
            </a:r>
            <a:r>
              <a:rPr lang="zh-TW" altLang="en-US" dirty="0" smtClean="0"/>
              <a:t>勢</a:t>
            </a:r>
            <a:r>
              <a:rPr lang="zh-TW" altLang="zh-TW" dirty="0" smtClean="0"/>
              <a:t>判定原則</a:t>
            </a:r>
            <a:endParaRPr lang="zh-TW" altLang="en-US" b="1" dirty="0" smtClean="0">
              <a:latin typeface="標楷體" pitchFamily="65" charset="-120"/>
              <a:ea typeface="標楷體" pitchFamily="65" charset="-120"/>
            </a:endParaRPr>
          </a:p>
        </p:txBody>
      </p:sp>
      <p:sp>
        <p:nvSpPr>
          <p:cNvPr id="5" name="圓角矩形 4"/>
          <p:cNvSpPr/>
          <p:nvPr/>
        </p:nvSpPr>
        <p:spPr>
          <a:xfrm>
            <a:off x="468313" y="260350"/>
            <a:ext cx="8207375" cy="1152525"/>
          </a:xfrm>
          <a:prstGeom prst="roundRect">
            <a:avLst/>
          </a:prstGeom>
          <a:noFill/>
          <a:ln w="57150">
            <a:solidFill>
              <a:srgbClr val="FFC00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kumimoji="0" lang="zh-TW" altLang="en-US"/>
          </a:p>
        </p:txBody>
      </p:sp>
      <p:sp>
        <p:nvSpPr>
          <p:cNvPr id="71" name="圓角矩形 70"/>
          <p:cNvSpPr/>
          <p:nvPr/>
        </p:nvSpPr>
        <p:spPr>
          <a:xfrm>
            <a:off x="468313" y="6226175"/>
            <a:ext cx="8099425" cy="504825"/>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dirty="0"/>
          </a:p>
        </p:txBody>
      </p:sp>
      <p:sp>
        <p:nvSpPr>
          <p:cNvPr id="72" name="矩形 71"/>
          <p:cNvSpPr/>
          <p:nvPr/>
        </p:nvSpPr>
        <p:spPr>
          <a:xfrm>
            <a:off x="611188" y="6284913"/>
            <a:ext cx="8353425" cy="646112"/>
          </a:xfrm>
          <a:prstGeom prst="rect">
            <a:avLst/>
          </a:prstGeom>
        </p:spPr>
        <p:txBody>
          <a:bodyPr>
            <a:spAutoFit/>
          </a:bodyPr>
          <a:lstStyle/>
          <a:p>
            <a:pPr algn="ctr" fontAlgn="auto">
              <a:spcBef>
                <a:spcPts val="0"/>
              </a:spcBef>
              <a:spcAft>
                <a:spcPts val="0"/>
              </a:spcAft>
              <a:defRPr/>
            </a:pPr>
            <a:r>
              <a:rPr kumimoji="0" lang="zh-TW" altLang="en-US"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全國各級學校災害潛勢資訊管理系統</a:t>
            </a:r>
            <a:r>
              <a:rPr kumimoji="0" lang="en-US" altLang="zh-TW"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a:t>
            </a:r>
            <a:r>
              <a:rPr kumimoji="0" lang="en-US" altLang="zh-TW"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http://140.125.154.179/</a:t>
            </a:r>
            <a:r>
              <a:rPr kumimoji="0" lang="en-US" altLang="zh-TW" b="1" dirty="0" err="1">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ms</a:t>
            </a:r>
            <a:r>
              <a:rPr kumimoji="0" lang="en-US" altLang="zh-TW"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endParaRPr kumimoji="0" lang="zh-TW" alt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p>
            <a:pPr fontAlgn="auto">
              <a:spcBef>
                <a:spcPts val="0"/>
              </a:spcBef>
              <a:spcAft>
                <a:spcPts val="0"/>
              </a:spcAft>
              <a:defRPr/>
            </a:pPr>
            <a:endParaRPr kumimoji="0" lang="zh-TW" altLang="en-US" dirty="0">
              <a:latin typeface="+mn-lt"/>
              <a:ea typeface="+mn-ea"/>
            </a:endParaRPr>
          </a:p>
        </p:txBody>
      </p:sp>
      <p:sp>
        <p:nvSpPr>
          <p:cNvPr id="7" name="七角星形 6"/>
          <p:cNvSpPr/>
          <p:nvPr/>
        </p:nvSpPr>
        <p:spPr>
          <a:xfrm>
            <a:off x="611560" y="1520915"/>
            <a:ext cx="1224855" cy="864096"/>
          </a:xfrm>
          <a:prstGeom prst="star7">
            <a:avLst/>
          </a:prstGeom>
          <a:solidFill>
            <a:srgbClr val="00B0F0"/>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0490" name="文字方塊 7"/>
          <p:cNvSpPr txBox="1">
            <a:spLocks noChangeArrowheads="1"/>
          </p:cNvSpPr>
          <p:nvPr/>
        </p:nvSpPr>
        <p:spPr bwMode="auto">
          <a:xfrm>
            <a:off x="876300" y="1747838"/>
            <a:ext cx="863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kumimoji="0" lang="zh-TW" altLang="en-US" sz="2000" b="1">
                <a:solidFill>
                  <a:schemeClr val="bg1"/>
                </a:solidFill>
                <a:latin typeface="標楷體" pitchFamily="65" charset="-120"/>
                <a:ea typeface="標楷體" pitchFamily="65" charset="-120"/>
              </a:rPr>
              <a:t>淹水</a:t>
            </a:r>
          </a:p>
        </p:txBody>
      </p:sp>
      <p:sp>
        <p:nvSpPr>
          <p:cNvPr id="20491" name="矩形 10"/>
          <p:cNvSpPr>
            <a:spLocks noChangeArrowheads="1"/>
          </p:cNvSpPr>
          <p:nvPr/>
        </p:nvSpPr>
        <p:spPr bwMode="auto">
          <a:xfrm>
            <a:off x="2139950" y="1778000"/>
            <a:ext cx="3186113" cy="369888"/>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kumimoji="0" lang="zh-TW" altLang="en-US" sz="1800" b="1">
                <a:solidFill>
                  <a:srgbClr val="C00000"/>
                </a:solidFill>
                <a:latin typeface="標楷體" pitchFamily="65" charset="-120"/>
                <a:ea typeface="標楷體" pitchFamily="65" charset="-120"/>
              </a:rPr>
              <a:t>淹水災害潛勢判定條件與方法</a:t>
            </a:r>
            <a:endParaRPr kumimoji="0" lang="zh-TW" altLang="en-US" sz="1800">
              <a:solidFill>
                <a:srgbClr val="C00000"/>
              </a:solidFill>
              <a:latin typeface="標楷體" pitchFamily="65" charset="-120"/>
              <a:ea typeface="標楷體" pitchFamily="65" charset="-120"/>
            </a:endParaRPr>
          </a:p>
        </p:txBody>
      </p:sp>
      <p:sp>
        <p:nvSpPr>
          <p:cNvPr id="12" name="矩形 11"/>
          <p:cNvSpPr/>
          <p:nvPr/>
        </p:nvSpPr>
        <p:spPr>
          <a:xfrm>
            <a:off x="5581650" y="1778000"/>
            <a:ext cx="1570038" cy="369888"/>
          </a:xfrm>
          <a:prstGeom prst="rect">
            <a:avLst/>
          </a:prstGeom>
          <a:solidFill>
            <a:schemeClr val="accent4">
              <a:lumMod val="60000"/>
              <a:lumOff val="40000"/>
            </a:schemeClr>
          </a:solidFill>
        </p:spPr>
        <p:txBody>
          <a:bodyPr wrap="none">
            <a:spAutoFit/>
          </a:bodyPr>
          <a:lstStyle/>
          <a:p>
            <a:pPr fontAlgn="auto">
              <a:spcBef>
                <a:spcPts val="0"/>
              </a:spcBef>
              <a:spcAft>
                <a:spcPts val="0"/>
              </a:spcAft>
              <a:defRPr/>
            </a:pPr>
            <a:r>
              <a:rPr kumimoji="0" lang="zh-TW" altLang="en-US" b="1" dirty="0">
                <a:solidFill>
                  <a:srgbClr val="C00000"/>
                </a:solidFill>
                <a:latin typeface="標楷體" panose="03000509000000000000" pitchFamily="65" charset="-120"/>
                <a:ea typeface="標楷體" panose="03000509000000000000" pitchFamily="65" charset="-120"/>
              </a:rPr>
              <a:t>學校填報資料</a:t>
            </a:r>
          </a:p>
        </p:txBody>
      </p:sp>
      <p:graphicFrame>
        <p:nvGraphicFramePr>
          <p:cNvPr id="2" name="表格 1"/>
          <p:cNvGraphicFramePr>
            <a:graphicFrameLocks noGrp="1"/>
          </p:cNvGraphicFramePr>
          <p:nvPr>
            <p:extLst>
              <p:ext uri="{D42A27DB-BD31-4B8C-83A1-F6EECF244321}">
                <p14:modId xmlns:p14="http://schemas.microsoft.com/office/powerpoint/2010/main" val="3098109059"/>
              </p:ext>
            </p:extLst>
          </p:nvPr>
        </p:nvGraphicFramePr>
        <p:xfrm>
          <a:off x="400050" y="2492375"/>
          <a:ext cx="8564562" cy="3567112"/>
        </p:xfrm>
        <a:graphic>
          <a:graphicData uri="http://schemas.openxmlformats.org/drawingml/2006/table">
            <a:tbl>
              <a:tblPr firstRow="1" firstCol="1" bandRow="1">
                <a:tableStyleId>{5C22544A-7EE6-4342-B048-85BDC9FD1C3A}</a:tableStyleId>
              </a:tblPr>
              <a:tblGrid>
                <a:gridCol w="796505"/>
                <a:gridCol w="1473104"/>
                <a:gridCol w="1233298"/>
                <a:gridCol w="2901334"/>
                <a:gridCol w="2160321"/>
              </a:tblGrid>
              <a:tr h="396346">
                <a:tc>
                  <a:txBody>
                    <a:bodyPr/>
                    <a:lstStyle/>
                    <a:p>
                      <a:pPr algn="ctr" fontAlgn="base">
                        <a:spcAft>
                          <a:spcPts val="0"/>
                        </a:spcAft>
                      </a:pPr>
                      <a:r>
                        <a:rPr lang="zh-TW"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災潛</a:t>
                      </a:r>
                    </a:p>
                    <a:p>
                      <a:pPr algn="ctr" fontAlgn="base">
                        <a:spcAft>
                          <a:spcPts val="0"/>
                        </a:spcAft>
                      </a:pPr>
                      <a:r>
                        <a:rPr lang="zh-TW"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結果</a:t>
                      </a:r>
                    </a:p>
                  </a:txBody>
                  <a:tcPr marL="68587" marR="68587" marT="0" marB="0" anchor="ctr"/>
                </a:tc>
                <a:tc>
                  <a:txBody>
                    <a:bodyPr/>
                    <a:lstStyle/>
                    <a:p>
                      <a:pPr algn="ctr" fontAlgn="base">
                        <a:spcAft>
                          <a:spcPts val="0"/>
                        </a:spcAft>
                      </a:pPr>
                      <a:r>
                        <a:rPr lang="en-US"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2010</a:t>
                      </a:r>
                      <a:r>
                        <a:rPr lang="zh-TW"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年</a:t>
                      </a:r>
                    </a:p>
                  </a:txBody>
                  <a:tcPr marL="68587" marR="68587" marT="0" marB="0" anchor="ctr"/>
                </a:tc>
                <a:tc>
                  <a:txBody>
                    <a:bodyPr/>
                    <a:lstStyle/>
                    <a:p>
                      <a:pPr algn="ctr" fontAlgn="base">
                        <a:spcAft>
                          <a:spcPts val="0"/>
                        </a:spcAft>
                      </a:pPr>
                      <a:r>
                        <a:rPr lang="en-US" sz="1300" kern="10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2011</a:t>
                      </a:r>
                      <a:r>
                        <a:rPr lang="zh-TW" sz="1300" kern="10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年</a:t>
                      </a:r>
                    </a:p>
                  </a:txBody>
                  <a:tcPr marL="68587" marR="68587" marT="0" marB="0" anchor="ctr"/>
                </a:tc>
                <a:tc>
                  <a:txBody>
                    <a:bodyPr/>
                    <a:lstStyle/>
                    <a:p>
                      <a:pPr algn="ctr" fontAlgn="base">
                        <a:spcAft>
                          <a:spcPts val="0"/>
                        </a:spcAft>
                      </a:pPr>
                      <a:r>
                        <a:rPr lang="en-US"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2012</a:t>
                      </a:r>
                      <a:r>
                        <a:rPr lang="zh-TW"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年</a:t>
                      </a:r>
                    </a:p>
                  </a:txBody>
                  <a:tcPr marL="68587" marR="68587" marT="0" marB="0" anchor="ctr"/>
                </a:tc>
                <a:tc>
                  <a:txBody>
                    <a:bodyPr/>
                    <a:lstStyle/>
                    <a:p>
                      <a:pPr algn="ctr" fontAlgn="base">
                        <a:spcAft>
                          <a:spcPts val="0"/>
                        </a:spcAft>
                      </a:pPr>
                      <a:r>
                        <a:rPr lang="en-US"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2013</a:t>
                      </a:r>
                      <a:r>
                        <a:rPr lang="zh-TW"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年</a:t>
                      </a:r>
                      <a:r>
                        <a:rPr lang="en-US"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zh-TW"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考慮氣候近年變遷</a:t>
                      </a:r>
                      <a:r>
                        <a:rPr lang="en-US"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7" marR="68587" marT="0" marB="0" anchor="ctr"/>
                </a:tc>
              </a:tr>
              <a:tr h="1189037">
                <a:tc>
                  <a:txBody>
                    <a:bodyPr/>
                    <a:lstStyle/>
                    <a:p>
                      <a:pPr algn="ctr" fontAlgn="base">
                        <a:spcAft>
                          <a:spcPts val="0"/>
                        </a:spcAft>
                      </a:pPr>
                      <a:r>
                        <a:rPr lang="zh-TW" sz="1300" kern="10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高潛勢</a:t>
                      </a:r>
                    </a:p>
                  </a:txBody>
                  <a:tcPr marL="68587" marR="68587" marT="0" marB="0" anchor="ctr"/>
                </a:tc>
                <a:tc gridSpan="2">
                  <a:txBody>
                    <a:bodyPr/>
                    <a:lstStyle/>
                    <a:p>
                      <a:pPr marL="342900" lvl="0" indent="-342900" algn="just" fontAlgn="base">
                        <a:spcAft>
                          <a:spcPts val="0"/>
                        </a:spcAft>
                        <a:buFont typeface="+mj-lt"/>
                        <a:buAutoNum type="arabicPeriod"/>
                      </a:pPr>
                      <a:r>
                        <a:rPr lang="zh-TW"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過去</a:t>
                      </a:r>
                      <a:r>
                        <a:rPr lang="en-US"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10</a:t>
                      </a:r>
                      <a:r>
                        <a:rPr lang="zh-TW"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年內，校園中曾經發生過</a:t>
                      </a:r>
                      <a:r>
                        <a:rPr lang="en-US"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3</a:t>
                      </a:r>
                      <a:r>
                        <a:rPr lang="zh-TW"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次</a:t>
                      </a:r>
                      <a:r>
                        <a:rPr lang="en-US"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zh-TW"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含</a:t>
                      </a:r>
                      <a:r>
                        <a:rPr lang="en-US"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zh-TW"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以上淹水事件。</a:t>
                      </a:r>
                    </a:p>
                    <a:p>
                      <a:pPr marL="342900" lvl="0" indent="-342900" algn="just" fontAlgn="base">
                        <a:spcAft>
                          <a:spcPts val="0"/>
                        </a:spcAft>
                        <a:buFont typeface="+mj-lt"/>
                        <a:buAutoNum type="arabicPeriod"/>
                      </a:pPr>
                      <a:r>
                        <a:rPr lang="zh-TW"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過去</a:t>
                      </a:r>
                      <a:r>
                        <a:rPr lang="en-US"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10</a:t>
                      </a:r>
                      <a:r>
                        <a:rPr lang="zh-TW"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年內，校園內建築物曾發生過的淹水深度超過</a:t>
                      </a:r>
                      <a:r>
                        <a:rPr lang="en-US"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100cm</a:t>
                      </a:r>
                      <a:r>
                        <a:rPr lang="zh-TW"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者。</a:t>
                      </a:r>
                    </a:p>
                  </a:txBody>
                  <a:tcPr marL="68587" marR="68587" marT="0" marB="0" anchor="ctr"/>
                </a:tc>
                <a:tc hMerge="1">
                  <a:txBody>
                    <a:bodyPr/>
                    <a:lstStyle/>
                    <a:p>
                      <a:endParaRPr lang="zh-TW" altLang="en-US"/>
                    </a:p>
                  </a:txBody>
                  <a:tcPr/>
                </a:tc>
                <a:tc>
                  <a:txBody>
                    <a:bodyPr/>
                    <a:lstStyle/>
                    <a:p>
                      <a:pPr marL="342900" lvl="0" indent="-342900" algn="just" fontAlgn="base">
                        <a:spcAft>
                          <a:spcPts val="0"/>
                        </a:spcAft>
                        <a:buFont typeface="+mj-lt"/>
                        <a:buAutoNum type="arabicPeriod"/>
                      </a:pPr>
                      <a:r>
                        <a:rPr lang="zh-TW"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過去</a:t>
                      </a:r>
                      <a:r>
                        <a:rPr lang="en-US"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10</a:t>
                      </a:r>
                      <a:r>
                        <a:rPr lang="zh-TW"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年</a:t>
                      </a:r>
                      <a:r>
                        <a:rPr lang="en-US"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(2001-2011)</a:t>
                      </a:r>
                      <a:r>
                        <a:rPr lang="zh-TW"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淹水事件，以及過去</a:t>
                      </a:r>
                      <a:r>
                        <a:rPr lang="en-US"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1</a:t>
                      </a:r>
                      <a:r>
                        <a:rPr lang="zh-TW"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年</a:t>
                      </a:r>
                      <a:r>
                        <a:rPr lang="en-US"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(2012)</a:t>
                      </a:r>
                      <a:r>
                        <a:rPr lang="zh-TW"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淹水事件，加權比重分析，發生過</a:t>
                      </a:r>
                      <a:r>
                        <a:rPr lang="en-US"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3</a:t>
                      </a:r>
                      <a:r>
                        <a:rPr lang="zh-TW"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次以上淹水事件。</a:t>
                      </a:r>
                    </a:p>
                    <a:p>
                      <a:pPr marL="342900" lvl="0" indent="-342900" algn="just" fontAlgn="base">
                        <a:spcAft>
                          <a:spcPts val="0"/>
                        </a:spcAft>
                        <a:buFont typeface="+mj-lt"/>
                        <a:buAutoNum type="arabicPeriod"/>
                      </a:pPr>
                      <a:r>
                        <a:rPr lang="zh-TW"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過去</a:t>
                      </a:r>
                      <a:r>
                        <a:rPr lang="en-US"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1</a:t>
                      </a:r>
                      <a:r>
                        <a:rPr lang="zh-TW"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年內，校園內建築物曾發生過的淹水深度超過</a:t>
                      </a:r>
                      <a:r>
                        <a:rPr lang="en-US"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100cm</a:t>
                      </a:r>
                      <a:r>
                        <a:rPr lang="zh-TW"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者。</a:t>
                      </a:r>
                    </a:p>
                  </a:txBody>
                  <a:tcPr marL="68587" marR="68587" marT="0" marB="0" anchor="ctr"/>
                </a:tc>
                <a:tc>
                  <a:txBody>
                    <a:bodyPr/>
                    <a:lstStyle/>
                    <a:p>
                      <a:pPr algn="just" fontAlgn="base">
                        <a:spcAft>
                          <a:spcPts val="0"/>
                        </a:spcAft>
                      </a:pPr>
                      <a:r>
                        <a:rPr lang="en-US" sz="1300" kern="10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1.</a:t>
                      </a:r>
                      <a:r>
                        <a:rPr lang="zh-TW" sz="1300" kern="10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過去</a:t>
                      </a:r>
                      <a:r>
                        <a:rPr lang="en-US" sz="1300" kern="10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5</a:t>
                      </a:r>
                      <a:r>
                        <a:rPr lang="zh-TW" sz="1300" kern="10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年內校園曾發生淹水事件</a:t>
                      </a:r>
                      <a:r>
                        <a:rPr lang="en-US" sz="1300" kern="10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2</a:t>
                      </a:r>
                      <a:r>
                        <a:rPr lang="zh-TW" sz="1300" kern="10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次</a:t>
                      </a:r>
                      <a:r>
                        <a:rPr lang="en-US" sz="1300" kern="10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zh-TW" sz="1300" kern="10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含</a:t>
                      </a:r>
                      <a:r>
                        <a:rPr lang="en-US" sz="1300" kern="10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zh-TW" sz="1300" kern="10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以上</a:t>
                      </a:r>
                      <a:r>
                        <a:rPr lang="en-US" sz="1300" kern="10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zh-TW" sz="1300" kern="10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非地下室積水</a:t>
                      </a:r>
                    </a:p>
                  </a:txBody>
                  <a:tcPr marL="68587" marR="68587" marT="0" marB="0" anchor="ctr"/>
                </a:tc>
              </a:tr>
              <a:tr h="1387210">
                <a:tc>
                  <a:txBody>
                    <a:bodyPr/>
                    <a:lstStyle/>
                    <a:p>
                      <a:pPr algn="ctr" fontAlgn="base">
                        <a:spcAft>
                          <a:spcPts val="0"/>
                        </a:spcAft>
                      </a:pPr>
                      <a:r>
                        <a:rPr lang="zh-TW" sz="1300" kern="10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中潛勢</a:t>
                      </a:r>
                    </a:p>
                  </a:txBody>
                  <a:tcPr marL="68587" marR="68587" marT="0" marB="0" anchor="ctr"/>
                </a:tc>
                <a:tc gridSpan="2">
                  <a:txBody>
                    <a:bodyPr/>
                    <a:lstStyle/>
                    <a:p>
                      <a:pPr marL="342900" lvl="0" indent="-342900" algn="just" fontAlgn="base">
                        <a:spcAft>
                          <a:spcPts val="0"/>
                        </a:spcAft>
                        <a:buFont typeface="+mj-lt"/>
                        <a:buAutoNum type="arabicPeriod"/>
                      </a:pPr>
                      <a:r>
                        <a:rPr lang="zh-TW" sz="1300" kern="10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過去</a:t>
                      </a:r>
                      <a:r>
                        <a:rPr lang="en-US" sz="1300" kern="10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10</a:t>
                      </a:r>
                      <a:r>
                        <a:rPr lang="zh-TW" sz="1300" kern="10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年內，校園中曾經發生過</a:t>
                      </a:r>
                      <a:r>
                        <a:rPr lang="en-US" sz="1300" kern="10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1</a:t>
                      </a:r>
                      <a:r>
                        <a:rPr lang="zh-TW" sz="1300" kern="10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次或</a:t>
                      </a:r>
                      <a:r>
                        <a:rPr lang="en-US" sz="1300" kern="10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2</a:t>
                      </a:r>
                      <a:r>
                        <a:rPr lang="zh-TW" sz="1300" kern="10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次淹水事件。</a:t>
                      </a:r>
                    </a:p>
                    <a:p>
                      <a:pPr marL="342900" lvl="0" indent="-342900" algn="just" fontAlgn="base">
                        <a:spcAft>
                          <a:spcPts val="0"/>
                        </a:spcAft>
                        <a:buFont typeface="+mj-lt"/>
                        <a:buAutoNum type="arabicPeriod"/>
                      </a:pPr>
                      <a:r>
                        <a:rPr lang="zh-TW" sz="1300" kern="10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過去</a:t>
                      </a:r>
                      <a:r>
                        <a:rPr lang="en-US" sz="1300" kern="10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10</a:t>
                      </a:r>
                      <a:r>
                        <a:rPr lang="zh-TW" sz="1300" kern="10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年內，校園內建築物曾發生過的淹水深度超過</a:t>
                      </a:r>
                      <a:r>
                        <a:rPr lang="en-US" sz="1300" kern="10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30cm</a:t>
                      </a:r>
                      <a:r>
                        <a:rPr lang="zh-TW" sz="1300" kern="10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者，但未達</a:t>
                      </a:r>
                      <a:r>
                        <a:rPr lang="en-US" sz="1300" kern="10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100cm</a:t>
                      </a:r>
                      <a:r>
                        <a:rPr lang="zh-TW" sz="1300" kern="10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者。</a:t>
                      </a:r>
                    </a:p>
                  </a:txBody>
                  <a:tcPr marL="68587" marR="68587" marT="0" marB="0" anchor="ctr"/>
                </a:tc>
                <a:tc hMerge="1">
                  <a:txBody>
                    <a:bodyPr/>
                    <a:lstStyle/>
                    <a:p>
                      <a:endParaRPr lang="zh-TW" altLang="en-US"/>
                    </a:p>
                  </a:txBody>
                  <a:tcPr/>
                </a:tc>
                <a:tc>
                  <a:txBody>
                    <a:bodyPr/>
                    <a:lstStyle/>
                    <a:p>
                      <a:pPr marL="342900" lvl="0" indent="-342900" algn="just" fontAlgn="base">
                        <a:spcAft>
                          <a:spcPts val="0"/>
                        </a:spcAft>
                        <a:buFont typeface="+mj-lt"/>
                        <a:buAutoNum type="arabicPeriod"/>
                      </a:pPr>
                      <a:r>
                        <a:rPr lang="zh-TW"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過去</a:t>
                      </a:r>
                      <a:r>
                        <a:rPr lang="en-US"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10</a:t>
                      </a:r>
                      <a:r>
                        <a:rPr lang="zh-TW"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年</a:t>
                      </a:r>
                      <a:r>
                        <a:rPr lang="en-US"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(2001-2011)</a:t>
                      </a:r>
                      <a:r>
                        <a:rPr lang="zh-TW"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淹水事件，以及過去</a:t>
                      </a:r>
                      <a:r>
                        <a:rPr lang="en-US"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1</a:t>
                      </a:r>
                      <a:r>
                        <a:rPr lang="zh-TW"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年</a:t>
                      </a:r>
                      <a:r>
                        <a:rPr lang="en-US"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(2012)</a:t>
                      </a:r>
                      <a:r>
                        <a:rPr lang="zh-TW"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淹水事件，加權比重分析，發生過</a:t>
                      </a:r>
                      <a:r>
                        <a:rPr lang="en-US"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2</a:t>
                      </a:r>
                      <a:r>
                        <a:rPr lang="zh-TW"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次以上淹水事件。</a:t>
                      </a:r>
                    </a:p>
                    <a:p>
                      <a:pPr marL="342900" lvl="0" indent="-342900" algn="just" fontAlgn="base">
                        <a:spcAft>
                          <a:spcPts val="0"/>
                        </a:spcAft>
                        <a:buFont typeface="+mj-lt"/>
                        <a:buAutoNum type="arabicPeriod"/>
                      </a:pPr>
                      <a:r>
                        <a:rPr lang="zh-TW"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過去</a:t>
                      </a:r>
                      <a:r>
                        <a:rPr lang="en-US"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1</a:t>
                      </a:r>
                      <a:r>
                        <a:rPr lang="zh-TW"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年內，校園內建築物曾發生過的淹水深度超過</a:t>
                      </a:r>
                      <a:r>
                        <a:rPr lang="en-US"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30cm</a:t>
                      </a:r>
                      <a:r>
                        <a:rPr lang="zh-TW"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但未達</a:t>
                      </a:r>
                      <a:r>
                        <a:rPr lang="en-US"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100cm</a:t>
                      </a:r>
                      <a:r>
                        <a:rPr lang="zh-TW"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者。</a:t>
                      </a:r>
                    </a:p>
                  </a:txBody>
                  <a:tcPr marL="68587" marR="68587" marT="0" marB="0" anchor="ctr"/>
                </a:tc>
                <a:tc>
                  <a:txBody>
                    <a:bodyPr/>
                    <a:lstStyle/>
                    <a:p>
                      <a:pPr marL="139700" indent="-139700" algn="just" fontAlgn="base">
                        <a:spcAft>
                          <a:spcPts val="0"/>
                        </a:spcAft>
                      </a:pPr>
                      <a:r>
                        <a:rPr lang="en-US"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1</a:t>
                      </a:r>
                      <a:r>
                        <a:rPr lang="en-US" sz="1300" kern="100" dirty="0" smtClean="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zh-TW" sz="1300" kern="100" dirty="0" smtClean="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過去</a:t>
                      </a:r>
                      <a:r>
                        <a:rPr lang="en-US"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5</a:t>
                      </a:r>
                      <a:r>
                        <a:rPr lang="zh-TW"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年內校園曾發生淹水事件</a:t>
                      </a:r>
                      <a:r>
                        <a:rPr lang="en-US"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1</a:t>
                      </a:r>
                      <a:r>
                        <a:rPr lang="zh-TW"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次</a:t>
                      </a:r>
                      <a:r>
                        <a:rPr lang="en-US"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zh-TW"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非地下室積水</a:t>
                      </a:r>
                      <a:r>
                        <a:rPr lang="en-US"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7" marR="68587" marT="0" marB="0" anchor="ctr"/>
                </a:tc>
              </a:tr>
              <a:tr h="594519">
                <a:tc>
                  <a:txBody>
                    <a:bodyPr/>
                    <a:lstStyle/>
                    <a:p>
                      <a:pPr algn="ctr" fontAlgn="base">
                        <a:spcAft>
                          <a:spcPts val="0"/>
                        </a:spcAft>
                      </a:pPr>
                      <a:r>
                        <a:rPr lang="zh-TW" sz="1300" kern="10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低潛勢</a:t>
                      </a:r>
                    </a:p>
                  </a:txBody>
                  <a:tcPr marL="68587" marR="68587" marT="0" marB="0" anchor="ctr"/>
                </a:tc>
                <a:tc gridSpan="2">
                  <a:txBody>
                    <a:bodyPr/>
                    <a:lstStyle/>
                    <a:p>
                      <a:pPr marL="139700" indent="-139700" algn="ctr" fontAlgn="base">
                        <a:spcAft>
                          <a:spcPts val="0"/>
                        </a:spcAft>
                      </a:pPr>
                      <a:r>
                        <a:rPr lang="en-US"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1.</a:t>
                      </a:r>
                      <a:r>
                        <a:rPr lang="zh-TW"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過去</a:t>
                      </a:r>
                      <a:r>
                        <a:rPr lang="en-US"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10</a:t>
                      </a:r>
                      <a:r>
                        <a:rPr lang="zh-TW"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年，校園中不曾發生淹水事件。</a:t>
                      </a:r>
                    </a:p>
                  </a:txBody>
                  <a:tcPr marL="68587" marR="68587" marT="0" marB="0" anchor="ctr"/>
                </a:tc>
                <a:tc hMerge="1">
                  <a:txBody>
                    <a:bodyPr/>
                    <a:lstStyle/>
                    <a:p>
                      <a:endParaRPr lang="zh-TW" altLang="en-US"/>
                    </a:p>
                  </a:txBody>
                  <a:tcPr/>
                </a:tc>
                <a:tc>
                  <a:txBody>
                    <a:bodyPr/>
                    <a:lstStyle/>
                    <a:p>
                      <a:pPr marL="139700" indent="-139700" algn="ctr" fontAlgn="base">
                        <a:spcAft>
                          <a:spcPts val="0"/>
                        </a:spcAft>
                      </a:pPr>
                      <a:r>
                        <a:rPr lang="en-US" sz="1300" kern="10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1.</a:t>
                      </a:r>
                      <a:r>
                        <a:rPr lang="zh-TW" sz="1300" kern="10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校園中不曾發生淹水事件。</a:t>
                      </a:r>
                    </a:p>
                  </a:txBody>
                  <a:tcPr marL="68587" marR="68587" marT="0" marB="0" anchor="ctr"/>
                </a:tc>
                <a:tc>
                  <a:txBody>
                    <a:bodyPr/>
                    <a:lstStyle/>
                    <a:p>
                      <a:pPr marL="69850" indent="-69850" algn="just" fontAlgn="base">
                        <a:spcAft>
                          <a:spcPts val="0"/>
                        </a:spcAft>
                      </a:pPr>
                      <a:r>
                        <a:rPr lang="en-US"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1.</a:t>
                      </a:r>
                      <a:r>
                        <a:rPr lang="zh-TW"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過去</a:t>
                      </a:r>
                      <a:r>
                        <a:rPr lang="en-US"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5</a:t>
                      </a:r>
                      <a:r>
                        <a:rPr lang="zh-TW"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年內校園不不曾發生淹水事件</a:t>
                      </a:r>
                      <a:r>
                        <a:rPr lang="en-US"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zh-TW"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非地下室積水</a:t>
                      </a:r>
                      <a:r>
                        <a:rPr lang="en-US"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7" marR="68587" marT="0" marB="0" anchor="ctr"/>
                </a:tc>
              </a:tr>
            </a:tbl>
          </a:graphicData>
        </a:graphic>
      </p:graphicFrame>
    </p:spTree>
    <p:extLst>
      <p:ext uri="{BB962C8B-B14F-4D97-AF65-F5344CB8AC3E}">
        <p14:creationId xmlns:p14="http://schemas.microsoft.com/office/powerpoint/2010/main" val="239533481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標題 1"/>
          <p:cNvSpPr txBox="1">
            <a:spLocks/>
          </p:cNvSpPr>
          <p:nvPr/>
        </p:nvSpPr>
        <p:spPr bwMode="auto">
          <a:xfrm>
            <a:off x="417513" y="2857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endParaRPr kumimoji="0" lang="zh-TW" altLang="en-US" sz="4400" b="1"/>
          </a:p>
        </p:txBody>
      </p:sp>
      <p:sp>
        <p:nvSpPr>
          <p:cNvPr id="21507" name="標題 1"/>
          <p:cNvSpPr>
            <a:spLocks noGrp="1"/>
          </p:cNvSpPr>
          <p:nvPr>
            <p:ph type="title"/>
          </p:nvPr>
        </p:nvSpPr>
        <p:spPr>
          <a:xfrm>
            <a:off x="468313" y="260350"/>
            <a:ext cx="8229600" cy="1143000"/>
          </a:xfrm>
        </p:spPr>
        <p:txBody>
          <a:bodyPr/>
          <a:lstStyle/>
          <a:p>
            <a:pPr eaLnBrk="1" hangingPunct="1"/>
            <a:r>
              <a:rPr lang="zh-TW" altLang="en-US" dirty="0" smtClean="0"/>
              <a:t>校園</a:t>
            </a:r>
            <a:r>
              <a:rPr lang="zh-TW" altLang="zh-TW" dirty="0" smtClean="0"/>
              <a:t>災</a:t>
            </a:r>
            <a:r>
              <a:rPr lang="zh-TW" altLang="en-US" dirty="0" smtClean="0"/>
              <a:t>害</a:t>
            </a:r>
            <a:r>
              <a:rPr lang="zh-TW" altLang="zh-TW" dirty="0" smtClean="0"/>
              <a:t>潛</a:t>
            </a:r>
            <a:r>
              <a:rPr lang="zh-TW" altLang="en-US" dirty="0" smtClean="0"/>
              <a:t>勢</a:t>
            </a:r>
            <a:r>
              <a:rPr lang="zh-TW" altLang="zh-TW" dirty="0" smtClean="0"/>
              <a:t>判定原則</a:t>
            </a:r>
            <a:endParaRPr lang="zh-TW" altLang="en-US" b="1" dirty="0" smtClean="0">
              <a:latin typeface="標楷體" pitchFamily="65" charset="-120"/>
              <a:ea typeface="標楷體" pitchFamily="65" charset="-120"/>
            </a:endParaRPr>
          </a:p>
        </p:txBody>
      </p:sp>
      <p:sp>
        <p:nvSpPr>
          <p:cNvPr id="5" name="圓角矩形 4"/>
          <p:cNvSpPr/>
          <p:nvPr/>
        </p:nvSpPr>
        <p:spPr>
          <a:xfrm>
            <a:off x="468313" y="260350"/>
            <a:ext cx="8207375" cy="1152525"/>
          </a:xfrm>
          <a:prstGeom prst="roundRect">
            <a:avLst/>
          </a:prstGeom>
          <a:noFill/>
          <a:ln w="57150">
            <a:solidFill>
              <a:srgbClr val="FFC00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kumimoji="0" lang="zh-TW" altLang="en-US"/>
          </a:p>
        </p:txBody>
      </p:sp>
      <p:sp>
        <p:nvSpPr>
          <p:cNvPr id="71" name="圓角矩形 70"/>
          <p:cNvSpPr/>
          <p:nvPr/>
        </p:nvSpPr>
        <p:spPr>
          <a:xfrm>
            <a:off x="468313" y="6226175"/>
            <a:ext cx="8099425" cy="504825"/>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dirty="0"/>
          </a:p>
        </p:txBody>
      </p:sp>
      <p:sp>
        <p:nvSpPr>
          <p:cNvPr id="72" name="矩形 71"/>
          <p:cNvSpPr/>
          <p:nvPr/>
        </p:nvSpPr>
        <p:spPr>
          <a:xfrm>
            <a:off x="611188" y="6284913"/>
            <a:ext cx="8353425" cy="646112"/>
          </a:xfrm>
          <a:prstGeom prst="rect">
            <a:avLst/>
          </a:prstGeom>
        </p:spPr>
        <p:txBody>
          <a:bodyPr>
            <a:spAutoFit/>
          </a:bodyPr>
          <a:lstStyle/>
          <a:p>
            <a:pPr algn="ctr" fontAlgn="auto">
              <a:spcBef>
                <a:spcPts val="0"/>
              </a:spcBef>
              <a:spcAft>
                <a:spcPts val="0"/>
              </a:spcAft>
              <a:defRPr/>
            </a:pPr>
            <a:r>
              <a:rPr kumimoji="0" lang="zh-TW" altLang="en-US"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全國各級學校災害潛勢資訊管理系統</a:t>
            </a:r>
            <a:r>
              <a:rPr kumimoji="0" lang="en-US" altLang="zh-TW"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a:t>
            </a:r>
            <a:r>
              <a:rPr kumimoji="0" lang="en-US" altLang="zh-TW"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http://140.125.154.179/</a:t>
            </a:r>
            <a:r>
              <a:rPr kumimoji="0" lang="en-US" altLang="zh-TW" b="1" dirty="0" err="1">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ms</a:t>
            </a:r>
            <a:r>
              <a:rPr kumimoji="0" lang="en-US" altLang="zh-TW"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endParaRPr kumimoji="0" lang="zh-TW" alt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p>
            <a:pPr fontAlgn="auto">
              <a:spcBef>
                <a:spcPts val="0"/>
              </a:spcBef>
              <a:spcAft>
                <a:spcPts val="0"/>
              </a:spcAft>
              <a:defRPr/>
            </a:pPr>
            <a:endParaRPr kumimoji="0" lang="zh-TW" altLang="en-US" dirty="0">
              <a:latin typeface="+mn-lt"/>
              <a:ea typeface="+mn-ea"/>
            </a:endParaRPr>
          </a:p>
        </p:txBody>
      </p:sp>
      <p:sp>
        <p:nvSpPr>
          <p:cNvPr id="7" name="七角星形 6"/>
          <p:cNvSpPr/>
          <p:nvPr/>
        </p:nvSpPr>
        <p:spPr>
          <a:xfrm>
            <a:off x="610841" y="1556792"/>
            <a:ext cx="1224855" cy="864096"/>
          </a:xfrm>
          <a:prstGeom prst="star7">
            <a:avLst/>
          </a:prstGeom>
          <a:solidFill>
            <a:srgbClr val="00B0F0"/>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1514" name="文字方塊 7"/>
          <p:cNvSpPr txBox="1">
            <a:spLocks noChangeArrowheads="1"/>
          </p:cNvSpPr>
          <p:nvPr/>
        </p:nvSpPr>
        <p:spPr bwMode="auto">
          <a:xfrm>
            <a:off x="874713" y="1830388"/>
            <a:ext cx="8651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kumimoji="0" lang="zh-TW" altLang="en-US" sz="2000" b="1">
                <a:solidFill>
                  <a:schemeClr val="bg1"/>
                </a:solidFill>
                <a:latin typeface="標楷體" pitchFamily="65" charset="-120"/>
                <a:ea typeface="標楷體" pitchFamily="65" charset="-120"/>
              </a:rPr>
              <a:t>坡地</a:t>
            </a:r>
          </a:p>
        </p:txBody>
      </p:sp>
      <p:sp>
        <p:nvSpPr>
          <p:cNvPr id="21515" name="矩形 8"/>
          <p:cNvSpPr>
            <a:spLocks noChangeArrowheads="1"/>
          </p:cNvSpPr>
          <p:nvPr/>
        </p:nvSpPr>
        <p:spPr bwMode="auto">
          <a:xfrm>
            <a:off x="2771775" y="1911350"/>
            <a:ext cx="3455988" cy="3683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kumimoji="0" lang="zh-TW" altLang="en-US" sz="1800" b="1">
                <a:solidFill>
                  <a:srgbClr val="FF0000"/>
                </a:solidFill>
                <a:latin typeface="標楷體" pitchFamily="65" charset="-120"/>
                <a:ea typeface="標楷體" pitchFamily="65" charset="-120"/>
              </a:rPr>
              <a:t>坡地災害潛勢資料如何取得？</a:t>
            </a:r>
            <a:endParaRPr kumimoji="0" lang="zh-TW" altLang="en-US" sz="1800">
              <a:solidFill>
                <a:srgbClr val="FF0000"/>
              </a:solidFill>
              <a:latin typeface="標楷體" pitchFamily="65" charset="-120"/>
              <a:ea typeface="標楷體" pitchFamily="65" charset="-120"/>
            </a:endParaRPr>
          </a:p>
        </p:txBody>
      </p:sp>
      <p:sp>
        <p:nvSpPr>
          <p:cNvPr id="16" name="橢圓 15"/>
          <p:cNvSpPr/>
          <p:nvPr/>
        </p:nvSpPr>
        <p:spPr>
          <a:xfrm>
            <a:off x="6875463" y="2936875"/>
            <a:ext cx="1944687" cy="1754188"/>
          </a:xfrm>
          <a:prstGeom prst="ellipse">
            <a:avLst/>
          </a:prstGeom>
          <a:blipFill rotWithShape="0">
            <a:blip r:embed="rId3" cstate="print"/>
            <a:stretch>
              <a:fillRect/>
            </a:stretch>
          </a:blipFill>
        </p:spPr>
        <p:style>
          <a:lnRef idx="2">
            <a:schemeClr val="accent5">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11" name="矩形 10"/>
          <p:cNvSpPr/>
          <p:nvPr/>
        </p:nvSpPr>
        <p:spPr>
          <a:xfrm>
            <a:off x="266700" y="5373688"/>
            <a:ext cx="2030413" cy="369887"/>
          </a:xfrm>
          <a:prstGeom prst="rect">
            <a:avLst/>
          </a:prstGeom>
          <a:ln/>
        </p:spPr>
        <p:style>
          <a:lnRef idx="2">
            <a:schemeClr val="accent4"/>
          </a:lnRef>
          <a:fillRef idx="1">
            <a:schemeClr val="lt1"/>
          </a:fillRef>
          <a:effectRef idx="0">
            <a:schemeClr val="accent4"/>
          </a:effectRef>
          <a:fontRef idx="minor">
            <a:schemeClr val="dk1"/>
          </a:fontRef>
        </p:style>
        <p:txBody>
          <a:bodyPr wrap="none">
            <a:spAutoFit/>
          </a:bodyPr>
          <a:lstStyle/>
          <a:p>
            <a:pPr fontAlgn="auto">
              <a:spcBef>
                <a:spcPts val="0"/>
              </a:spcBef>
              <a:spcAft>
                <a:spcPts val="0"/>
              </a:spcAft>
              <a:defRPr/>
            </a:pPr>
            <a:r>
              <a:rPr kumimoji="0" lang="zh-TW" altLang="en-US" dirty="0">
                <a:latin typeface="Times New Roman" panose="02020603050405020304" pitchFamily="18" charset="0"/>
                <a:ea typeface="標楷體" panose="03000509000000000000" pitchFamily="65" charset="-120"/>
                <a:cs typeface="Times New Roman" panose="02020603050405020304" pitchFamily="18" charset="0"/>
              </a:rPr>
              <a:t>敏感地質災害圖資</a:t>
            </a:r>
          </a:p>
        </p:txBody>
      </p:sp>
      <p:sp>
        <p:nvSpPr>
          <p:cNvPr id="20" name="文字方塊 19"/>
          <p:cNvSpPr txBox="1"/>
          <p:nvPr/>
        </p:nvSpPr>
        <p:spPr>
          <a:xfrm>
            <a:off x="7019925" y="4779963"/>
            <a:ext cx="1944688" cy="922337"/>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fontAlgn="auto">
              <a:spcBef>
                <a:spcPts val="0"/>
              </a:spcBef>
              <a:spcAft>
                <a:spcPts val="0"/>
              </a:spcAft>
              <a:defRPr/>
            </a:pPr>
            <a:r>
              <a:rPr kumimoji="0" lang="zh-TW" altLang="en-US" dirty="0">
                <a:latin typeface="標楷體" panose="03000509000000000000" pitchFamily="65" charset="-120"/>
                <a:ea typeface="標楷體" panose="03000509000000000000" pitchFamily="65" charset="-120"/>
              </a:rPr>
              <a:t>每年度至災潛平臺系統填報過去坡地災害紀錄</a:t>
            </a:r>
          </a:p>
        </p:txBody>
      </p:sp>
      <p:sp>
        <p:nvSpPr>
          <p:cNvPr id="12" name="向左箭號 11"/>
          <p:cNvSpPr/>
          <p:nvPr/>
        </p:nvSpPr>
        <p:spPr>
          <a:xfrm>
            <a:off x="5580063" y="4522788"/>
            <a:ext cx="1295400" cy="596900"/>
          </a:xfrm>
          <a:prstGeom prst="leftArrow">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15" name="向右箭號 14"/>
          <p:cNvSpPr/>
          <p:nvPr/>
        </p:nvSpPr>
        <p:spPr>
          <a:xfrm>
            <a:off x="1852613" y="4121150"/>
            <a:ext cx="1152525" cy="676275"/>
          </a:xfrm>
          <a:prstGeom prst="rightArrow">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1521" name="文字方塊 16"/>
          <p:cNvSpPr txBox="1">
            <a:spLocks noChangeArrowheads="1"/>
          </p:cNvSpPr>
          <p:nvPr/>
        </p:nvSpPr>
        <p:spPr bwMode="auto">
          <a:xfrm>
            <a:off x="1900238" y="4305300"/>
            <a:ext cx="124777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kumimoji="0" lang="zh-TW" altLang="en-US" sz="1400" b="1">
                <a:solidFill>
                  <a:schemeClr val="bg1"/>
                </a:solidFill>
                <a:latin typeface="標楷體" pitchFamily="65" charset="-120"/>
                <a:ea typeface="標楷體" pitchFamily="65" charset="-120"/>
              </a:rPr>
              <a:t>中小學</a:t>
            </a:r>
          </a:p>
        </p:txBody>
      </p:sp>
      <p:sp>
        <p:nvSpPr>
          <p:cNvPr id="21522" name="文字方塊 18"/>
          <p:cNvSpPr txBox="1">
            <a:spLocks noChangeArrowheads="1"/>
          </p:cNvSpPr>
          <p:nvPr/>
        </p:nvSpPr>
        <p:spPr bwMode="auto">
          <a:xfrm>
            <a:off x="5795963" y="4668838"/>
            <a:ext cx="12239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kumimoji="0" lang="zh-TW" altLang="en-US" sz="1400" b="1">
                <a:solidFill>
                  <a:schemeClr val="bg1"/>
                </a:solidFill>
                <a:latin typeface="標楷體" pitchFamily="65" charset="-120"/>
                <a:ea typeface="標楷體" pitchFamily="65" charset="-120"/>
              </a:rPr>
              <a:t>大專院校</a:t>
            </a:r>
          </a:p>
        </p:txBody>
      </p:sp>
      <p:sp>
        <p:nvSpPr>
          <p:cNvPr id="25" name="向左箭號 24"/>
          <p:cNvSpPr/>
          <p:nvPr/>
        </p:nvSpPr>
        <p:spPr>
          <a:xfrm>
            <a:off x="5527675" y="3495675"/>
            <a:ext cx="1214438" cy="571500"/>
          </a:xfrm>
          <a:prstGeom prst="leftArrow">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1524" name="文字方塊 25"/>
          <p:cNvSpPr txBox="1">
            <a:spLocks noChangeArrowheads="1"/>
          </p:cNvSpPr>
          <p:nvPr/>
        </p:nvSpPr>
        <p:spPr bwMode="auto">
          <a:xfrm>
            <a:off x="5795963" y="3627438"/>
            <a:ext cx="12239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kumimoji="0" lang="zh-TW" altLang="en-US" sz="1400" b="1">
                <a:solidFill>
                  <a:schemeClr val="bg1"/>
                </a:solidFill>
                <a:latin typeface="標楷體" pitchFamily="65" charset="-120"/>
                <a:ea typeface="標楷體" pitchFamily="65" charset="-120"/>
              </a:rPr>
              <a:t>高中職</a:t>
            </a:r>
          </a:p>
        </p:txBody>
      </p:sp>
      <p:pic>
        <p:nvPicPr>
          <p:cNvPr id="2152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6263" y="2806700"/>
            <a:ext cx="998537" cy="996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26"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6888" y="4019550"/>
            <a:ext cx="1173162" cy="1185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27"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48013" y="3608388"/>
            <a:ext cx="2301875" cy="1597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6273745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標題 1"/>
          <p:cNvSpPr txBox="1">
            <a:spLocks/>
          </p:cNvSpPr>
          <p:nvPr/>
        </p:nvSpPr>
        <p:spPr bwMode="auto">
          <a:xfrm>
            <a:off x="417513" y="2857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endParaRPr kumimoji="0" lang="zh-TW" altLang="en-US" sz="4400" b="1"/>
          </a:p>
        </p:txBody>
      </p:sp>
      <p:sp>
        <p:nvSpPr>
          <p:cNvPr id="22531" name="標題 1"/>
          <p:cNvSpPr>
            <a:spLocks noGrp="1"/>
          </p:cNvSpPr>
          <p:nvPr>
            <p:ph type="title"/>
          </p:nvPr>
        </p:nvSpPr>
        <p:spPr>
          <a:xfrm>
            <a:off x="468313" y="260350"/>
            <a:ext cx="8229600" cy="1143000"/>
          </a:xfrm>
        </p:spPr>
        <p:txBody>
          <a:bodyPr/>
          <a:lstStyle/>
          <a:p>
            <a:pPr eaLnBrk="1" hangingPunct="1"/>
            <a:r>
              <a:rPr lang="zh-TW" altLang="en-US" dirty="0" smtClean="0"/>
              <a:t>校園</a:t>
            </a:r>
            <a:r>
              <a:rPr lang="zh-TW" altLang="zh-TW" dirty="0" smtClean="0"/>
              <a:t>災</a:t>
            </a:r>
            <a:r>
              <a:rPr lang="zh-TW" altLang="en-US" dirty="0" smtClean="0"/>
              <a:t>害</a:t>
            </a:r>
            <a:r>
              <a:rPr lang="zh-TW" altLang="zh-TW" dirty="0" smtClean="0"/>
              <a:t>潛</a:t>
            </a:r>
            <a:r>
              <a:rPr lang="zh-TW" altLang="en-US" dirty="0" smtClean="0"/>
              <a:t>勢</a:t>
            </a:r>
            <a:r>
              <a:rPr lang="zh-TW" altLang="zh-TW" dirty="0" smtClean="0"/>
              <a:t>判定原則</a:t>
            </a:r>
            <a:endParaRPr lang="zh-TW" altLang="en-US" b="1" dirty="0" smtClean="0">
              <a:latin typeface="標楷體" pitchFamily="65" charset="-120"/>
              <a:ea typeface="標楷體" pitchFamily="65" charset="-120"/>
            </a:endParaRPr>
          </a:p>
        </p:txBody>
      </p:sp>
      <p:sp>
        <p:nvSpPr>
          <p:cNvPr id="5" name="圓角矩形 4"/>
          <p:cNvSpPr/>
          <p:nvPr/>
        </p:nvSpPr>
        <p:spPr>
          <a:xfrm>
            <a:off x="468313" y="260350"/>
            <a:ext cx="8207375" cy="1152525"/>
          </a:xfrm>
          <a:prstGeom prst="roundRect">
            <a:avLst/>
          </a:prstGeom>
          <a:noFill/>
          <a:ln w="57150">
            <a:solidFill>
              <a:srgbClr val="FFC00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kumimoji="0" lang="zh-TW" altLang="en-US"/>
          </a:p>
        </p:txBody>
      </p:sp>
      <p:sp>
        <p:nvSpPr>
          <p:cNvPr id="71" name="圓角矩形 70"/>
          <p:cNvSpPr/>
          <p:nvPr/>
        </p:nvSpPr>
        <p:spPr>
          <a:xfrm>
            <a:off x="468313" y="6226175"/>
            <a:ext cx="8099425" cy="504825"/>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dirty="0"/>
          </a:p>
        </p:txBody>
      </p:sp>
      <p:sp>
        <p:nvSpPr>
          <p:cNvPr id="72" name="矩形 71"/>
          <p:cNvSpPr/>
          <p:nvPr/>
        </p:nvSpPr>
        <p:spPr>
          <a:xfrm>
            <a:off x="611188" y="6284913"/>
            <a:ext cx="8353425" cy="646112"/>
          </a:xfrm>
          <a:prstGeom prst="rect">
            <a:avLst/>
          </a:prstGeom>
        </p:spPr>
        <p:txBody>
          <a:bodyPr>
            <a:spAutoFit/>
          </a:bodyPr>
          <a:lstStyle/>
          <a:p>
            <a:pPr algn="ctr" fontAlgn="auto">
              <a:spcBef>
                <a:spcPts val="0"/>
              </a:spcBef>
              <a:spcAft>
                <a:spcPts val="0"/>
              </a:spcAft>
              <a:defRPr/>
            </a:pPr>
            <a:r>
              <a:rPr kumimoji="0" lang="zh-TW" altLang="en-US"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全國各級學校災害潛勢資訊管理系統</a:t>
            </a:r>
            <a:r>
              <a:rPr kumimoji="0" lang="en-US" altLang="zh-TW"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a:t>
            </a:r>
            <a:r>
              <a:rPr kumimoji="0" lang="en-US" altLang="zh-TW"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http://140.125.154.179/</a:t>
            </a:r>
            <a:r>
              <a:rPr kumimoji="0" lang="en-US" altLang="zh-TW" b="1" dirty="0" err="1">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ms</a:t>
            </a:r>
            <a:r>
              <a:rPr kumimoji="0" lang="en-US" altLang="zh-TW"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endParaRPr kumimoji="0" lang="zh-TW" alt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p>
            <a:pPr fontAlgn="auto">
              <a:spcBef>
                <a:spcPts val="0"/>
              </a:spcBef>
              <a:spcAft>
                <a:spcPts val="0"/>
              </a:spcAft>
              <a:defRPr/>
            </a:pPr>
            <a:endParaRPr kumimoji="0" lang="zh-TW" altLang="en-US" dirty="0">
              <a:latin typeface="+mn-lt"/>
              <a:ea typeface="+mn-ea"/>
            </a:endParaRPr>
          </a:p>
        </p:txBody>
      </p:sp>
      <p:grpSp>
        <p:nvGrpSpPr>
          <p:cNvPr id="22535" name="群組 1"/>
          <p:cNvGrpSpPr>
            <a:grpSpLocks/>
          </p:cNvGrpSpPr>
          <p:nvPr/>
        </p:nvGrpSpPr>
        <p:grpSpPr bwMode="auto">
          <a:xfrm>
            <a:off x="542925" y="1484313"/>
            <a:ext cx="1225550" cy="863600"/>
            <a:chOff x="543644" y="1484076"/>
            <a:chExt cx="1224855" cy="864096"/>
          </a:xfrm>
        </p:grpSpPr>
        <p:sp>
          <p:nvSpPr>
            <p:cNvPr id="7" name="七角星形 6"/>
            <p:cNvSpPr/>
            <p:nvPr/>
          </p:nvSpPr>
          <p:spPr>
            <a:xfrm>
              <a:off x="543644" y="1484076"/>
              <a:ext cx="1224855" cy="864096"/>
            </a:xfrm>
            <a:prstGeom prst="star7">
              <a:avLst/>
            </a:prstGeom>
            <a:solidFill>
              <a:srgbClr val="00B0F0"/>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2558" name="文字方塊 7"/>
            <p:cNvSpPr txBox="1">
              <a:spLocks noChangeArrowheads="1"/>
            </p:cNvSpPr>
            <p:nvPr/>
          </p:nvSpPr>
          <p:spPr bwMode="auto">
            <a:xfrm>
              <a:off x="808038" y="1757363"/>
              <a:ext cx="86360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kumimoji="0" lang="zh-TW" altLang="en-US" sz="2000" b="1">
                  <a:solidFill>
                    <a:schemeClr val="bg1"/>
                  </a:solidFill>
                  <a:latin typeface="標楷體" pitchFamily="65" charset="-120"/>
                  <a:ea typeface="標楷體" pitchFamily="65" charset="-120"/>
                </a:rPr>
                <a:t>坡地</a:t>
              </a:r>
            </a:p>
          </p:txBody>
        </p:sp>
      </p:grpSp>
      <p:sp>
        <p:nvSpPr>
          <p:cNvPr id="22536" name="文字方塊 16"/>
          <p:cNvSpPr txBox="1">
            <a:spLocks noChangeArrowheads="1"/>
          </p:cNvSpPr>
          <p:nvPr/>
        </p:nvSpPr>
        <p:spPr bwMode="auto">
          <a:xfrm>
            <a:off x="1900238" y="4305300"/>
            <a:ext cx="124777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kumimoji="0" lang="zh-TW" altLang="en-US" sz="1400" b="1">
                <a:solidFill>
                  <a:srgbClr val="333333"/>
                </a:solidFill>
                <a:latin typeface="標楷體" pitchFamily="65" charset="-120"/>
                <a:ea typeface="標楷體" pitchFamily="65" charset="-120"/>
              </a:rPr>
              <a:t>中小學</a:t>
            </a:r>
          </a:p>
        </p:txBody>
      </p:sp>
      <p:sp>
        <p:nvSpPr>
          <p:cNvPr id="22537" name="矩形 24"/>
          <p:cNvSpPr>
            <a:spLocks noChangeArrowheads="1"/>
          </p:cNvSpPr>
          <p:nvPr/>
        </p:nvSpPr>
        <p:spPr bwMode="auto">
          <a:xfrm>
            <a:off x="2132013" y="1757363"/>
            <a:ext cx="3186112" cy="369887"/>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kumimoji="0" lang="zh-TW" altLang="en-US" sz="1800" b="1">
                <a:solidFill>
                  <a:srgbClr val="C00000"/>
                </a:solidFill>
                <a:latin typeface="標楷體" pitchFamily="65" charset="-120"/>
                <a:ea typeface="標楷體" pitchFamily="65" charset="-120"/>
              </a:rPr>
              <a:t>坡地災害潛勢判定條件與方法</a:t>
            </a:r>
            <a:endParaRPr kumimoji="0" lang="zh-TW" altLang="en-US" sz="1800">
              <a:solidFill>
                <a:srgbClr val="C00000"/>
              </a:solidFill>
              <a:latin typeface="標楷體" pitchFamily="65" charset="-120"/>
              <a:ea typeface="標楷體" pitchFamily="65" charset="-120"/>
            </a:endParaRPr>
          </a:p>
        </p:txBody>
      </p:sp>
      <p:sp>
        <p:nvSpPr>
          <p:cNvPr id="26" name="矩形 25"/>
          <p:cNvSpPr/>
          <p:nvPr/>
        </p:nvSpPr>
        <p:spPr>
          <a:xfrm>
            <a:off x="5546725" y="1757363"/>
            <a:ext cx="2030413" cy="369887"/>
          </a:xfrm>
          <a:prstGeom prst="rect">
            <a:avLst/>
          </a:prstGeom>
          <a:solidFill>
            <a:schemeClr val="accent4">
              <a:lumMod val="60000"/>
              <a:lumOff val="40000"/>
            </a:schemeClr>
          </a:solidFill>
        </p:spPr>
        <p:txBody>
          <a:bodyPr wrap="none">
            <a:spAutoFit/>
          </a:bodyPr>
          <a:lstStyle/>
          <a:p>
            <a:pPr fontAlgn="auto">
              <a:spcBef>
                <a:spcPts val="0"/>
              </a:spcBef>
              <a:spcAft>
                <a:spcPts val="0"/>
              </a:spcAft>
              <a:defRPr/>
            </a:pPr>
            <a:r>
              <a:rPr kumimoji="0" lang="zh-TW" altLang="en-US" b="1" dirty="0">
                <a:solidFill>
                  <a:srgbClr val="C00000"/>
                </a:solidFill>
                <a:latin typeface="標楷體" panose="03000509000000000000" pitchFamily="65" charset="-120"/>
                <a:ea typeface="標楷體" panose="03000509000000000000" pitchFamily="65" charset="-120"/>
              </a:rPr>
              <a:t>坡地災害潛勢圖資</a:t>
            </a:r>
            <a:endParaRPr kumimoji="0" lang="zh-TW" altLang="en-US" dirty="0">
              <a:solidFill>
                <a:srgbClr val="C00000"/>
              </a:solidFill>
              <a:latin typeface="標楷體" panose="03000509000000000000" pitchFamily="65" charset="-120"/>
              <a:ea typeface="標楷體" panose="03000509000000000000" pitchFamily="65" charset="-120"/>
            </a:endParaRPr>
          </a:p>
        </p:txBody>
      </p:sp>
      <p:graphicFrame>
        <p:nvGraphicFramePr>
          <p:cNvPr id="11" name="表格 10"/>
          <p:cNvGraphicFramePr>
            <a:graphicFrameLocks noGrp="1"/>
          </p:cNvGraphicFramePr>
          <p:nvPr/>
        </p:nvGraphicFramePr>
        <p:xfrm>
          <a:off x="825500" y="3617913"/>
          <a:ext cx="7493000" cy="1987550"/>
        </p:xfrm>
        <a:graphic>
          <a:graphicData uri="http://schemas.openxmlformats.org/drawingml/2006/table">
            <a:tbl>
              <a:tblPr firstRow="1" bandRow="1">
                <a:tableStyleId>{5C22544A-7EE6-4342-B048-85BDC9FD1C3A}</a:tableStyleId>
              </a:tblPr>
              <a:tblGrid>
                <a:gridCol w="3255887"/>
                <a:gridCol w="4237113"/>
              </a:tblGrid>
              <a:tr h="432874">
                <a:tc>
                  <a:txBody>
                    <a:bodyPr/>
                    <a:lstStyle/>
                    <a:p>
                      <a:pPr algn="ctr"/>
                      <a:r>
                        <a:rPr lang="zh-TW" altLang="en-US" sz="1800" dirty="0" smtClean="0">
                          <a:solidFill>
                            <a:srgbClr val="333333"/>
                          </a:solidFill>
                          <a:latin typeface="Times New Roman" panose="02020603050405020304" pitchFamily="18" charset="0"/>
                          <a:ea typeface="標楷體" panose="03000509000000000000" pitchFamily="65" charset="-120"/>
                          <a:cs typeface="Times New Roman" panose="02020603050405020304" pitchFamily="18" charset="0"/>
                        </a:rPr>
                        <a:t>圖資來源</a:t>
                      </a:r>
                      <a:endParaRPr lang="zh-TW" altLang="en-US" sz="1800" dirty="0">
                        <a:solidFill>
                          <a:srgbClr val="333333"/>
                        </a:solidFill>
                        <a:latin typeface="Times New Roman" panose="02020603050405020304" pitchFamily="18" charset="0"/>
                        <a:ea typeface="標楷體" panose="03000509000000000000" pitchFamily="65" charset="-120"/>
                        <a:cs typeface="Times New Roman" panose="02020603050405020304" pitchFamily="18" charset="0"/>
                      </a:endParaRPr>
                    </a:p>
                  </a:txBody>
                  <a:tcPr marL="91459" marR="91459" marT="45726" marB="45726"/>
                </a:tc>
                <a:tc>
                  <a:txBody>
                    <a:bodyPr/>
                    <a:lstStyle/>
                    <a:p>
                      <a:pPr algn="ctr"/>
                      <a:r>
                        <a:rPr lang="en-US" altLang="zh-TW" sz="1800" dirty="0" smtClean="0">
                          <a:solidFill>
                            <a:srgbClr val="333333"/>
                          </a:solidFill>
                          <a:latin typeface="Times New Roman" panose="02020603050405020304" pitchFamily="18" charset="0"/>
                          <a:ea typeface="標楷體" panose="03000509000000000000" pitchFamily="65" charset="-120"/>
                          <a:cs typeface="Times New Roman" panose="02020603050405020304" pitchFamily="18" charset="0"/>
                        </a:rPr>
                        <a:t>2012/2013</a:t>
                      </a:r>
                      <a:r>
                        <a:rPr lang="zh-TW" altLang="en-US" sz="1800" dirty="0" smtClean="0">
                          <a:solidFill>
                            <a:srgbClr val="333333"/>
                          </a:solidFill>
                          <a:latin typeface="Times New Roman" panose="02020603050405020304" pitchFamily="18" charset="0"/>
                          <a:ea typeface="標楷體" panose="03000509000000000000" pitchFamily="65" charset="-120"/>
                          <a:cs typeface="Times New Roman" panose="02020603050405020304" pitchFamily="18" charset="0"/>
                        </a:rPr>
                        <a:t>年</a:t>
                      </a:r>
                      <a:endParaRPr lang="zh-TW" altLang="en-US" sz="1800" dirty="0">
                        <a:solidFill>
                          <a:srgbClr val="333333"/>
                        </a:solidFill>
                        <a:latin typeface="Times New Roman" panose="02020603050405020304" pitchFamily="18" charset="0"/>
                        <a:ea typeface="標楷體" panose="03000509000000000000" pitchFamily="65" charset="-120"/>
                        <a:cs typeface="Times New Roman" panose="02020603050405020304" pitchFamily="18" charset="0"/>
                      </a:endParaRPr>
                    </a:p>
                  </a:txBody>
                  <a:tcPr marL="91459" marR="91459" marT="45726" marB="45726"/>
                </a:tc>
              </a:tr>
              <a:tr h="914515">
                <a:tc>
                  <a:txBody>
                    <a:bodyPr/>
                    <a:lstStyle/>
                    <a:p>
                      <a:pPr algn="ctr"/>
                      <a:r>
                        <a:rPr lang="zh-TW" altLang="en-US" sz="1800" dirty="0" smtClean="0">
                          <a:solidFill>
                            <a:srgbClr val="333333"/>
                          </a:solidFill>
                          <a:latin typeface="Times New Roman" panose="02020603050405020304" pitchFamily="18" charset="0"/>
                          <a:ea typeface="標楷體" panose="03000509000000000000" pitchFamily="65" charset="-120"/>
                          <a:cs typeface="Times New Roman" panose="02020603050405020304" pitchFamily="18" charset="0"/>
                        </a:rPr>
                        <a:t>中央地質調所</a:t>
                      </a:r>
                      <a:endParaRPr lang="en-US" altLang="zh-TW" sz="1800" dirty="0" smtClean="0">
                        <a:solidFill>
                          <a:srgbClr val="333333"/>
                        </a:solidFill>
                        <a:latin typeface="Times New Roman" panose="02020603050405020304" pitchFamily="18" charset="0"/>
                        <a:ea typeface="標楷體" panose="03000509000000000000" pitchFamily="65" charset="-120"/>
                        <a:cs typeface="Times New Roman" panose="02020603050405020304" pitchFamily="18" charset="0"/>
                      </a:endParaRPr>
                    </a:p>
                  </a:txBody>
                  <a:tcPr marL="91459" marR="91459" marT="45726" marB="45726" anchor="ctr"/>
                </a:tc>
                <a:tc>
                  <a:txBody>
                    <a:bodyPr/>
                    <a:lstStyle/>
                    <a:p>
                      <a:r>
                        <a:rPr lang="zh-TW" altLang="en-US" sz="1800" dirty="0" smtClean="0">
                          <a:solidFill>
                            <a:srgbClr val="333333"/>
                          </a:solidFill>
                          <a:latin typeface="Times New Roman" panose="02020603050405020304" pitchFamily="18" charset="0"/>
                          <a:ea typeface="標楷體" panose="03000509000000000000" pitchFamily="65" charset="-120"/>
                          <a:cs typeface="Times New Roman" panose="02020603050405020304" pitchFamily="18" charset="0"/>
                        </a:rPr>
                        <a:t>順向坡、土石流扇狀地、</a:t>
                      </a:r>
                      <a:r>
                        <a:rPr lang="zh-TW" altLang="en-US" sz="1800" b="0" i="0" u="none" strike="noStrike" kern="1200" baseline="0" dirty="0" smtClean="0">
                          <a:solidFill>
                            <a:srgbClr val="333333"/>
                          </a:solidFill>
                          <a:latin typeface="標楷體" panose="03000509000000000000" pitchFamily="65" charset="-120"/>
                          <a:ea typeface="標楷體" panose="03000509000000000000" pitchFamily="65" charset="-120"/>
                          <a:cs typeface="+mn-cs"/>
                        </a:rPr>
                        <a:t>落石敏感區、岩屑崩滑敏感區、岩體滑動敏感區、土石流敏感區、</a:t>
                      </a:r>
                      <a:r>
                        <a:rPr lang="en-US" altLang="zh-TW" sz="1800" b="0" i="0" u="none" strike="noStrike" kern="1200" baseline="0" dirty="0" smtClean="0">
                          <a:solidFill>
                            <a:srgbClr val="333333"/>
                          </a:solidFill>
                          <a:latin typeface="Times New Roman" panose="02020603050405020304" pitchFamily="18" charset="0"/>
                          <a:ea typeface="標楷體" panose="03000509000000000000" pitchFamily="65" charset="-120"/>
                          <a:cs typeface="Times New Roman" panose="02020603050405020304" pitchFamily="18" charset="0"/>
                        </a:rPr>
                        <a:t>2012</a:t>
                      </a:r>
                      <a:r>
                        <a:rPr lang="zh-TW" altLang="en-US" sz="1800" b="0" i="0" u="none" strike="noStrike" kern="1200" baseline="0" dirty="0" smtClean="0">
                          <a:solidFill>
                            <a:srgbClr val="333333"/>
                          </a:solidFill>
                          <a:latin typeface="標楷體" panose="03000509000000000000" pitchFamily="65" charset="-120"/>
                          <a:ea typeface="標楷體" panose="03000509000000000000" pitchFamily="65" charset="-120"/>
                          <a:cs typeface="+mn-cs"/>
                        </a:rPr>
                        <a:t>年版活動斷層</a:t>
                      </a:r>
                      <a:endParaRPr lang="zh-TW" altLang="en-US" sz="1800" b="0" dirty="0">
                        <a:solidFill>
                          <a:srgbClr val="333333"/>
                        </a:solidFill>
                        <a:latin typeface="標楷體" panose="03000509000000000000" pitchFamily="65" charset="-120"/>
                        <a:ea typeface="標楷體" panose="03000509000000000000" pitchFamily="65" charset="-120"/>
                        <a:cs typeface="Times New Roman" panose="02020603050405020304" pitchFamily="18" charset="0"/>
                      </a:endParaRPr>
                    </a:p>
                  </a:txBody>
                  <a:tcPr marL="91459" marR="91459" marT="45726" marB="45726" anchor="ctr"/>
                </a:tc>
              </a:tr>
              <a:tr h="640161">
                <a:tc>
                  <a:txBody>
                    <a:bodyPr/>
                    <a:lstStyle/>
                    <a:p>
                      <a:pPr algn="ctr"/>
                      <a:r>
                        <a:rPr lang="zh-TW" altLang="en-US" sz="1800" dirty="0" smtClean="0">
                          <a:solidFill>
                            <a:srgbClr val="333333"/>
                          </a:solidFill>
                          <a:latin typeface="Times New Roman" panose="02020603050405020304" pitchFamily="18" charset="0"/>
                          <a:ea typeface="標楷體" panose="03000509000000000000" pitchFamily="65" charset="-120"/>
                          <a:cs typeface="Times New Roman" panose="02020603050405020304" pitchFamily="18" charset="0"/>
                        </a:rPr>
                        <a:t>農委會水保局</a:t>
                      </a:r>
                      <a:endParaRPr lang="zh-TW" altLang="en-US" sz="1800" dirty="0">
                        <a:solidFill>
                          <a:srgbClr val="333333"/>
                        </a:solidFill>
                        <a:latin typeface="Times New Roman" panose="02020603050405020304" pitchFamily="18" charset="0"/>
                        <a:ea typeface="標楷體" panose="03000509000000000000" pitchFamily="65" charset="-120"/>
                        <a:cs typeface="Times New Roman" panose="02020603050405020304" pitchFamily="18" charset="0"/>
                      </a:endParaRPr>
                    </a:p>
                  </a:txBody>
                  <a:tcPr marL="91459" marR="91459" marT="45726" marB="45726"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800" dirty="0" smtClean="0">
                          <a:solidFill>
                            <a:srgbClr val="333333"/>
                          </a:solidFill>
                          <a:latin typeface="Times New Roman" panose="02020603050405020304" pitchFamily="18" charset="0"/>
                          <a:ea typeface="標楷體" panose="03000509000000000000" pitchFamily="65" charset="-120"/>
                          <a:cs typeface="Times New Roman" panose="02020603050405020304" pitchFamily="18" charset="0"/>
                        </a:rPr>
                        <a:t>土石流潛勢溪流、土石流潛勢溪流影響範圍</a:t>
                      </a:r>
                    </a:p>
                  </a:txBody>
                  <a:tcPr marL="91459" marR="91459" marT="45726" marB="45726" anchor="ctr"/>
                </a:tc>
              </a:tr>
            </a:tbl>
          </a:graphicData>
        </a:graphic>
      </p:graphicFrame>
      <p:sp>
        <p:nvSpPr>
          <p:cNvPr id="12" name="橢圓形圖說文字 11"/>
          <p:cNvSpPr/>
          <p:nvPr/>
        </p:nvSpPr>
        <p:spPr>
          <a:xfrm>
            <a:off x="6396038" y="2524125"/>
            <a:ext cx="2251075" cy="720725"/>
          </a:xfrm>
          <a:prstGeom prst="wedgeEllipseCallout">
            <a:avLst>
              <a:gd name="adj1" fmla="val -33721"/>
              <a:gd name="adj2" fmla="val 78764"/>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solidFill>
                <a:srgbClr val="333333"/>
              </a:solidFill>
            </a:endParaRPr>
          </a:p>
        </p:txBody>
      </p:sp>
      <p:sp>
        <p:nvSpPr>
          <p:cNvPr id="22554" name="文字方塊 13"/>
          <p:cNvSpPr txBox="1">
            <a:spLocks noChangeArrowheads="1"/>
          </p:cNvSpPr>
          <p:nvPr/>
        </p:nvSpPr>
        <p:spPr bwMode="auto">
          <a:xfrm>
            <a:off x="6572250" y="2668588"/>
            <a:ext cx="1900238"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kumimoji="0" lang="zh-TW" altLang="en-US" sz="2200" b="1">
                <a:solidFill>
                  <a:srgbClr val="333333"/>
                </a:solidFill>
                <a:latin typeface="標楷體" pitchFamily="65" charset="-120"/>
                <a:ea typeface="標楷體" pitchFamily="65" charset="-120"/>
              </a:rPr>
              <a:t>資料來源</a:t>
            </a:r>
            <a:r>
              <a:rPr kumimoji="0" lang="en-US" altLang="zh-TW" sz="2200" b="1">
                <a:solidFill>
                  <a:srgbClr val="333333"/>
                </a:solidFill>
                <a:latin typeface="標楷體" pitchFamily="65" charset="-120"/>
                <a:ea typeface="標楷體" pitchFamily="65" charset="-120"/>
              </a:rPr>
              <a:t>!!</a:t>
            </a:r>
            <a:endParaRPr kumimoji="0" lang="zh-TW" altLang="en-US" sz="2200" b="1">
              <a:solidFill>
                <a:srgbClr val="333333"/>
              </a:solidFill>
              <a:latin typeface="標楷體" pitchFamily="65" charset="-120"/>
              <a:ea typeface="標楷體" pitchFamily="65" charset="-120"/>
            </a:endParaRPr>
          </a:p>
        </p:txBody>
      </p:sp>
    </p:spTree>
    <p:extLst>
      <p:ext uri="{BB962C8B-B14F-4D97-AF65-F5344CB8AC3E}">
        <p14:creationId xmlns:p14="http://schemas.microsoft.com/office/powerpoint/2010/main" val="285634692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標題 1"/>
          <p:cNvSpPr txBox="1">
            <a:spLocks/>
          </p:cNvSpPr>
          <p:nvPr/>
        </p:nvSpPr>
        <p:spPr bwMode="auto">
          <a:xfrm>
            <a:off x="417513" y="2857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endParaRPr kumimoji="0" lang="zh-TW" altLang="en-US" sz="4400" b="1"/>
          </a:p>
        </p:txBody>
      </p:sp>
      <p:sp>
        <p:nvSpPr>
          <p:cNvPr id="23555" name="標題 1"/>
          <p:cNvSpPr>
            <a:spLocks noGrp="1"/>
          </p:cNvSpPr>
          <p:nvPr>
            <p:ph type="title"/>
          </p:nvPr>
        </p:nvSpPr>
        <p:spPr>
          <a:xfrm>
            <a:off x="468313" y="260350"/>
            <a:ext cx="8229600" cy="1143000"/>
          </a:xfrm>
        </p:spPr>
        <p:txBody>
          <a:bodyPr/>
          <a:lstStyle/>
          <a:p>
            <a:pPr eaLnBrk="1" hangingPunct="1"/>
            <a:r>
              <a:rPr lang="zh-TW" altLang="en-US" dirty="0" smtClean="0"/>
              <a:t>校園</a:t>
            </a:r>
            <a:r>
              <a:rPr lang="zh-TW" altLang="zh-TW" dirty="0" smtClean="0"/>
              <a:t>災</a:t>
            </a:r>
            <a:r>
              <a:rPr lang="zh-TW" altLang="en-US" dirty="0" smtClean="0"/>
              <a:t>害</a:t>
            </a:r>
            <a:r>
              <a:rPr lang="zh-TW" altLang="zh-TW" dirty="0" smtClean="0"/>
              <a:t>潛</a:t>
            </a:r>
            <a:r>
              <a:rPr lang="zh-TW" altLang="en-US" dirty="0" smtClean="0"/>
              <a:t>勢</a:t>
            </a:r>
            <a:r>
              <a:rPr lang="zh-TW" altLang="zh-TW" dirty="0" smtClean="0"/>
              <a:t>判定原則</a:t>
            </a:r>
            <a:endParaRPr lang="zh-TW" altLang="en-US" b="1" dirty="0" smtClean="0">
              <a:latin typeface="標楷體" pitchFamily="65" charset="-120"/>
              <a:ea typeface="標楷體" pitchFamily="65" charset="-120"/>
            </a:endParaRPr>
          </a:p>
        </p:txBody>
      </p:sp>
      <p:sp>
        <p:nvSpPr>
          <p:cNvPr id="5" name="圓角矩形 4"/>
          <p:cNvSpPr/>
          <p:nvPr/>
        </p:nvSpPr>
        <p:spPr>
          <a:xfrm>
            <a:off x="468313" y="260350"/>
            <a:ext cx="8207375" cy="1152525"/>
          </a:xfrm>
          <a:prstGeom prst="roundRect">
            <a:avLst/>
          </a:prstGeom>
          <a:noFill/>
          <a:ln w="57150">
            <a:solidFill>
              <a:srgbClr val="FFC00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kumimoji="0" lang="zh-TW" altLang="en-US"/>
          </a:p>
        </p:txBody>
      </p:sp>
      <p:sp>
        <p:nvSpPr>
          <p:cNvPr id="71" name="圓角矩形 70"/>
          <p:cNvSpPr/>
          <p:nvPr/>
        </p:nvSpPr>
        <p:spPr>
          <a:xfrm>
            <a:off x="468313" y="6226175"/>
            <a:ext cx="8099425" cy="504825"/>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dirty="0"/>
          </a:p>
        </p:txBody>
      </p:sp>
      <p:sp>
        <p:nvSpPr>
          <p:cNvPr id="72" name="矩形 71"/>
          <p:cNvSpPr/>
          <p:nvPr/>
        </p:nvSpPr>
        <p:spPr>
          <a:xfrm>
            <a:off x="611188" y="6284913"/>
            <a:ext cx="8353425" cy="646112"/>
          </a:xfrm>
          <a:prstGeom prst="rect">
            <a:avLst/>
          </a:prstGeom>
        </p:spPr>
        <p:txBody>
          <a:bodyPr>
            <a:spAutoFit/>
          </a:bodyPr>
          <a:lstStyle/>
          <a:p>
            <a:pPr fontAlgn="auto">
              <a:spcBef>
                <a:spcPts val="0"/>
              </a:spcBef>
              <a:spcAft>
                <a:spcPts val="0"/>
              </a:spcAft>
              <a:defRPr/>
            </a:pPr>
            <a:r>
              <a:rPr kumimoji="0" lang="zh-TW" altLang="en-US"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全國各級學校災害潛勢資訊管理系統</a:t>
            </a:r>
            <a:r>
              <a:rPr kumimoji="0" lang="en-US" altLang="zh-TW"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a:t>
            </a:r>
            <a:r>
              <a:rPr kumimoji="0" lang="en-US" altLang="zh-TW"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http://140.125.154.179/</a:t>
            </a:r>
            <a:r>
              <a:rPr kumimoji="0" lang="en-US" altLang="zh-TW" b="1" dirty="0" err="1">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ms</a:t>
            </a:r>
            <a:r>
              <a:rPr kumimoji="0" lang="en-US" altLang="zh-TW"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/Default.aspx</a:t>
            </a:r>
            <a:endParaRPr kumimoji="0" lang="zh-TW" alt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p>
            <a:pPr fontAlgn="auto">
              <a:spcBef>
                <a:spcPts val="0"/>
              </a:spcBef>
              <a:spcAft>
                <a:spcPts val="0"/>
              </a:spcAft>
              <a:defRPr/>
            </a:pPr>
            <a:endParaRPr kumimoji="0" lang="zh-TW" altLang="en-US" dirty="0">
              <a:latin typeface="+mn-lt"/>
              <a:ea typeface="+mn-ea"/>
            </a:endParaRPr>
          </a:p>
        </p:txBody>
      </p:sp>
      <p:sp>
        <p:nvSpPr>
          <p:cNvPr id="23559" name="文字方塊 7"/>
          <p:cNvSpPr txBox="1">
            <a:spLocks noChangeArrowheads="1"/>
          </p:cNvSpPr>
          <p:nvPr/>
        </p:nvSpPr>
        <p:spPr bwMode="auto">
          <a:xfrm>
            <a:off x="808038" y="1757363"/>
            <a:ext cx="86360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kumimoji="0" lang="zh-TW" altLang="en-US" sz="2000" b="1">
                <a:solidFill>
                  <a:schemeClr val="bg1"/>
                </a:solidFill>
                <a:latin typeface="標楷體" pitchFamily="65" charset="-120"/>
                <a:ea typeface="標楷體" pitchFamily="65" charset="-120"/>
              </a:rPr>
              <a:t>坡</a:t>
            </a:r>
          </a:p>
        </p:txBody>
      </p:sp>
      <p:sp>
        <p:nvSpPr>
          <p:cNvPr id="23560" name="文字方塊 16"/>
          <p:cNvSpPr txBox="1">
            <a:spLocks noChangeArrowheads="1"/>
          </p:cNvSpPr>
          <p:nvPr/>
        </p:nvSpPr>
        <p:spPr bwMode="auto">
          <a:xfrm>
            <a:off x="1900238" y="4305300"/>
            <a:ext cx="124777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kumimoji="0" lang="zh-TW" altLang="en-US" sz="1400" b="1">
                <a:solidFill>
                  <a:schemeClr val="bg1"/>
                </a:solidFill>
                <a:latin typeface="標楷體" pitchFamily="65" charset="-120"/>
                <a:ea typeface="標楷體" pitchFamily="65" charset="-120"/>
              </a:rPr>
              <a:t>中小學</a:t>
            </a:r>
          </a:p>
        </p:txBody>
      </p:sp>
      <p:pic>
        <p:nvPicPr>
          <p:cNvPr id="2356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70163" y="1958975"/>
            <a:ext cx="3924300" cy="4225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6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64325" y="1958975"/>
            <a:ext cx="2193925" cy="2217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6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64350" y="4691063"/>
            <a:ext cx="1811338" cy="1404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564" name="矩形 1"/>
          <p:cNvSpPr>
            <a:spLocks noChangeArrowheads="1"/>
          </p:cNvSpPr>
          <p:nvPr/>
        </p:nvSpPr>
        <p:spPr bwMode="auto">
          <a:xfrm>
            <a:off x="6827838" y="1530350"/>
            <a:ext cx="2030412" cy="36988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kumimoji="0" lang="en-US" altLang="zh-TW" sz="1800" b="1">
                <a:solidFill>
                  <a:schemeClr val="bg1"/>
                </a:solidFill>
                <a:latin typeface="標楷體" pitchFamily="65" charset="-120"/>
                <a:ea typeface="標楷體" pitchFamily="65" charset="-120"/>
              </a:rPr>
              <a:t>2.</a:t>
            </a:r>
            <a:r>
              <a:rPr kumimoji="0" lang="zh-TW" altLang="en-US" sz="1800" b="1">
                <a:solidFill>
                  <a:schemeClr val="bg1"/>
                </a:solidFill>
                <a:latin typeface="標楷體" pitchFamily="65" charset="-120"/>
                <a:ea typeface="標楷體" pitchFamily="65" charset="-120"/>
              </a:rPr>
              <a:t>岩屑崩滑敏感區</a:t>
            </a:r>
          </a:p>
        </p:txBody>
      </p:sp>
      <p:sp>
        <p:nvSpPr>
          <p:cNvPr id="23565" name="矩形 8"/>
          <p:cNvSpPr>
            <a:spLocks noChangeArrowheads="1"/>
          </p:cNvSpPr>
          <p:nvPr/>
        </p:nvSpPr>
        <p:spPr bwMode="auto">
          <a:xfrm>
            <a:off x="6899275" y="4216400"/>
            <a:ext cx="1741488" cy="36988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kumimoji="0" lang="en-US" altLang="zh-TW" sz="1800" b="1">
                <a:solidFill>
                  <a:schemeClr val="bg1"/>
                </a:solidFill>
                <a:latin typeface="Times New Roman" pitchFamily="18" charset="0"/>
                <a:ea typeface="標楷體" pitchFamily="65" charset="-120"/>
                <a:cs typeface="Times New Roman" pitchFamily="18" charset="0"/>
              </a:rPr>
              <a:t>4.</a:t>
            </a:r>
            <a:r>
              <a:rPr kumimoji="0" lang="zh-TW" altLang="en-US" sz="1800" b="1">
                <a:solidFill>
                  <a:schemeClr val="bg1"/>
                </a:solidFill>
                <a:latin typeface="Times New Roman" pitchFamily="18" charset="0"/>
                <a:ea typeface="標楷體" pitchFamily="65" charset="-120"/>
                <a:cs typeface="Times New Roman" pitchFamily="18" charset="0"/>
              </a:rPr>
              <a:t>土石流敏感區</a:t>
            </a:r>
            <a:endParaRPr kumimoji="0" lang="zh-TW" altLang="en-US" sz="1800">
              <a:solidFill>
                <a:schemeClr val="bg1"/>
              </a:solidFill>
              <a:latin typeface="Times New Roman" pitchFamily="18" charset="0"/>
              <a:ea typeface="標楷體" pitchFamily="65" charset="-120"/>
              <a:cs typeface="Times New Roman" pitchFamily="18" charset="0"/>
            </a:endParaRPr>
          </a:p>
        </p:txBody>
      </p:sp>
      <p:pic>
        <p:nvPicPr>
          <p:cNvPr id="23566"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0513" y="1892300"/>
            <a:ext cx="1898650" cy="2255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67"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3188" y="4600575"/>
            <a:ext cx="2228850" cy="1477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568" name="矩形 23"/>
          <p:cNvSpPr>
            <a:spLocks noChangeArrowheads="1"/>
          </p:cNvSpPr>
          <p:nvPr/>
        </p:nvSpPr>
        <p:spPr bwMode="auto">
          <a:xfrm>
            <a:off x="201613" y="4181475"/>
            <a:ext cx="1974850" cy="36988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kumimoji="0" lang="en-US" altLang="zh-TW" sz="1800" b="1">
                <a:solidFill>
                  <a:schemeClr val="bg1"/>
                </a:solidFill>
                <a:latin typeface="Times New Roman" pitchFamily="18" charset="0"/>
                <a:ea typeface="標楷體" pitchFamily="65" charset="-120"/>
                <a:cs typeface="Times New Roman" pitchFamily="18" charset="0"/>
              </a:rPr>
              <a:t>3.</a:t>
            </a:r>
            <a:r>
              <a:rPr kumimoji="0" lang="zh-TW" altLang="en-US" sz="1800" b="1">
                <a:solidFill>
                  <a:schemeClr val="bg1"/>
                </a:solidFill>
                <a:latin typeface="Times New Roman" pitchFamily="18" charset="0"/>
                <a:ea typeface="標楷體" pitchFamily="65" charset="-120"/>
                <a:cs typeface="Times New Roman" pitchFamily="18" charset="0"/>
              </a:rPr>
              <a:t>岩體滑動敏感區</a:t>
            </a:r>
            <a:endParaRPr kumimoji="0" lang="zh-TW" altLang="en-US" sz="1800">
              <a:solidFill>
                <a:schemeClr val="bg1"/>
              </a:solidFill>
              <a:latin typeface="Times New Roman" pitchFamily="18" charset="0"/>
              <a:ea typeface="標楷體" pitchFamily="65" charset="-120"/>
              <a:cs typeface="Times New Roman" pitchFamily="18" charset="0"/>
            </a:endParaRPr>
          </a:p>
        </p:txBody>
      </p:sp>
      <p:sp>
        <p:nvSpPr>
          <p:cNvPr id="23569" name="矩形 26"/>
          <p:cNvSpPr>
            <a:spLocks noChangeArrowheads="1"/>
          </p:cNvSpPr>
          <p:nvPr/>
        </p:nvSpPr>
        <p:spPr bwMode="auto">
          <a:xfrm>
            <a:off x="484188" y="1516063"/>
            <a:ext cx="1511300" cy="369887"/>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kumimoji="0" lang="en-US" altLang="zh-TW" sz="1800" b="1">
                <a:solidFill>
                  <a:schemeClr val="bg1"/>
                </a:solidFill>
                <a:latin typeface="Times New Roman" pitchFamily="18" charset="0"/>
                <a:ea typeface="標楷體" pitchFamily="65" charset="-120"/>
                <a:cs typeface="Times New Roman" pitchFamily="18" charset="0"/>
              </a:rPr>
              <a:t>1.</a:t>
            </a:r>
            <a:r>
              <a:rPr kumimoji="0" lang="zh-TW" altLang="en-US" sz="1800" b="1">
                <a:solidFill>
                  <a:schemeClr val="bg1"/>
                </a:solidFill>
                <a:latin typeface="Times New Roman" pitchFamily="18" charset="0"/>
                <a:ea typeface="標楷體" pitchFamily="65" charset="-120"/>
                <a:cs typeface="Times New Roman" pitchFamily="18" charset="0"/>
              </a:rPr>
              <a:t>落石敏感區</a:t>
            </a:r>
            <a:endParaRPr kumimoji="0" lang="zh-TW" altLang="en-US" sz="1800">
              <a:solidFill>
                <a:schemeClr val="bg1"/>
              </a:solidFill>
              <a:latin typeface="Times New Roman" pitchFamily="18" charset="0"/>
              <a:ea typeface="標楷體" pitchFamily="65" charset="-120"/>
              <a:cs typeface="Times New Roman" pitchFamily="18" charset="0"/>
            </a:endParaRPr>
          </a:p>
        </p:txBody>
      </p:sp>
      <p:cxnSp>
        <p:nvCxnSpPr>
          <p:cNvPr id="28" name="直線單箭頭接點 27"/>
          <p:cNvCxnSpPr/>
          <p:nvPr/>
        </p:nvCxnSpPr>
        <p:spPr>
          <a:xfrm flipH="1" flipV="1">
            <a:off x="1968500" y="1865313"/>
            <a:ext cx="2387600" cy="252253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直線單箭頭接點 29"/>
          <p:cNvCxnSpPr/>
          <p:nvPr/>
        </p:nvCxnSpPr>
        <p:spPr>
          <a:xfrm flipH="1" flipV="1">
            <a:off x="2128838" y="4387850"/>
            <a:ext cx="2227262" cy="79057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直線單箭頭接點 31"/>
          <p:cNvCxnSpPr/>
          <p:nvPr/>
        </p:nvCxnSpPr>
        <p:spPr>
          <a:xfrm flipV="1">
            <a:off x="6249988" y="1865313"/>
            <a:ext cx="649287" cy="226218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4" name="直線單箭頭接點 33"/>
          <p:cNvCxnSpPr/>
          <p:nvPr/>
        </p:nvCxnSpPr>
        <p:spPr>
          <a:xfrm flipV="1">
            <a:off x="6300788" y="4551363"/>
            <a:ext cx="647700" cy="125412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5" name="矩形 34"/>
          <p:cNvSpPr/>
          <p:nvPr/>
        </p:nvSpPr>
        <p:spPr>
          <a:xfrm>
            <a:off x="2747963" y="1530350"/>
            <a:ext cx="3648075" cy="369888"/>
          </a:xfrm>
          <a:prstGeom prst="rect">
            <a:avLst/>
          </a:prstGeom>
          <a:solidFill>
            <a:schemeClr val="accent2">
              <a:lumMod val="60000"/>
              <a:lumOff val="40000"/>
            </a:schemeClr>
          </a:solidFill>
        </p:spPr>
        <p:txBody>
          <a:bodyPr wrap="none">
            <a:spAutoFit/>
          </a:bodyPr>
          <a:lstStyle/>
          <a:p>
            <a:pPr fontAlgn="auto">
              <a:spcBef>
                <a:spcPts val="0"/>
              </a:spcBef>
              <a:spcAft>
                <a:spcPts val="0"/>
              </a:spcAft>
              <a:defRPr/>
            </a:pPr>
            <a:r>
              <a:rPr kumimoji="0" lang="zh-TW" altLang="en-US"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地調所</a:t>
            </a:r>
            <a:r>
              <a:rPr kumimoji="0" lang="en-US" altLang="zh-TW"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 </a:t>
            </a:r>
            <a:r>
              <a:rPr kumimoji="0" lang="zh-TW" altLang="en-US"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坡地環境地質災害敏感區</a:t>
            </a:r>
            <a:endParaRPr kumimoji="0" lang="zh-TW" altLang="en-US"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48533428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標題 1"/>
          <p:cNvSpPr txBox="1">
            <a:spLocks/>
          </p:cNvSpPr>
          <p:nvPr/>
        </p:nvSpPr>
        <p:spPr bwMode="auto">
          <a:xfrm>
            <a:off x="417513" y="2857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endParaRPr kumimoji="0" lang="zh-TW" altLang="en-US" sz="4400" b="1"/>
          </a:p>
        </p:txBody>
      </p:sp>
      <p:sp>
        <p:nvSpPr>
          <p:cNvPr id="24579" name="標題 1"/>
          <p:cNvSpPr>
            <a:spLocks noGrp="1"/>
          </p:cNvSpPr>
          <p:nvPr>
            <p:ph type="title"/>
          </p:nvPr>
        </p:nvSpPr>
        <p:spPr>
          <a:xfrm>
            <a:off x="468313" y="260350"/>
            <a:ext cx="8229600" cy="1143000"/>
          </a:xfrm>
        </p:spPr>
        <p:txBody>
          <a:bodyPr/>
          <a:lstStyle/>
          <a:p>
            <a:pPr eaLnBrk="1" hangingPunct="1"/>
            <a:r>
              <a:rPr lang="zh-TW" altLang="en-US" dirty="0" smtClean="0"/>
              <a:t>校園</a:t>
            </a:r>
            <a:r>
              <a:rPr lang="zh-TW" altLang="zh-TW" dirty="0" smtClean="0"/>
              <a:t>災</a:t>
            </a:r>
            <a:r>
              <a:rPr lang="zh-TW" altLang="en-US" dirty="0" smtClean="0"/>
              <a:t>害</a:t>
            </a:r>
            <a:r>
              <a:rPr lang="zh-TW" altLang="zh-TW" dirty="0" smtClean="0"/>
              <a:t>潛</a:t>
            </a:r>
            <a:r>
              <a:rPr lang="zh-TW" altLang="en-US" dirty="0" smtClean="0"/>
              <a:t>勢</a:t>
            </a:r>
            <a:r>
              <a:rPr lang="zh-TW" altLang="zh-TW" dirty="0" smtClean="0"/>
              <a:t>判定原則</a:t>
            </a:r>
            <a:endParaRPr lang="zh-TW" altLang="en-US" b="1" dirty="0" smtClean="0">
              <a:latin typeface="標楷體" pitchFamily="65" charset="-120"/>
              <a:ea typeface="標楷體" pitchFamily="65" charset="-120"/>
            </a:endParaRPr>
          </a:p>
        </p:txBody>
      </p:sp>
      <p:sp>
        <p:nvSpPr>
          <p:cNvPr id="5" name="圓角矩形 4"/>
          <p:cNvSpPr/>
          <p:nvPr/>
        </p:nvSpPr>
        <p:spPr>
          <a:xfrm>
            <a:off x="468313" y="260350"/>
            <a:ext cx="8207375" cy="1152525"/>
          </a:xfrm>
          <a:prstGeom prst="roundRect">
            <a:avLst/>
          </a:prstGeom>
          <a:noFill/>
          <a:ln w="57150">
            <a:solidFill>
              <a:srgbClr val="FFC00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kumimoji="0" lang="zh-TW" altLang="en-US"/>
          </a:p>
        </p:txBody>
      </p:sp>
      <p:sp>
        <p:nvSpPr>
          <p:cNvPr id="71" name="圓角矩形 70"/>
          <p:cNvSpPr/>
          <p:nvPr/>
        </p:nvSpPr>
        <p:spPr>
          <a:xfrm>
            <a:off x="468313" y="6226175"/>
            <a:ext cx="8099425" cy="504825"/>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dirty="0"/>
          </a:p>
        </p:txBody>
      </p:sp>
      <p:sp>
        <p:nvSpPr>
          <p:cNvPr id="72" name="矩形 71"/>
          <p:cNvSpPr/>
          <p:nvPr/>
        </p:nvSpPr>
        <p:spPr>
          <a:xfrm>
            <a:off x="611188" y="6284913"/>
            <a:ext cx="8353425" cy="646112"/>
          </a:xfrm>
          <a:prstGeom prst="rect">
            <a:avLst/>
          </a:prstGeom>
        </p:spPr>
        <p:txBody>
          <a:bodyPr>
            <a:spAutoFit/>
          </a:bodyPr>
          <a:lstStyle/>
          <a:p>
            <a:pPr fontAlgn="auto">
              <a:spcBef>
                <a:spcPts val="0"/>
              </a:spcBef>
              <a:spcAft>
                <a:spcPts val="0"/>
              </a:spcAft>
              <a:defRPr/>
            </a:pPr>
            <a:r>
              <a:rPr kumimoji="0" lang="zh-TW" altLang="en-US"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全國各級學校災害潛勢資訊管理系統</a:t>
            </a:r>
            <a:r>
              <a:rPr kumimoji="0" lang="en-US" altLang="zh-TW"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a:t>
            </a:r>
            <a:r>
              <a:rPr kumimoji="0" lang="en-US" altLang="zh-TW"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http://140.125.154.179/</a:t>
            </a:r>
            <a:r>
              <a:rPr kumimoji="0" lang="en-US" altLang="zh-TW" b="1" dirty="0" err="1">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ms</a:t>
            </a:r>
            <a:r>
              <a:rPr kumimoji="0" lang="en-US" altLang="zh-TW"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/Default.aspx</a:t>
            </a:r>
            <a:endParaRPr kumimoji="0" lang="zh-TW" alt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p>
            <a:pPr fontAlgn="auto">
              <a:spcBef>
                <a:spcPts val="0"/>
              </a:spcBef>
              <a:spcAft>
                <a:spcPts val="0"/>
              </a:spcAft>
              <a:defRPr/>
            </a:pPr>
            <a:endParaRPr kumimoji="0" lang="zh-TW" altLang="en-US" dirty="0">
              <a:latin typeface="+mn-lt"/>
              <a:ea typeface="+mn-ea"/>
            </a:endParaRPr>
          </a:p>
        </p:txBody>
      </p:sp>
      <p:sp>
        <p:nvSpPr>
          <p:cNvPr id="7" name="七角星形 6"/>
          <p:cNvSpPr/>
          <p:nvPr/>
        </p:nvSpPr>
        <p:spPr>
          <a:xfrm>
            <a:off x="610841" y="1556792"/>
            <a:ext cx="1224855" cy="864096"/>
          </a:xfrm>
          <a:prstGeom prst="star7">
            <a:avLst/>
          </a:prstGeom>
          <a:solidFill>
            <a:srgbClr val="00B0F0"/>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solidFill>
                <a:srgbClr val="333333"/>
              </a:solidFill>
            </a:endParaRPr>
          </a:p>
        </p:txBody>
      </p:sp>
      <p:sp>
        <p:nvSpPr>
          <p:cNvPr id="24586" name="文字方塊 7"/>
          <p:cNvSpPr txBox="1">
            <a:spLocks noChangeArrowheads="1"/>
          </p:cNvSpPr>
          <p:nvPr/>
        </p:nvSpPr>
        <p:spPr bwMode="auto">
          <a:xfrm>
            <a:off x="874713" y="1830388"/>
            <a:ext cx="8651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kumimoji="0" lang="zh-TW" altLang="en-US" sz="2000" b="1">
                <a:solidFill>
                  <a:srgbClr val="333333"/>
                </a:solidFill>
                <a:latin typeface="標楷體" pitchFamily="65" charset="-120"/>
                <a:ea typeface="標楷體" pitchFamily="65" charset="-120"/>
              </a:rPr>
              <a:t>坡地</a:t>
            </a:r>
          </a:p>
        </p:txBody>
      </p:sp>
      <p:sp>
        <p:nvSpPr>
          <p:cNvPr id="27" name="文字方塊 26"/>
          <p:cNvSpPr txBox="1"/>
          <p:nvPr/>
        </p:nvSpPr>
        <p:spPr>
          <a:xfrm>
            <a:off x="3635375" y="5500688"/>
            <a:ext cx="2592388" cy="368300"/>
          </a:xfrm>
          <a:prstGeom prst="rect">
            <a:avLst/>
          </a:prstGeom>
          <a:ln w="38100"/>
        </p:spPr>
        <p:style>
          <a:lnRef idx="2">
            <a:schemeClr val="accent6"/>
          </a:lnRef>
          <a:fillRef idx="1">
            <a:schemeClr val="lt1"/>
          </a:fillRef>
          <a:effectRef idx="0">
            <a:schemeClr val="accent6"/>
          </a:effectRef>
          <a:fontRef idx="minor">
            <a:schemeClr val="dk1"/>
          </a:fontRef>
        </p:style>
        <p:txBody>
          <a:bodyPr>
            <a:spAutoFit/>
          </a:bodyPr>
          <a:lstStyle/>
          <a:p>
            <a:pPr algn="ctr" fontAlgn="auto">
              <a:spcBef>
                <a:spcPts val="0"/>
              </a:spcBef>
              <a:spcAft>
                <a:spcPts val="0"/>
              </a:spcAft>
              <a:defRPr/>
            </a:pPr>
            <a:r>
              <a:rPr kumimoji="0" lang="zh-TW" altLang="en-US" dirty="0">
                <a:solidFill>
                  <a:srgbClr val="333333"/>
                </a:solidFill>
                <a:latin typeface="標楷體" panose="03000509000000000000" pitchFamily="65" charset="-120"/>
                <a:ea typeface="標楷體" panose="03000509000000000000" pitchFamily="65" charset="-120"/>
              </a:rPr>
              <a:t>坡地</a:t>
            </a:r>
            <a:r>
              <a:rPr kumimoji="0" lang="zh-TW" altLang="zh-TW" dirty="0">
                <a:solidFill>
                  <a:srgbClr val="333333"/>
                </a:solidFill>
                <a:latin typeface="標楷體" panose="03000509000000000000" pitchFamily="65" charset="-120"/>
                <a:ea typeface="標楷體" panose="03000509000000000000" pitchFamily="65" charset="-120"/>
              </a:rPr>
              <a:t>災害潛勢分析流程</a:t>
            </a:r>
            <a:endParaRPr kumimoji="0" lang="zh-TW" altLang="en-US" dirty="0">
              <a:solidFill>
                <a:srgbClr val="333333"/>
              </a:solidFill>
              <a:latin typeface="標楷體" panose="03000509000000000000" pitchFamily="65" charset="-120"/>
              <a:ea typeface="標楷體" panose="03000509000000000000" pitchFamily="65" charset="-120"/>
            </a:endParaRPr>
          </a:p>
        </p:txBody>
      </p:sp>
      <p:pic>
        <p:nvPicPr>
          <p:cNvPr id="24588" name="圖片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44750" y="1657350"/>
            <a:ext cx="4973638" cy="373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6" y="2852936"/>
            <a:ext cx="2301875" cy="1597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5664644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標題 1"/>
          <p:cNvSpPr txBox="1">
            <a:spLocks/>
          </p:cNvSpPr>
          <p:nvPr/>
        </p:nvSpPr>
        <p:spPr bwMode="auto">
          <a:xfrm>
            <a:off x="417513" y="2857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endParaRPr kumimoji="0" lang="zh-TW" altLang="en-US" sz="4400" b="1"/>
          </a:p>
        </p:txBody>
      </p:sp>
      <p:sp>
        <p:nvSpPr>
          <p:cNvPr id="25603" name="標題 1"/>
          <p:cNvSpPr>
            <a:spLocks noGrp="1"/>
          </p:cNvSpPr>
          <p:nvPr>
            <p:ph type="title"/>
          </p:nvPr>
        </p:nvSpPr>
        <p:spPr>
          <a:xfrm>
            <a:off x="468313" y="260350"/>
            <a:ext cx="8229600" cy="1143000"/>
          </a:xfrm>
        </p:spPr>
        <p:txBody>
          <a:bodyPr/>
          <a:lstStyle/>
          <a:p>
            <a:pPr eaLnBrk="1" hangingPunct="1"/>
            <a:r>
              <a:rPr lang="zh-TW" altLang="en-US" dirty="0" smtClean="0"/>
              <a:t>校園</a:t>
            </a:r>
            <a:r>
              <a:rPr lang="zh-TW" altLang="zh-TW" dirty="0" smtClean="0"/>
              <a:t>災</a:t>
            </a:r>
            <a:r>
              <a:rPr lang="zh-TW" altLang="en-US" dirty="0" smtClean="0"/>
              <a:t>害</a:t>
            </a:r>
            <a:r>
              <a:rPr lang="zh-TW" altLang="zh-TW" dirty="0" smtClean="0"/>
              <a:t>潛</a:t>
            </a:r>
            <a:r>
              <a:rPr lang="zh-TW" altLang="en-US" dirty="0" smtClean="0"/>
              <a:t>勢</a:t>
            </a:r>
            <a:r>
              <a:rPr lang="zh-TW" altLang="zh-TW" dirty="0" smtClean="0"/>
              <a:t>判定原則</a:t>
            </a:r>
            <a:endParaRPr lang="zh-TW" altLang="en-US" b="1" dirty="0" smtClean="0">
              <a:latin typeface="標楷體" pitchFamily="65" charset="-120"/>
              <a:ea typeface="標楷體" pitchFamily="65" charset="-120"/>
            </a:endParaRPr>
          </a:p>
        </p:txBody>
      </p:sp>
      <p:sp>
        <p:nvSpPr>
          <p:cNvPr id="5" name="圓角矩形 4"/>
          <p:cNvSpPr/>
          <p:nvPr/>
        </p:nvSpPr>
        <p:spPr>
          <a:xfrm>
            <a:off x="468313" y="260350"/>
            <a:ext cx="8207375" cy="1152525"/>
          </a:xfrm>
          <a:prstGeom prst="roundRect">
            <a:avLst/>
          </a:prstGeom>
          <a:noFill/>
          <a:ln w="57150">
            <a:solidFill>
              <a:srgbClr val="FFC00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kumimoji="0" lang="zh-TW" altLang="en-US"/>
          </a:p>
        </p:txBody>
      </p:sp>
      <p:sp>
        <p:nvSpPr>
          <p:cNvPr id="71" name="圓角矩形 70"/>
          <p:cNvSpPr/>
          <p:nvPr/>
        </p:nvSpPr>
        <p:spPr>
          <a:xfrm>
            <a:off x="468313" y="6226175"/>
            <a:ext cx="8099425" cy="504825"/>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dirty="0"/>
          </a:p>
        </p:txBody>
      </p:sp>
      <p:sp>
        <p:nvSpPr>
          <p:cNvPr id="72" name="矩形 71"/>
          <p:cNvSpPr/>
          <p:nvPr/>
        </p:nvSpPr>
        <p:spPr>
          <a:xfrm>
            <a:off x="611188" y="6284913"/>
            <a:ext cx="8353425" cy="646112"/>
          </a:xfrm>
          <a:prstGeom prst="rect">
            <a:avLst/>
          </a:prstGeom>
        </p:spPr>
        <p:txBody>
          <a:bodyPr>
            <a:spAutoFit/>
          </a:bodyPr>
          <a:lstStyle/>
          <a:p>
            <a:pPr fontAlgn="auto">
              <a:spcBef>
                <a:spcPts val="0"/>
              </a:spcBef>
              <a:spcAft>
                <a:spcPts val="0"/>
              </a:spcAft>
              <a:defRPr/>
            </a:pPr>
            <a:r>
              <a:rPr kumimoji="0" lang="zh-TW" altLang="en-US"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全國各級學校災害潛勢資訊管理系統</a:t>
            </a:r>
            <a:r>
              <a:rPr kumimoji="0" lang="en-US" altLang="zh-TW"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a:t>
            </a:r>
            <a:r>
              <a:rPr kumimoji="0" lang="en-US" altLang="zh-TW"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http://140.125.154.179/</a:t>
            </a:r>
            <a:r>
              <a:rPr kumimoji="0" lang="en-US" altLang="zh-TW" b="1" dirty="0" err="1">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ms</a:t>
            </a:r>
            <a:r>
              <a:rPr kumimoji="0" lang="en-US" altLang="zh-TW"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/Default.aspx</a:t>
            </a:r>
            <a:endParaRPr kumimoji="0" lang="zh-TW" alt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p>
            <a:pPr fontAlgn="auto">
              <a:spcBef>
                <a:spcPts val="0"/>
              </a:spcBef>
              <a:spcAft>
                <a:spcPts val="0"/>
              </a:spcAft>
              <a:defRPr/>
            </a:pPr>
            <a:endParaRPr kumimoji="0" lang="zh-TW" altLang="en-US" dirty="0">
              <a:latin typeface="+mn-lt"/>
              <a:ea typeface="+mn-ea"/>
            </a:endParaRPr>
          </a:p>
        </p:txBody>
      </p:sp>
      <p:sp>
        <p:nvSpPr>
          <p:cNvPr id="7" name="七角星形 6"/>
          <p:cNvSpPr/>
          <p:nvPr/>
        </p:nvSpPr>
        <p:spPr>
          <a:xfrm>
            <a:off x="610841" y="1495799"/>
            <a:ext cx="1224855" cy="864096"/>
          </a:xfrm>
          <a:prstGeom prst="star7">
            <a:avLst/>
          </a:prstGeom>
          <a:solidFill>
            <a:srgbClr val="00B0F0"/>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5610" name="文字方塊 7"/>
          <p:cNvSpPr txBox="1">
            <a:spLocks noChangeArrowheads="1"/>
          </p:cNvSpPr>
          <p:nvPr/>
        </p:nvSpPr>
        <p:spPr bwMode="auto">
          <a:xfrm>
            <a:off x="874713" y="1770063"/>
            <a:ext cx="8651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kumimoji="0" lang="zh-TW" altLang="en-US" sz="2000" b="1">
                <a:solidFill>
                  <a:schemeClr val="bg1"/>
                </a:solidFill>
                <a:latin typeface="標楷體" pitchFamily="65" charset="-120"/>
                <a:ea typeface="標楷體" pitchFamily="65" charset="-120"/>
              </a:rPr>
              <a:t>坡地</a:t>
            </a:r>
          </a:p>
        </p:txBody>
      </p:sp>
      <p:sp>
        <p:nvSpPr>
          <p:cNvPr id="25611" name="矩形 10"/>
          <p:cNvSpPr>
            <a:spLocks noChangeArrowheads="1"/>
          </p:cNvSpPr>
          <p:nvPr/>
        </p:nvSpPr>
        <p:spPr bwMode="auto">
          <a:xfrm>
            <a:off x="2132013" y="1862138"/>
            <a:ext cx="3186112" cy="368300"/>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kumimoji="0" lang="zh-TW" altLang="en-US" sz="1800" b="1">
                <a:solidFill>
                  <a:srgbClr val="C00000"/>
                </a:solidFill>
                <a:latin typeface="標楷體" pitchFamily="65" charset="-120"/>
                <a:ea typeface="標楷體" pitchFamily="65" charset="-120"/>
              </a:rPr>
              <a:t>坡地災害潛勢判定條件與方法</a:t>
            </a:r>
            <a:endParaRPr kumimoji="0" lang="zh-TW" altLang="en-US" sz="1800">
              <a:solidFill>
                <a:srgbClr val="C00000"/>
              </a:solidFill>
              <a:latin typeface="標楷體" pitchFamily="65" charset="-120"/>
              <a:ea typeface="標楷體" pitchFamily="65" charset="-120"/>
            </a:endParaRPr>
          </a:p>
        </p:txBody>
      </p:sp>
      <p:sp>
        <p:nvSpPr>
          <p:cNvPr id="2" name="矩形 1"/>
          <p:cNvSpPr/>
          <p:nvPr/>
        </p:nvSpPr>
        <p:spPr>
          <a:xfrm>
            <a:off x="5580063" y="1851025"/>
            <a:ext cx="1570037" cy="369888"/>
          </a:xfrm>
          <a:prstGeom prst="rect">
            <a:avLst/>
          </a:prstGeom>
          <a:solidFill>
            <a:schemeClr val="accent4">
              <a:lumMod val="60000"/>
              <a:lumOff val="40000"/>
            </a:schemeClr>
          </a:solidFill>
        </p:spPr>
        <p:txBody>
          <a:bodyPr wrap="none">
            <a:spAutoFit/>
          </a:bodyPr>
          <a:lstStyle/>
          <a:p>
            <a:pPr fontAlgn="auto">
              <a:spcBef>
                <a:spcPts val="0"/>
              </a:spcBef>
              <a:spcAft>
                <a:spcPts val="0"/>
              </a:spcAft>
              <a:defRPr/>
            </a:pPr>
            <a:r>
              <a:rPr kumimoji="0" lang="zh-TW" altLang="en-US" b="1" dirty="0">
                <a:solidFill>
                  <a:srgbClr val="C00000"/>
                </a:solidFill>
                <a:latin typeface="標楷體" panose="03000509000000000000" pitchFamily="65" charset="-120"/>
                <a:ea typeface="標楷體" panose="03000509000000000000" pitchFamily="65" charset="-120"/>
              </a:rPr>
              <a:t>學校潛勢圖資</a:t>
            </a:r>
            <a:endParaRPr kumimoji="0" lang="zh-TW" altLang="en-US" dirty="0">
              <a:solidFill>
                <a:srgbClr val="C00000"/>
              </a:solidFill>
              <a:latin typeface="標楷體" panose="03000509000000000000" pitchFamily="65" charset="-120"/>
              <a:ea typeface="標楷體" panose="03000509000000000000" pitchFamily="65" charset="-120"/>
            </a:endParaRPr>
          </a:p>
        </p:txBody>
      </p:sp>
      <p:graphicFrame>
        <p:nvGraphicFramePr>
          <p:cNvPr id="9" name="表格 8"/>
          <p:cNvGraphicFramePr>
            <a:graphicFrameLocks noGrp="1"/>
          </p:cNvGraphicFramePr>
          <p:nvPr/>
        </p:nvGraphicFramePr>
        <p:xfrm>
          <a:off x="457200" y="2492375"/>
          <a:ext cx="8435976" cy="3762375"/>
        </p:xfrm>
        <a:graphic>
          <a:graphicData uri="http://schemas.openxmlformats.org/drawingml/2006/table">
            <a:tbl>
              <a:tblPr firstRow="1" firstCol="1" bandRow="1">
                <a:tableStyleId>{5C22544A-7EE6-4342-B048-85BDC9FD1C3A}</a:tableStyleId>
              </a:tblPr>
              <a:tblGrid>
                <a:gridCol w="710308"/>
                <a:gridCol w="1213093"/>
                <a:gridCol w="1148981"/>
                <a:gridCol w="2367135"/>
                <a:gridCol w="2996459"/>
              </a:tblGrid>
              <a:tr h="396250">
                <a:tc>
                  <a:txBody>
                    <a:bodyPr/>
                    <a:lstStyle/>
                    <a:p>
                      <a:pPr algn="ctr" fontAlgn="base">
                        <a:spcAft>
                          <a:spcPts val="0"/>
                        </a:spcAft>
                      </a:pPr>
                      <a:r>
                        <a:rPr lang="zh-TW" sz="1300" kern="100" dirty="0">
                          <a:effectLst/>
                          <a:latin typeface="Times New Roman" panose="02020603050405020304" pitchFamily="18" charset="0"/>
                          <a:ea typeface="標楷體" panose="03000509000000000000" pitchFamily="65" charset="-120"/>
                          <a:cs typeface="Times New Roman" panose="02020603050405020304" pitchFamily="18" charset="0"/>
                        </a:rPr>
                        <a:t>潛勢結果</a:t>
                      </a:r>
                    </a:p>
                  </a:txBody>
                  <a:tcPr marL="68586" marR="68586" marT="0" marB="0" anchor="ctr"/>
                </a:tc>
                <a:tc>
                  <a:txBody>
                    <a:bodyPr/>
                    <a:lstStyle/>
                    <a:p>
                      <a:pPr algn="ctr" fontAlgn="base">
                        <a:spcAft>
                          <a:spcPts val="0"/>
                        </a:spcAft>
                      </a:pPr>
                      <a:r>
                        <a:rPr lang="en-US" sz="1300" kern="100" dirty="0">
                          <a:effectLst/>
                          <a:latin typeface="Times New Roman" panose="02020603050405020304" pitchFamily="18" charset="0"/>
                          <a:ea typeface="標楷體" panose="03000509000000000000" pitchFamily="65" charset="-120"/>
                          <a:cs typeface="Times New Roman" panose="02020603050405020304" pitchFamily="18" charset="0"/>
                        </a:rPr>
                        <a:t>2010</a:t>
                      </a:r>
                      <a:r>
                        <a:rPr lang="zh-TW" sz="1300" kern="100" dirty="0">
                          <a:effectLst/>
                          <a:latin typeface="Times New Roman" panose="02020603050405020304" pitchFamily="18" charset="0"/>
                          <a:ea typeface="標楷體" panose="03000509000000000000" pitchFamily="65" charset="-120"/>
                          <a:cs typeface="Times New Roman" panose="02020603050405020304" pitchFamily="18" charset="0"/>
                        </a:rPr>
                        <a:t>年</a:t>
                      </a:r>
                    </a:p>
                  </a:txBody>
                  <a:tcPr marL="68586" marR="68586" marT="0" marB="0" anchor="ctr"/>
                </a:tc>
                <a:tc>
                  <a:txBody>
                    <a:bodyPr/>
                    <a:lstStyle/>
                    <a:p>
                      <a:pPr algn="ctr" fontAlgn="base">
                        <a:spcAft>
                          <a:spcPts val="0"/>
                        </a:spcAft>
                      </a:pPr>
                      <a:r>
                        <a:rPr lang="en-US" sz="1300" kern="100">
                          <a:effectLst/>
                          <a:latin typeface="Times New Roman" panose="02020603050405020304" pitchFamily="18" charset="0"/>
                          <a:ea typeface="標楷體" panose="03000509000000000000" pitchFamily="65" charset="-120"/>
                          <a:cs typeface="Times New Roman" panose="02020603050405020304" pitchFamily="18" charset="0"/>
                        </a:rPr>
                        <a:t>2011</a:t>
                      </a:r>
                      <a:r>
                        <a:rPr lang="zh-TW" sz="1300" kern="100">
                          <a:effectLst/>
                          <a:latin typeface="Times New Roman" panose="02020603050405020304" pitchFamily="18" charset="0"/>
                          <a:ea typeface="標楷體" panose="03000509000000000000" pitchFamily="65" charset="-120"/>
                          <a:cs typeface="Times New Roman" panose="02020603050405020304" pitchFamily="18" charset="0"/>
                        </a:rPr>
                        <a:t>年</a:t>
                      </a:r>
                    </a:p>
                  </a:txBody>
                  <a:tcPr marL="68586" marR="68586" marT="0" marB="0" anchor="ctr"/>
                </a:tc>
                <a:tc>
                  <a:txBody>
                    <a:bodyPr/>
                    <a:lstStyle/>
                    <a:p>
                      <a:pPr algn="ctr" fontAlgn="base">
                        <a:spcAft>
                          <a:spcPts val="0"/>
                        </a:spcAft>
                      </a:pPr>
                      <a:r>
                        <a:rPr lang="en-US" sz="1300" kern="100">
                          <a:effectLst/>
                          <a:latin typeface="Times New Roman" panose="02020603050405020304" pitchFamily="18" charset="0"/>
                          <a:ea typeface="標楷體" panose="03000509000000000000" pitchFamily="65" charset="-120"/>
                          <a:cs typeface="Times New Roman" panose="02020603050405020304" pitchFamily="18" charset="0"/>
                        </a:rPr>
                        <a:t>2012</a:t>
                      </a:r>
                      <a:r>
                        <a:rPr lang="zh-TW" sz="1300" kern="100">
                          <a:effectLst/>
                          <a:latin typeface="Times New Roman" panose="02020603050405020304" pitchFamily="18" charset="0"/>
                          <a:ea typeface="標楷體" panose="03000509000000000000" pitchFamily="65" charset="-120"/>
                          <a:cs typeface="Times New Roman" panose="02020603050405020304" pitchFamily="18" charset="0"/>
                        </a:rPr>
                        <a:t>年</a:t>
                      </a:r>
                    </a:p>
                  </a:txBody>
                  <a:tcPr marL="68586" marR="68586" marT="0" marB="0" anchor="ctr"/>
                </a:tc>
                <a:tc>
                  <a:txBody>
                    <a:bodyPr/>
                    <a:lstStyle/>
                    <a:p>
                      <a:pPr algn="ctr" fontAlgn="base">
                        <a:spcAft>
                          <a:spcPts val="0"/>
                        </a:spcAft>
                      </a:pPr>
                      <a:r>
                        <a:rPr lang="en-US" sz="1300" kern="100">
                          <a:effectLst/>
                          <a:latin typeface="Times New Roman" panose="02020603050405020304" pitchFamily="18" charset="0"/>
                          <a:ea typeface="標楷體" panose="03000509000000000000" pitchFamily="65" charset="-120"/>
                          <a:cs typeface="Times New Roman" panose="02020603050405020304" pitchFamily="18" charset="0"/>
                        </a:rPr>
                        <a:t>2013</a:t>
                      </a:r>
                      <a:r>
                        <a:rPr lang="zh-TW" sz="1300" kern="100">
                          <a:effectLst/>
                          <a:latin typeface="Times New Roman" panose="02020603050405020304" pitchFamily="18" charset="0"/>
                          <a:ea typeface="標楷體" panose="03000509000000000000" pitchFamily="65" charset="-120"/>
                          <a:cs typeface="Times New Roman" panose="02020603050405020304" pitchFamily="18" charset="0"/>
                        </a:rPr>
                        <a:t>年</a:t>
                      </a:r>
                    </a:p>
                  </a:txBody>
                  <a:tcPr marL="68586" marR="68586" marT="0" marB="0" anchor="ctr"/>
                </a:tc>
              </a:tr>
              <a:tr h="1299983">
                <a:tc>
                  <a:txBody>
                    <a:bodyPr/>
                    <a:lstStyle/>
                    <a:p>
                      <a:pPr algn="ctr" fontAlgn="base">
                        <a:spcAft>
                          <a:spcPts val="0"/>
                        </a:spcAft>
                      </a:pPr>
                      <a:r>
                        <a:rPr lang="zh-TW" sz="1300" kern="100" dirty="0">
                          <a:effectLst/>
                          <a:latin typeface="Times New Roman" panose="02020603050405020304" pitchFamily="18" charset="0"/>
                          <a:ea typeface="標楷體" panose="03000509000000000000" pitchFamily="65" charset="-120"/>
                          <a:cs typeface="Times New Roman" panose="02020603050405020304" pitchFamily="18" charset="0"/>
                        </a:rPr>
                        <a:t>高</a:t>
                      </a:r>
                    </a:p>
                  </a:txBody>
                  <a:tcPr marL="68586" marR="68586" marT="0" marB="0" anchor="ctr"/>
                </a:tc>
                <a:tc gridSpan="2">
                  <a:txBody>
                    <a:bodyPr/>
                    <a:lstStyle/>
                    <a:p>
                      <a:pPr algn="just" fontAlgn="base">
                        <a:spcAft>
                          <a:spcPts val="0"/>
                        </a:spcAft>
                      </a:pPr>
                      <a:r>
                        <a:rPr lang="en-US" sz="1300" kern="100" dirty="0">
                          <a:effectLst/>
                          <a:latin typeface="Times New Roman" panose="02020603050405020304" pitchFamily="18" charset="0"/>
                          <a:ea typeface="標楷體" panose="03000509000000000000" pitchFamily="65" charset="-120"/>
                          <a:cs typeface="Times New Roman" panose="02020603050405020304" pitchFamily="18" charset="0"/>
                        </a:rPr>
                        <a:t>1.</a:t>
                      </a:r>
                      <a:r>
                        <a:rPr lang="zh-TW" sz="1300" kern="100" dirty="0">
                          <a:effectLst/>
                          <a:latin typeface="Times New Roman" panose="02020603050405020304" pitchFamily="18" charset="0"/>
                          <a:ea typeface="標楷體" panose="03000509000000000000" pitchFamily="65" charset="-120"/>
                          <a:cs typeface="Times New Roman" panose="02020603050405020304" pitchFamily="18" charset="0"/>
                        </a:rPr>
                        <a:t>距離土石流潛勢溪流</a:t>
                      </a:r>
                      <a:r>
                        <a:rPr lang="en-US" sz="1300" kern="100" dirty="0">
                          <a:effectLst/>
                          <a:latin typeface="Times New Roman" panose="02020603050405020304" pitchFamily="18" charset="0"/>
                          <a:ea typeface="標楷體" panose="03000509000000000000" pitchFamily="65" charset="-120"/>
                          <a:cs typeface="Times New Roman" panose="02020603050405020304" pitchFamily="18" charset="0"/>
                        </a:rPr>
                        <a:t>50</a:t>
                      </a:r>
                      <a:r>
                        <a:rPr lang="zh-TW" sz="1300" kern="100" dirty="0">
                          <a:effectLst/>
                          <a:latin typeface="Times New Roman" panose="02020603050405020304" pitchFamily="18" charset="0"/>
                          <a:ea typeface="標楷體" panose="03000509000000000000" pitchFamily="65" charset="-120"/>
                          <a:cs typeface="Times New Roman" panose="02020603050405020304" pitchFamily="18" charset="0"/>
                        </a:rPr>
                        <a:t>公尺內。</a:t>
                      </a:r>
                    </a:p>
                    <a:p>
                      <a:pPr algn="just" fontAlgn="base">
                        <a:spcAft>
                          <a:spcPts val="0"/>
                        </a:spcAft>
                      </a:pPr>
                      <a:r>
                        <a:rPr lang="en-US" sz="1300" kern="100" dirty="0">
                          <a:effectLst/>
                          <a:latin typeface="Times New Roman" panose="02020603050405020304" pitchFamily="18" charset="0"/>
                          <a:ea typeface="標楷體" panose="03000509000000000000" pitchFamily="65" charset="-120"/>
                          <a:cs typeface="Times New Roman" panose="02020603050405020304" pitchFamily="18" charset="0"/>
                        </a:rPr>
                        <a:t>2.</a:t>
                      </a:r>
                      <a:r>
                        <a:rPr lang="zh-TW" sz="1300" kern="100" dirty="0">
                          <a:effectLst/>
                          <a:latin typeface="Times New Roman" panose="02020603050405020304" pitchFamily="18" charset="0"/>
                          <a:ea typeface="標楷體" panose="03000509000000000000" pitchFamily="65" charset="-120"/>
                          <a:cs typeface="Times New Roman" panose="02020603050405020304" pitchFamily="18" charset="0"/>
                        </a:rPr>
                        <a:t>位於落石、岩屑崩滑、岩體滑動、土石流高敏感區範圍</a:t>
                      </a:r>
                      <a:r>
                        <a:rPr lang="en-US" sz="1300" kern="100" dirty="0">
                          <a:effectLst/>
                          <a:latin typeface="Times New Roman" panose="02020603050405020304" pitchFamily="18" charset="0"/>
                          <a:ea typeface="標楷體" panose="03000509000000000000" pitchFamily="65" charset="-120"/>
                          <a:cs typeface="Times New Roman" panose="02020603050405020304" pitchFamily="18" charset="0"/>
                        </a:rPr>
                        <a:t>50</a:t>
                      </a:r>
                      <a:r>
                        <a:rPr lang="zh-TW" sz="1300" kern="100" dirty="0">
                          <a:effectLst/>
                          <a:latin typeface="Times New Roman" panose="02020603050405020304" pitchFamily="18" charset="0"/>
                          <a:ea typeface="標楷體" panose="03000509000000000000" pitchFamily="65" charset="-120"/>
                          <a:cs typeface="Times New Roman" panose="02020603050405020304" pitchFamily="18" charset="0"/>
                        </a:rPr>
                        <a:t>公尺內。</a:t>
                      </a:r>
                    </a:p>
                  </a:txBody>
                  <a:tcPr marL="68586" marR="68586" marT="0" marB="0" anchor="ctr"/>
                </a:tc>
                <a:tc hMerge="1">
                  <a:txBody>
                    <a:bodyPr/>
                    <a:lstStyle/>
                    <a:p>
                      <a:endParaRPr lang="zh-TW" altLang="en-US"/>
                    </a:p>
                  </a:txBody>
                  <a:tcPr/>
                </a:tc>
                <a:tc>
                  <a:txBody>
                    <a:bodyPr/>
                    <a:lstStyle/>
                    <a:p>
                      <a:pPr algn="just" fontAlgn="base">
                        <a:spcAft>
                          <a:spcPts val="0"/>
                        </a:spcAft>
                      </a:pPr>
                      <a:r>
                        <a:rPr lang="en-US" sz="1300" kern="100" dirty="0">
                          <a:effectLst/>
                          <a:latin typeface="Times New Roman" panose="02020603050405020304" pitchFamily="18" charset="0"/>
                          <a:ea typeface="標楷體" panose="03000509000000000000" pitchFamily="65" charset="-120"/>
                          <a:cs typeface="Times New Roman" panose="02020603050405020304" pitchFamily="18" charset="0"/>
                        </a:rPr>
                        <a:t>1.</a:t>
                      </a:r>
                      <a:r>
                        <a:rPr lang="zh-TW" sz="1300" kern="100" dirty="0">
                          <a:effectLst/>
                          <a:latin typeface="Times New Roman" panose="02020603050405020304" pitchFamily="18" charset="0"/>
                          <a:ea typeface="標楷體" panose="03000509000000000000" pitchFamily="65" charset="-120"/>
                          <a:cs typeface="Times New Roman" panose="02020603050405020304" pitchFamily="18" charset="0"/>
                        </a:rPr>
                        <a:t>距離土石流潛勢溪流</a:t>
                      </a:r>
                      <a:r>
                        <a:rPr lang="en-US" sz="1300" kern="100" dirty="0">
                          <a:effectLst/>
                          <a:latin typeface="Times New Roman" panose="02020603050405020304" pitchFamily="18" charset="0"/>
                          <a:ea typeface="標楷體" panose="03000509000000000000" pitchFamily="65" charset="-120"/>
                          <a:cs typeface="Times New Roman" panose="02020603050405020304" pitchFamily="18" charset="0"/>
                        </a:rPr>
                        <a:t>50</a:t>
                      </a:r>
                      <a:r>
                        <a:rPr lang="zh-TW" sz="1300" kern="100" dirty="0">
                          <a:effectLst/>
                          <a:latin typeface="Times New Roman" panose="02020603050405020304" pitchFamily="18" charset="0"/>
                          <a:ea typeface="標楷體" panose="03000509000000000000" pitchFamily="65" charset="-120"/>
                          <a:cs typeface="Times New Roman" panose="02020603050405020304" pitchFamily="18" charset="0"/>
                        </a:rPr>
                        <a:t>公尺內。</a:t>
                      </a:r>
                    </a:p>
                    <a:p>
                      <a:pPr algn="just" fontAlgn="base">
                        <a:spcAft>
                          <a:spcPts val="0"/>
                        </a:spcAft>
                      </a:pPr>
                      <a:r>
                        <a:rPr lang="en-US" sz="1300" kern="100" dirty="0">
                          <a:effectLst/>
                          <a:latin typeface="Times New Roman" panose="02020603050405020304" pitchFamily="18" charset="0"/>
                          <a:ea typeface="標楷體" panose="03000509000000000000" pitchFamily="65" charset="-120"/>
                          <a:cs typeface="Times New Roman" panose="02020603050405020304" pitchFamily="18" charset="0"/>
                        </a:rPr>
                        <a:t>2.</a:t>
                      </a:r>
                      <a:r>
                        <a:rPr lang="zh-TW" sz="1300" kern="100" dirty="0">
                          <a:effectLst/>
                          <a:latin typeface="Times New Roman" panose="02020603050405020304" pitchFamily="18" charset="0"/>
                          <a:ea typeface="標楷體" panose="03000509000000000000" pitchFamily="65" charset="-120"/>
                          <a:cs typeface="Times New Roman" panose="02020603050405020304" pitchFamily="18" charset="0"/>
                        </a:rPr>
                        <a:t>於坡地災潛判定參考地調所標準。</a:t>
                      </a:r>
                    </a:p>
                  </a:txBody>
                  <a:tcPr marL="68586" marR="68586" marT="0" marB="0" anchor="ctr"/>
                </a:tc>
                <a:tc>
                  <a:txBody>
                    <a:bodyPr/>
                    <a:lstStyle/>
                    <a:p>
                      <a:pPr algn="just" fontAlgn="base">
                        <a:spcAft>
                          <a:spcPts val="0"/>
                        </a:spcAft>
                      </a:pPr>
                      <a:r>
                        <a:rPr lang="en-US" sz="1300" kern="100" dirty="0">
                          <a:effectLst/>
                          <a:latin typeface="Times New Roman" panose="02020603050405020304" pitchFamily="18" charset="0"/>
                          <a:ea typeface="標楷體" panose="03000509000000000000" pitchFamily="65" charset="-120"/>
                          <a:cs typeface="Times New Roman" panose="02020603050405020304" pitchFamily="18" charset="0"/>
                        </a:rPr>
                        <a:t>1.</a:t>
                      </a:r>
                      <a:r>
                        <a:rPr lang="zh-TW" sz="1300" kern="100" dirty="0">
                          <a:effectLst/>
                          <a:latin typeface="Times New Roman" panose="02020603050405020304" pitchFamily="18" charset="0"/>
                          <a:ea typeface="標楷體" panose="03000509000000000000" pitchFamily="65" charset="-120"/>
                          <a:cs typeface="Times New Roman" panose="02020603050405020304" pitchFamily="18" charset="0"/>
                        </a:rPr>
                        <a:t>位於</a:t>
                      </a:r>
                      <a:r>
                        <a:rPr lang="zh-TW" sz="13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土石流潛勢溪流影響範圍</a:t>
                      </a:r>
                      <a:r>
                        <a:rPr lang="zh-TW" sz="1300" kern="100" dirty="0">
                          <a:effectLst/>
                          <a:latin typeface="Times New Roman" panose="02020603050405020304" pitchFamily="18" charset="0"/>
                          <a:ea typeface="標楷體" panose="03000509000000000000" pitchFamily="65" charset="-120"/>
                          <a:cs typeface="Times New Roman" panose="02020603050405020304" pitchFamily="18" charset="0"/>
                        </a:rPr>
                        <a:t>內</a:t>
                      </a:r>
                    </a:p>
                    <a:p>
                      <a:pPr algn="just" fontAlgn="base">
                        <a:spcAft>
                          <a:spcPts val="0"/>
                        </a:spcAft>
                      </a:pPr>
                      <a:r>
                        <a:rPr lang="en-US" sz="1300" kern="100" dirty="0">
                          <a:effectLst/>
                          <a:latin typeface="Times New Roman" panose="02020603050405020304" pitchFamily="18" charset="0"/>
                          <a:ea typeface="標楷體" panose="03000509000000000000" pitchFamily="65" charset="-120"/>
                          <a:cs typeface="Times New Roman" panose="02020603050405020304" pitchFamily="18" charset="0"/>
                        </a:rPr>
                        <a:t>2.</a:t>
                      </a:r>
                      <a:r>
                        <a:rPr lang="zh-TW" sz="1300" kern="100" dirty="0">
                          <a:effectLst/>
                          <a:latin typeface="Times New Roman" panose="02020603050405020304" pitchFamily="18" charset="0"/>
                          <a:ea typeface="標楷體" panose="03000509000000000000" pitchFamily="65" charset="-120"/>
                          <a:cs typeface="Times New Roman" panose="02020603050405020304" pitchFamily="18" charset="0"/>
                        </a:rPr>
                        <a:t>位於</a:t>
                      </a:r>
                      <a:r>
                        <a:rPr lang="zh-TW" sz="13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土石流潛勢溪流</a:t>
                      </a:r>
                      <a:r>
                        <a:rPr lang="en-US" sz="13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50</a:t>
                      </a:r>
                      <a:r>
                        <a:rPr lang="zh-TW" sz="13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公尺</a:t>
                      </a:r>
                      <a:r>
                        <a:rPr lang="zh-TW" sz="1300" kern="100" dirty="0">
                          <a:effectLst/>
                          <a:latin typeface="Times New Roman" panose="02020603050405020304" pitchFamily="18" charset="0"/>
                          <a:ea typeface="標楷體" panose="03000509000000000000" pitchFamily="65" charset="-120"/>
                          <a:cs typeface="Times New Roman" panose="02020603050405020304" pitchFamily="18" charset="0"/>
                        </a:rPr>
                        <a:t>範圍內</a:t>
                      </a:r>
                    </a:p>
                    <a:p>
                      <a:pPr algn="just" fontAlgn="base">
                        <a:spcAft>
                          <a:spcPts val="0"/>
                        </a:spcAft>
                      </a:pPr>
                      <a:r>
                        <a:rPr lang="en-US" sz="1300" kern="100" dirty="0">
                          <a:effectLst/>
                          <a:latin typeface="Times New Roman" panose="02020603050405020304" pitchFamily="18" charset="0"/>
                          <a:ea typeface="標楷體" panose="03000509000000000000" pitchFamily="65" charset="-120"/>
                          <a:cs typeface="Times New Roman" panose="02020603050405020304" pitchFamily="18" charset="0"/>
                        </a:rPr>
                        <a:t>3.</a:t>
                      </a:r>
                      <a:r>
                        <a:rPr lang="zh-TW" sz="1300" kern="100" dirty="0">
                          <a:effectLst/>
                          <a:latin typeface="Times New Roman" panose="02020603050405020304" pitchFamily="18" charset="0"/>
                          <a:ea typeface="標楷體" panose="03000509000000000000" pitchFamily="65" charset="-120"/>
                          <a:cs typeface="Times New Roman" panose="02020603050405020304" pitchFamily="18" charset="0"/>
                        </a:rPr>
                        <a:t>位於地調所地質災害</a:t>
                      </a:r>
                      <a:r>
                        <a:rPr lang="zh-TW" sz="13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高敏感區</a:t>
                      </a:r>
                      <a:r>
                        <a:rPr lang="zh-TW" sz="1300" kern="100" dirty="0">
                          <a:effectLst/>
                          <a:latin typeface="Times New Roman" panose="02020603050405020304" pitchFamily="18" charset="0"/>
                          <a:ea typeface="標楷體" panose="03000509000000000000" pitchFamily="65" charset="-120"/>
                          <a:cs typeface="Times New Roman" panose="02020603050405020304" pitchFamily="18" charset="0"/>
                        </a:rPr>
                        <a:t>或</a:t>
                      </a:r>
                      <a:r>
                        <a:rPr lang="zh-TW" sz="13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順向坡</a:t>
                      </a:r>
                      <a:r>
                        <a:rPr lang="zh-TW" sz="1300" kern="100" dirty="0">
                          <a:effectLst/>
                          <a:latin typeface="Times New Roman" panose="02020603050405020304" pitchFamily="18" charset="0"/>
                          <a:ea typeface="標楷體" panose="03000509000000000000" pitchFamily="65" charset="-120"/>
                          <a:cs typeface="Times New Roman" panose="02020603050405020304" pitchFamily="18" charset="0"/>
                        </a:rPr>
                        <a:t>影響範圍內</a:t>
                      </a:r>
                    </a:p>
                  </a:txBody>
                  <a:tcPr marL="68586" marR="68586" marT="0" marB="0" anchor="ctr"/>
                </a:tc>
              </a:tr>
              <a:tr h="1273642">
                <a:tc>
                  <a:txBody>
                    <a:bodyPr/>
                    <a:lstStyle/>
                    <a:p>
                      <a:pPr algn="ctr" fontAlgn="base">
                        <a:spcAft>
                          <a:spcPts val="0"/>
                        </a:spcAft>
                      </a:pPr>
                      <a:r>
                        <a:rPr lang="zh-TW" sz="1300" kern="100">
                          <a:effectLst/>
                          <a:latin typeface="Times New Roman" panose="02020603050405020304" pitchFamily="18" charset="0"/>
                          <a:ea typeface="標楷體" panose="03000509000000000000" pitchFamily="65" charset="-120"/>
                          <a:cs typeface="Times New Roman" panose="02020603050405020304" pitchFamily="18" charset="0"/>
                        </a:rPr>
                        <a:t>中</a:t>
                      </a:r>
                    </a:p>
                  </a:txBody>
                  <a:tcPr marL="68586" marR="68586" marT="0" marB="0" anchor="ctr"/>
                </a:tc>
                <a:tc gridSpan="2">
                  <a:txBody>
                    <a:bodyPr/>
                    <a:lstStyle/>
                    <a:p>
                      <a:pPr algn="just" fontAlgn="base">
                        <a:spcAft>
                          <a:spcPts val="0"/>
                        </a:spcAft>
                      </a:pPr>
                      <a:r>
                        <a:rPr lang="en-US" sz="1300" kern="100">
                          <a:effectLst/>
                          <a:latin typeface="Times New Roman" panose="02020603050405020304" pitchFamily="18" charset="0"/>
                          <a:ea typeface="標楷體" panose="03000509000000000000" pitchFamily="65" charset="-120"/>
                          <a:cs typeface="Times New Roman" panose="02020603050405020304" pitchFamily="18" charset="0"/>
                        </a:rPr>
                        <a:t>1.</a:t>
                      </a:r>
                      <a:r>
                        <a:rPr lang="zh-TW" sz="1300" kern="100">
                          <a:effectLst/>
                          <a:latin typeface="Times New Roman" panose="02020603050405020304" pitchFamily="18" charset="0"/>
                          <a:ea typeface="標楷體" panose="03000509000000000000" pitchFamily="65" charset="-120"/>
                          <a:cs typeface="Times New Roman" panose="02020603050405020304" pitchFamily="18" charset="0"/>
                        </a:rPr>
                        <a:t>距離土石流潛勢溪流</a:t>
                      </a:r>
                      <a:r>
                        <a:rPr lang="en-US" sz="1300" kern="100">
                          <a:effectLst/>
                          <a:latin typeface="Times New Roman" panose="02020603050405020304" pitchFamily="18" charset="0"/>
                          <a:ea typeface="標楷體" panose="03000509000000000000" pitchFamily="65" charset="-120"/>
                          <a:cs typeface="Times New Roman" panose="02020603050405020304" pitchFamily="18" charset="0"/>
                        </a:rPr>
                        <a:t>51-200</a:t>
                      </a:r>
                      <a:r>
                        <a:rPr lang="zh-TW" sz="1300" kern="100">
                          <a:effectLst/>
                          <a:latin typeface="Times New Roman" panose="02020603050405020304" pitchFamily="18" charset="0"/>
                          <a:ea typeface="標楷體" panose="03000509000000000000" pitchFamily="65" charset="-120"/>
                          <a:cs typeface="Times New Roman" panose="02020603050405020304" pitchFamily="18" charset="0"/>
                        </a:rPr>
                        <a:t>公尺內。</a:t>
                      </a:r>
                    </a:p>
                    <a:p>
                      <a:pPr algn="just" fontAlgn="base">
                        <a:spcAft>
                          <a:spcPts val="0"/>
                        </a:spcAft>
                      </a:pPr>
                      <a:r>
                        <a:rPr lang="en-US" sz="1300" kern="100">
                          <a:effectLst/>
                          <a:latin typeface="Times New Roman" panose="02020603050405020304" pitchFamily="18" charset="0"/>
                          <a:ea typeface="標楷體" panose="03000509000000000000" pitchFamily="65" charset="-120"/>
                          <a:cs typeface="Times New Roman" panose="02020603050405020304" pitchFamily="18" charset="0"/>
                        </a:rPr>
                        <a:t>2.</a:t>
                      </a:r>
                      <a:r>
                        <a:rPr lang="zh-TW" sz="1300" kern="100">
                          <a:effectLst/>
                          <a:latin typeface="Times New Roman" panose="02020603050405020304" pitchFamily="18" charset="0"/>
                          <a:ea typeface="標楷體" panose="03000509000000000000" pitchFamily="65" charset="-120"/>
                          <a:cs typeface="Times New Roman" panose="02020603050405020304" pitchFamily="18" charset="0"/>
                        </a:rPr>
                        <a:t>位於落石、岩屑崩滑、岩體滑動、土石流中敏感區範圍</a:t>
                      </a:r>
                      <a:r>
                        <a:rPr lang="en-US" sz="1300" kern="100">
                          <a:effectLst/>
                          <a:latin typeface="Times New Roman" panose="02020603050405020304" pitchFamily="18" charset="0"/>
                          <a:ea typeface="標楷體" panose="03000509000000000000" pitchFamily="65" charset="-120"/>
                          <a:cs typeface="Times New Roman" panose="02020603050405020304" pitchFamily="18" charset="0"/>
                        </a:rPr>
                        <a:t>50</a:t>
                      </a:r>
                      <a:r>
                        <a:rPr lang="zh-TW" sz="1300" kern="100">
                          <a:effectLst/>
                          <a:latin typeface="Times New Roman" panose="02020603050405020304" pitchFamily="18" charset="0"/>
                          <a:ea typeface="標楷體" panose="03000509000000000000" pitchFamily="65" charset="-120"/>
                          <a:cs typeface="Times New Roman" panose="02020603050405020304" pitchFamily="18" charset="0"/>
                        </a:rPr>
                        <a:t>公尺內。</a:t>
                      </a:r>
                    </a:p>
                  </a:txBody>
                  <a:tcPr marL="68586" marR="68586" marT="0" marB="0" anchor="ctr"/>
                </a:tc>
                <a:tc hMerge="1">
                  <a:txBody>
                    <a:bodyPr/>
                    <a:lstStyle/>
                    <a:p>
                      <a:endParaRPr lang="zh-TW" altLang="en-US"/>
                    </a:p>
                  </a:txBody>
                  <a:tcPr/>
                </a:tc>
                <a:tc>
                  <a:txBody>
                    <a:bodyPr/>
                    <a:lstStyle/>
                    <a:p>
                      <a:pPr algn="just" fontAlgn="base">
                        <a:spcAft>
                          <a:spcPts val="0"/>
                        </a:spcAft>
                      </a:pPr>
                      <a:r>
                        <a:rPr lang="en-US" sz="1300" kern="100" dirty="0">
                          <a:effectLst/>
                          <a:latin typeface="Times New Roman" panose="02020603050405020304" pitchFamily="18" charset="0"/>
                          <a:ea typeface="標楷體" panose="03000509000000000000" pitchFamily="65" charset="-120"/>
                          <a:cs typeface="Times New Roman" panose="02020603050405020304" pitchFamily="18" charset="0"/>
                        </a:rPr>
                        <a:t>1.</a:t>
                      </a:r>
                      <a:r>
                        <a:rPr lang="zh-TW" sz="1300" kern="100" dirty="0">
                          <a:effectLst/>
                          <a:latin typeface="Times New Roman" panose="02020603050405020304" pitchFamily="18" charset="0"/>
                          <a:ea typeface="標楷體" panose="03000509000000000000" pitchFamily="65" charset="-120"/>
                          <a:cs typeface="Times New Roman" panose="02020603050405020304" pitchFamily="18" charset="0"/>
                        </a:rPr>
                        <a:t>距離土石流潛勢溪流</a:t>
                      </a:r>
                      <a:r>
                        <a:rPr lang="en-US" sz="1300" kern="100" dirty="0">
                          <a:effectLst/>
                          <a:latin typeface="Times New Roman" panose="02020603050405020304" pitchFamily="18" charset="0"/>
                          <a:ea typeface="標楷體" panose="03000509000000000000" pitchFamily="65" charset="-120"/>
                          <a:cs typeface="Times New Roman" panose="02020603050405020304" pitchFamily="18" charset="0"/>
                        </a:rPr>
                        <a:t>51-200</a:t>
                      </a:r>
                      <a:r>
                        <a:rPr lang="zh-TW" sz="1300" kern="100" dirty="0">
                          <a:effectLst/>
                          <a:latin typeface="Times New Roman" panose="02020603050405020304" pitchFamily="18" charset="0"/>
                          <a:ea typeface="標楷體" panose="03000509000000000000" pitchFamily="65" charset="-120"/>
                          <a:cs typeface="Times New Roman" panose="02020603050405020304" pitchFamily="18" charset="0"/>
                        </a:rPr>
                        <a:t>公尺內。</a:t>
                      </a:r>
                    </a:p>
                    <a:p>
                      <a:pPr algn="just" fontAlgn="base">
                        <a:spcAft>
                          <a:spcPts val="0"/>
                        </a:spcAft>
                      </a:pPr>
                      <a:r>
                        <a:rPr lang="en-US" sz="1300" kern="100" dirty="0">
                          <a:effectLst/>
                          <a:latin typeface="Times New Roman" panose="02020603050405020304" pitchFamily="18" charset="0"/>
                          <a:ea typeface="標楷體" panose="03000509000000000000" pitchFamily="65" charset="-120"/>
                          <a:cs typeface="Times New Roman" panose="02020603050405020304" pitchFamily="18" charset="0"/>
                        </a:rPr>
                        <a:t>2.</a:t>
                      </a:r>
                      <a:r>
                        <a:rPr lang="zh-TW" sz="1300" kern="100" dirty="0">
                          <a:effectLst/>
                          <a:latin typeface="Times New Roman" panose="02020603050405020304" pitchFamily="18" charset="0"/>
                          <a:ea typeface="標楷體" panose="03000509000000000000" pitchFamily="65" charset="-120"/>
                          <a:cs typeface="Times New Roman" panose="02020603050405020304" pitchFamily="18" charset="0"/>
                        </a:rPr>
                        <a:t>於坡地災潛判定參考地調所標準。</a:t>
                      </a:r>
                    </a:p>
                  </a:txBody>
                  <a:tcPr marL="68586" marR="68586" marT="0" marB="0" anchor="ctr"/>
                </a:tc>
                <a:tc>
                  <a:txBody>
                    <a:bodyPr/>
                    <a:lstStyle/>
                    <a:p>
                      <a:pPr algn="just" fontAlgn="base">
                        <a:spcAft>
                          <a:spcPts val="0"/>
                        </a:spcAft>
                      </a:pPr>
                      <a:r>
                        <a:rPr lang="en-US" sz="1300" kern="100" dirty="0">
                          <a:effectLst/>
                          <a:latin typeface="Times New Roman" panose="02020603050405020304" pitchFamily="18" charset="0"/>
                          <a:ea typeface="標楷體" panose="03000509000000000000" pitchFamily="65" charset="-120"/>
                          <a:cs typeface="Times New Roman" panose="02020603050405020304" pitchFamily="18" charset="0"/>
                        </a:rPr>
                        <a:t>1.</a:t>
                      </a:r>
                      <a:r>
                        <a:rPr lang="zh-TW" sz="1300" kern="100" dirty="0">
                          <a:effectLst/>
                          <a:latin typeface="Times New Roman" panose="02020603050405020304" pitchFamily="18" charset="0"/>
                          <a:ea typeface="標楷體" panose="03000509000000000000" pitchFamily="65" charset="-120"/>
                          <a:cs typeface="Times New Roman" panose="02020603050405020304" pitchFamily="18" charset="0"/>
                        </a:rPr>
                        <a:t>位於水土保持局劃定</a:t>
                      </a:r>
                      <a:r>
                        <a:rPr lang="zh-TW" sz="13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山坡地範圍</a:t>
                      </a:r>
                      <a:r>
                        <a:rPr lang="zh-TW" sz="1300" kern="100" dirty="0">
                          <a:effectLst/>
                          <a:latin typeface="Times New Roman" panose="02020603050405020304" pitchFamily="18" charset="0"/>
                          <a:ea typeface="標楷體" panose="03000509000000000000" pitchFamily="65" charset="-120"/>
                          <a:cs typeface="Times New Roman" panose="02020603050405020304" pitchFamily="18" charset="0"/>
                        </a:rPr>
                        <a:t>內</a:t>
                      </a:r>
                    </a:p>
                    <a:p>
                      <a:pPr algn="just" fontAlgn="base">
                        <a:spcAft>
                          <a:spcPts val="0"/>
                        </a:spcAft>
                      </a:pPr>
                      <a:r>
                        <a:rPr lang="en-US" sz="1300" kern="100" dirty="0">
                          <a:effectLst/>
                          <a:latin typeface="Times New Roman" panose="02020603050405020304" pitchFamily="18" charset="0"/>
                          <a:ea typeface="標楷體" panose="03000509000000000000" pitchFamily="65" charset="-120"/>
                          <a:cs typeface="Times New Roman" panose="02020603050405020304" pitchFamily="18" charset="0"/>
                        </a:rPr>
                        <a:t>2.</a:t>
                      </a:r>
                      <a:r>
                        <a:rPr lang="zh-TW" sz="1300" kern="100" dirty="0">
                          <a:effectLst/>
                          <a:latin typeface="Times New Roman" panose="02020603050405020304" pitchFamily="18" charset="0"/>
                          <a:ea typeface="標楷體" panose="03000509000000000000" pitchFamily="65" charset="-120"/>
                          <a:cs typeface="Times New Roman" panose="02020603050405020304" pitchFamily="18" charset="0"/>
                        </a:rPr>
                        <a:t>位於地調所地質災害</a:t>
                      </a:r>
                      <a:r>
                        <a:rPr lang="zh-TW" sz="13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中敏感區</a:t>
                      </a:r>
                      <a:r>
                        <a:rPr lang="zh-TW" sz="1300" kern="100" dirty="0">
                          <a:effectLst/>
                          <a:latin typeface="Times New Roman" panose="02020603050405020304" pitchFamily="18" charset="0"/>
                          <a:ea typeface="標楷體" panose="03000509000000000000" pitchFamily="65" charset="-120"/>
                          <a:cs typeface="Times New Roman" panose="02020603050405020304" pitchFamily="18" charset="0"/>
                        </a:rPr>
                        <a:t>內</a:t>
                      </a:r>
                    </a:p>
                    <a:p>
                      <a:pPr algn="just" fontAlgn="base">
                        <a:spcAft>
                          <a:spcPts val="0"/>
                        </a:spcAft>
                      </a:pPr>
                      <a:r>
                        <a:rPr lang="en-US" sz="1300" kern="100" dirty="0">
                          <a:effectLst/>
                          <a:latin typeface="Times New Roman" panose="02020603050405020304" pitchFamily="18" charset="0"/>
                          <a:ea typeface="標楷體" panose="03000509000000000000" pitchFamily="65" charset="-120"/>
                          <a:cs typeface="Times New Roman" panose="02020603050405020304" pitchFamily="18" charset="0"/>
                        </a:rPr>
                        <a:t>3.</a:t>
                      </a:r>
                      <a:r>
                        <a:rPr lang="zh-TW" sz="1300" kern="100" dirty="0">
                          <a:effectLst/>
                          <a:latin typeface="Times New Roman" panose="02020603050405020304" pitchFamily="18" charset="0"/>
                          <a:ea typeface="標楷體" panose="03000509000000000000" pitchFamily="65" charset="-120"/>
                          <a:cs typeface="Times New Roman" panose="02020603050405020304" pitchFamily="18" charset="0"/>
                        </a:rPr>
                        <a:t>位於</a:t>
                      </a:r>
                      <a:r>
                        <a:rPr lang="zh-TW" sz="13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土石流潛勢溪流</a:t>
                      </a:r>
                      <a:r>
                        <a:rPr lang="en-US" sz="13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50-200</a:t>
                      </a:r>
                      <a:r>
                        <a:rPr lang="zh-TW" sz="13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公尺</a:t>
                      </a:r>
                      <a:r>
                        <a:rPr lang="zh-TW" sz="1300" kern="100" dirty="0">
                          <a:effectLst/>
                          <a:latin typeface="Times New Roman" panose="02020603050405020304" pitchFamily="18" charset="0"/>
                          <a:ea typeface="標楷體" panose="03000509000000000000" pitchFamily="65" charset="-120"/>
                          <a:cs typeface="Times New Roman" panose="02020603050405020304" pitchFamily="18" charset="0"/>
                        </a:rPr>
                        <a:t>內</a:t>
                      </a:r>
                    </a:p>
                  </a:txBody>
                  <a:tcPr marL="68586" marR="68586" marT="0" marB="0" anchor="ctr"/>
                </a:tc>
              </a:tr>
              <a:tr h="792500">
                <a:tc>
                  <a:txBody>
                    <a:bodyPr/>
                    <a:lstStyle/>
                    <a:p>
                      <a:pPr algn="ctr" fontAlgn="base">
                        <a:spcAft>
                          <a:spcPts val="0"/>
                        </a:spcAft>
                      </a:pPr>
                      <a:r>
                        <a:rPr lang="zh-TW" sz="1300" kern="100">
                          <a:effectLst/>
                          <a:latin typeface="Times New Roman" panose="02020603050405020304" pitchFamily="18" charset="0"/>
                          <a:ea typeface="標楷體" panose="03000509000000000000" pitchFamily="65" charset="-120"/>
                          <a:cs typeface="Times New Roman" panose="02020603050405020304" pitchFamily="18" charset="0"/>
                        </a:rPr>
                        <a:t>低</a:t>
                      </a:r>
                    </a:p>
                  </a:txBody>
                  <a:tcPr marL="68586" marR="68586" marT="0" marB="0" anchor="ctr"/>
                </a:tc>
                <a:tc gridSpan="2">
                  <a:txBody>
                    <a:bodyPr/>
                    <a:lstStyle/>
                    <a:p>
                      <a:pPr algn="just" fontAlgn="base">
                        <a:spcAft>
                          <a:spcPts val="0"/>
                        </a:spcAft>
                      </a:pPr>
                      <a:r>
                        <a:rPr lang="en-US" sz="1300" kern="100">
                          <a:effectLst/>
                          <a:latin typeface="Times New Roman" panose="02020603050405020304" pitchFamily="18" charset="0"/>
                          <a:ea typeface="標楷體" panose="03000509000000000000" pitchFamily="65" charset="-120"/>
                          <a:cs typeface="Times New Roman" panose="02020603050405020304" pitchFamily="18" charset="0"/>
                        </a:rPr>
                        <a:t>1.</a:t>
                      </a:r>
                      <a:r>
                        <a:rPr lang="zh-TW" sz="1300" kern="100">
                          <a:effectLst/>
                          <a:latin typeface="Times New Roman" panose="02020603050405020304" pitchFamily="18" charset="0"/>
                          <a:ea typeface="標楷體" panose="03000509000000000000" pitchFamily="65" charset="-120"/>
                          <a:cs typeface="Times New Roman" panose="02020603050405020304" pitchFamily="18" charset="0"/>
                        </a:rPr>
                        <a:t>校園週邊</a:t>
                      </a:r>
                      <a:r>
                        <a:rPr lang="en-US" sz="1300" kern="100">
                          <a:effectLst/>
                          <a:latin typeface="Times New Roman" panose="02020603050405020304" pitchFamily="18" charset="0"/>
                          <a:ea typeface="標楷體" panose="03000509000000000000" pitchFamily="65" charset="-120"/>
                          <a:cs typeface="Times New Roman" panose="02020603050405020304" pitchFamily="18" charset="0"/>
                        </a:rPr>
                        <a:t>200</a:t>
                      </a:r>
                      <a:r>
                        <a:rPr lang="zh-TW" sz="1300" kern="100">
                          <a:effectLst/>
                          <a:latin typeface="Times New Roman" panose="02020603050405020304" pitchFamily="18" charset="0"/>
                          <a:ea typeface="標楷體" panose="03000509000000000000" pitchFamily="65" charset="-120"/>
                          <a:cs typeface="Times New Roman" panose="02020603050405020304" pitchFamily="18" charset="0"/>
                        </a:rPr>
                        <a:t>公尺內無崩塌地或土石流潛勢溪流或順向坡。</a:t>
                      </a:r>
                    </a:p>
                  </a:txBody>
                  <a:tcPr marL="68586" marR="68586" marT="0" marB="0" anchor="ctr"/>
                </a:tc>
                <a:tc hMerge="1">
                  <a:txBody>
                    <a:bodyPr/>
                    <a:lstStyle/>
                    <a:p>
                      <a:endParaRPr lang="zh-TW" altLang="en-US"/>
                    </a:p>
                  </a:txBody>
                  <a:tcPr/>
                </a:tc>
                <a:tc>
                  <a:txBody>
                    <a:bodyPr/>
                    <a:lstStyle/>
                    <a:p>
                      <a:pPr algn="just" fontAlgn="base">
                        <a:spcAft>
                          <a:spcPts val="0"/>
                        </a:spcAft>
                      </a:pPr>
                      <a:r>
                        <a:rPr lang="en-US" sz="1300" kern="100">
                          <a:effectLst/>
                          <a:latin typeface="Times New Roman" panose="02020603050405020304" pitchFamily="18" charset="0"/>
                          <a:ea typeface="標楷體" panose="03000509000000000000" pitchFamily="65" charset="-120"/>
                          <a:cs typeface="Times New Roman" panose="02020603050405020304" pitchFamily="18" charset="0"/>
                        </a:rPr>
                        <a:t>1.</a:t>
                      </a:r>
                      <a:r>
                        <a:rPr lang="zh-TW" sz="1300" kern="100">
                          <a:effectLst/>
                          <a:latin typeface="Times New Roman" panose="02020603050405020304" pitchFamily="18" charset="0"/>
                          <a:ea typeface="標楷體" panose="03000509000000000000" pitchFamily="65" charset="-120"/>
                          <a:cs typeface="Times New Roman" panose="02020603050405020304" pitchFamily="18" charset="0"/>
                        </a:rPr>
                        <a:t>距離土石流潛勢溪流</a:t>
                      </a:r>
                      <a:r>
                        <a:rPr lang="en-US" sz="1300" kern="100">
                          <a:effectLst/>
                          <a:latin typeface="Times New Roman" panose="02020603050405020304" pitchFamily="18" charset="0"/>
                          <a:ea typeface="標楷體" panose="03000509000000000000" pitchFamily="65" charset="-120"/>
                          <a:cs typeface="Times New Roman" panose="02020603050405020304" pitchFamily="18" charset="0"/>
                        </a:rPr>
                        <a:t>51-200</a:t>
                      </a:r>
                      <a:r>
                        <a:rPr lang="zh-TW" sz="1300" kern="100">
                          <a:effectLst/>
                          <a:latin typeface="Times New Roman" panose="02020603050405020304" pitchFamily="18" charset="0"/>
                          <a:ea typeface="標楷體" panose="03000509000000000000" pitchFamily="65" charset="-120"/>
                          <a:cs typeface="Times New Roman" panose="02020603050405020304" pitchFamily="18" charset="0"/>
                        </a:rPr>
                        <a:t>公尺以外。</a:t>
                      </a:r>
                    </a:p>
                    <a:p>
                      <a:pPr algn="just" fontAlgn="base">
                        <a:spcAft>
                          <a:spcPts val="0"/>
                        </a:spcAft>
                      </a:pPr>
                      <a:r>
                        <a:rPr lang="en-US" sz="1300" kern="100">
                          <a:effectLst/>
                          <a:latin typeface="Times New Roman" panose="02020603050405020304" pitchFamily="18" charset="0"/>
                          <a:ea typeface="標楷體" panose="03000509000000000000" pitchFamily="65" charset="-120"/>
                          <a:cs typeface="Times New Roman" panose="02020603050405020304" pitchFamily="18" charset="0"/>
                        </a:rPr>
                        <a:t>2.</a:t>
                      </a:r>
                      <a:r>
                        <a:rPr lang="zh-TW" sz="1300" kern="100">
                          <a:effectLst/>
                          <a:latin typeface="Times New Roman" panose="02020603050405020304" pitchFamily="18" charset="0"/>
                          <a:ea typeface="標楷體" panose="03000509000000000000" pitchFamily="65" charset="-120"/>
                          <a:cs typeface="Times New Roman" panose="02020603050405020304" pitchFamily="18" charset="0"/>
                        </a:rPr>
                        <a:t>於坡地災潛判定參考地調所標準。</a:t>
                      </a:r>
                    </a:p>
                  </a:txBody>
                  <a:tcPr marL="68586" marR="68586" marT="0" marB="0" anchor="ctr"/>
                </a:tc>
                <a:tc>
                  <a:txBody>
                    <a:bodyPr/>
                    <a:lstStyle/>
                    <a:p>
                      <a:pPr algn="just" fontAlgn="base">
                        <a:spcAft>
                          <a:spcPts val="0"/>
                        </a:spcAft>
                      </a:pPr>
                      <a:r>
                        <a:rPr lang="en-US" sz="1300" kern="100" dirty="0">
                          <a:effectLst/>
                          <a:latin typeface="Times New Roman" panose="02020603050405020304" pitchFamily="18" charset="0"/>
                          <a:ea typeface="標楷體" panose="03000509000000000000" pitchFamily="65" charset="-120"/>
                          <a:cs typeface="Times New Roman" panose="02020603050405020304" pitchFamily="18" charset="0"/>
                        </a:rPr>
                        <a:t>1.</a:t>
                      </a:r>
                      <a:r>
                        <a:rPr lang="zh-TW" sz="1300" kern="100" dirty="0">
                          <a:effectLst/>
                          <a:latin typeface="Times New Roman" panose="02020603050405020304" pitchFamily="18" charset="0"/>
                          <a:ea typeface="標楷體" panose="03000509000000000000" pitchFamily="65" charset="-120"/>
                          <a:cs typeface="Times New Roman" panose="02020603050405020304" pitchFamily="18" charset="0"/>
                        </a:rPr>
                        <a:t>校園週邊</a:t>
                      </a:r>
                      <a:r>
                        <a:rPr lang="en-US" sz="1300" kern="100" dirty="0">
                          <a:effectLst/>
                          <a:latin typeface="Times New Roman" panose="02020603050405020304" pitchFamily="18" charset="0"/>
                          <a:ea typeface="標楷體" panose="03000509000000000000" pitchFamily="65" charset="-120"/>
                          <a:cs typeface="Times New Roman" panose="02020603050405020304" pitchFamily="18" charset="0"/>
                        </a:rPr>
                        <a:t>200</a:t>
                      </a:r>
                      <a:r>
                        <a:rPr lang="zh-TW" sz="1300" kern="100" dirty="0">
                          <a:effectLst/>
                          <a:latin typeface="Times New Roman" panose="02020603050405020304" pitchFamily="18" charset="0"/>
                          <a:ea typeface="標楷體" panose="03000509000000000000" pitchFamily="65" charset="-120"/>
                          <a:cs typeface="Times New Roman" panose="02020603050405020304" pitchFamily="18" charset="0"/>
                        </a:rPr>
                        <a:t>公尺內</a:t>
                      </a:r>
                      <a:r>
                        <a:rPr lang="zh-TW" sz="13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無崩塌地或土石流潛勢溪流或順向坡</a:t>
                      </a:r>
                      <a:r>
                        <a:rPr lang="zh-TW" sz="1300" kern="100" dirty="0">
                          <a:effectLst/>
                          <a:latin typeface="Times New Roman" panose="02020603050405020304" pitchFamily="18" charset="0"/>
                          <a:ea typeface="標楷體" panose="03000509000000000000" pitchFamily="65" charset="-120"/>
                          <a:cs typeface="Times New Roman" panose="02020603050405020304" pitchFamily="18" charset="0"/>
                        </a:rPr>
                        <a:t>。</a:t>
                      </a:r>
                    </a:p>
                  </a:txBody>
                  <a:tcPr marL="68586" marR="68586" marT="0" marB="0" anchor="ctr"/>
                </a:tc>
              </a:tr>
            </a:tbl>
          </a:graphicData>
        </a:graphic>
      </p:graphicFrame>
    </p:spTree>
    <p:extLst>
      <p:ext uri="{BB962C8B-B14F-4D97-AF65-F5344CB8AC3E}">
        <p14:creationId xmlns:p14="http://schemas.microsoft.com/office/powerpoint/2010/main" val="29611460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內容版面配置區 44"/>
          <p:cNvSpPr>
            <a:spLocks noGrp="1"/>
          </p:cNvSpPr>
          <p:nvPr>
            <p:ph idx="1"/>
          </p:nvPr>
        </p:nvSpPr>
        <p:spPr>
          <a:xfrm>
            <a:off x="467544" y="1340768"/>
            <a:ext cx="8229600" cy="4733925"/>
          </a:xfrm>
        </p:spPr>
        <p:txBody>
          <a:bodyPr/>
          <a:lstStyle/>
          <a:p>
            <a:pPr>
              <a:lnSpc>
                <a:spcPct val="150000"/>
              </a:lnSpc>
              <a:buClr>
                <a:srgbClr val="C00000"/>
              </a:buClr>
            </a:pPr>
            <a:r>
              <a:rPr lang="zh-TW" altLang="en-US" b="1" smtClean="0">
                <a:latin typeface="Times New Roman" pitchFamily="18" charset="0"/>
                <a:ea typeface="標楷體" pitchFamily="65" charset="-120"/>
                <a:cs typeface="Times New Roman" pitchFamily="18" charset="0"/>
              </a:rPr>
              <a:t>何謂災害潛勢？</a:t>
            </a:r>
            <a:endParaRPr lang="en-US" altLang="zh-TW" b="1" smtClean="0">
              <a:latin typeface="Times New Roman" pitchFamily="18" charset="0"/>
              <a:ea typeface="標楷體" pitchFamily="65" charset="-120"/>
              <a:cs typeface="Times New Roman" pitchFamily="18" charset="0"/>
            </a:endParaRPr>
          </a:p>
          <a:p>
            <a:pPr lvl="1">
              <a:lnSpc>
                <a:spcPct val="150000"/>
              </a:lnSpc>
              <a:buClr>
                <a:srgbClr val="C00000"/>
              </a:buClr>
              <a:buFont typeface="Arial" charset="0"/>
              <a:buChar char="•"/>
            </a:pPr>
            <a:r>
              <a:rPr lang="zh-TW" altLang="en-US" b="1" smtClean="0">
                <a:latin typeface="Times New Roman" pitchFamily="18" charset="0"/>
                <a:ea typeface="標楷體" pitchFamily="65" charset="-120"/>
                <a:cs typeface="Times New Roman" pitchFamily="18" charset="0"/>
              </a:rPr>
              <a:t>可能發生的、潛在的災害。本系統依據自然條件與人為因素考量，提出災害高潛勢、中潛勢與低潛勢的評估。</a:t>
            </a:r>
            <a:endParaRPr lang="en-US" altLang="zh-TW" b="1" smtClean="0">
              <a:latin typeface="Times New Roman" pitchFamily="18" charset="0"/>
              <a:ea typeface="標楷體" pitchFamily="65" charset="-120"/>
              <a:cs typeface="Times New Roman" pitchFamily="18" charset="0"/>
            </a:endParaRPr>
          </a:p>
          <a:p>
            <a:pPr lvl="1">
              <a:lnSpc>
                <a:spcPct val="150000"/>
              </a:lnSpc>
              <a:buClr>
                <a:srgbClr val="C00000"/>
              </a:buClr>
              <a:buFont typeface="Arial" charset="0"/>
              <a:buChar char="•"/>
            </a:pPr>
            <a:endParaRPr lang="zh-TW" altLang="en-US" b="1" smtClean="0">
              <a:latin typeface="Times New Roman" pitchFamily="18" charset="0"/>
              <a:ea typeface="標楷體" pitchFamily="65" charset="-120"/>
              <a:cs typeface="Times New Roman" pitchFamily="18" charset="0"/>
            </a:endParaRPr>
          </a:p>
        </p:txBody>
      </p:sp>
      <p:sp>
        <p:nvSpPr>
          <p:cNvPr id="17411" name="爆炸 1 24"/>
          <p:cNvSpPr>
            <a:spLocks noChangeArrowheads="1"/>
          </p:cNvSpPr>
          <p:nvPr/>
        </p:nvSpPr>
        <p:spPr bwMode="auto">
          <a:xfrm rot="-586030">
            <a:off x="1238250" y="3900488"/>
            <a:ext cx="2303463" cy="1646237"/>
          </a:xfrm>
          <a:prstGeom prst="irregularSeal1">
            <a:avLst/>
          </a:prstGeom>
          <a:solidFill>
            <a:srgbClr val="FF0000"/>
          </a:solidFill>
          <a:ln w="9525" algn="ctr">
            <a:solidFill>
              <a:schemeClr val="tx1"/>
            </a:solidFill>
            <a:round/>
            <a:headEnd/>
            <a:tailEnd/>
          </a:ln>
        </p:spPr>
        <p:txBody>
          <a:bodyPr anchor="ctr"/>
          <a:lstStyle/>
          <a:p>
            <a:pPr algn="ctr"/>
            <a:r>
              <a:rPr kumimoji="0" lang="zh-TW" altLang="en-US" sz="4000" b="1">
                <a:latin typeface="標楷體" pitchFamily="65" charset="-120"/>
                <a:ea typeface="標楷體" pitchFamily="65" charset="-120"/>
              </a:rPr>
              <a:t>注意</a:t>
            </a:r>
          </a:p>
        </p:txBody>
      </p:sp>
      <p:sp>
        <p:nvSpPr>
          <p:cNvPr id="28" name="文字方塊 27"/>
          <p:cNvSpPr txBox="1"/>
          <p:nvPr/>
        </p:nvSpPr>
        <p:spPr>
          <a:xfrm>
            <a:off x="4356100" y="4005263"/>
            <a:ext cx="3570288" cy="769937"/>
          </a:xfrm>
          <a:prstGeom prst="rect">
            <a:avLst/>
          </a:prstGeom>
          <a:noFill/>
          <a:ln w="38100">
            <a:solidFill>
              <a:schemeClr val="tx2">
                <a:lumMod val="60000"/>
                <a:lumOff val="40000"/>
              </a:schemeClr>
            </a:solidFill>
          </a:ln>
        </p:spPr>
        <p:txBody>
          <a:bodyPr wrap="none">
            <a:spAutoFit/>
          </a:bodyPr>
          <a:lstStyle/>
          <a:p>
            <a:pPr>
              <a:defRPr/>
            </a:pPr>
            <a:r>
              <a:rPr lang="zh-TW" altLang="en-US" sz="4400" b="1" dirty="0">
                <a:solidFill>
                  <a:srgbClr val="333333"/>
                </a:solidFill>
                <a:latin typeface="標楷體" pitchFamily="65" charset="-120"/>
                <a:ea typeface="標楷體" pitchFamily="65" charset="-120"/>
              </a:rPr>
              <a:t>低潛勢≠安全</a:t>
            </a:r>
          </a:p>
        </p:txBody>
      </p:sp>
      <p:sp>
        <p:nvSpPr>
          <p:cNvPr id="7" name="矩形 6"/>
          <p:cNvSpPr/>
          <p:nvPr/>
        </p:nvSpPr>
        <p:spPr>
          <a:xfrm>
            <a:off x="179512" y="332656"/>
            <a:ext cx="5262980" cy="769441"/>
          </a:xfrm>
          <a:prstGeom prst="rect">
            <a:avLst/>
          </a:prstGeom>
        </p:spPr>
        <p:txBody>
          <a:bodyPr wrap="none">
            <a:spAutoFit/>
          </a:bodyPr>
          <a:lstStyle/>
          <a:p>
            <a:pPr algn="ctr" eaLnBrk="0" hangingPunct="0">
              <a:defRPr/>
            </a:pPr>
            <a:r>
              <a:rPr lang="zh-TW" altLang="en-US" sz="4400" b="1" dirty="0" smtClean="0">
                <a:solidFill>
                  <a:schemeClr val="tx1">
                    <a:lumMod val="20000"/>
                    <a:lumOff val="80000"/>
                  </a:schemeClr>
                </a:solidFill>
                <a:latin typeface="微軟正黑體" pitchFamily="34" charset="-120"/>
                <a:ea typeface="微軟正黑體" pitchFamily="34" charset="-120"/>
              </a:rPr>
              <a:t>何謂災害潛勢檢核？</a:t>
            </a:r>
            <a:endParaRPr lang="zh-TW" altLang="en-US" sz="4400" b="1" dirty="0">
              <a:solidFill>
                <a:schemeClr val="tx1">
                  <a:lumMod val="20000"/>
                  <a:lumOff val="80000"/>
                </a:schemeClr>
              </a:solidFill>
              <a:latin typeface="微軟正黑體" pitchFamily="34" charset="-120"/>
              <a:ea typeface="微軟正黑體" pitchFamily="34" charset="-12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標題 1"/>
          <p:cNvSpPr txBox="1">
            <a:spLocks/>
          </p:cNvSpPr>
          <p:nvPr/>
        </p:nvSpPr>
        <p:spPr bwMode="auto">
          <a:xfrm>
            <a:off x="417513" y="2857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endParaRPr kumimoji="0" lang="zh-TW" altLang="en-US" sz="4400" b="1"/>
          </a:p>
        </p:txBody>
      </p:sp>
      <p:sp>
        <p:nvSpPr>
          <p:cNvPr id="26627" name="標題 1"/>
          <p:cNvSpPr>
            <a:spLocks noGrp="1"/>
          </p:cNvSpPr>
          <p:nvPr>
            <p:ph type="title"/>
          </p:nvPr>
        </p:nvSpPr>
        <p:spPr>
          <a:xfrm>
            <a:off x="468313" y="260350"/>
            <a:ext cx="8229600" cy="1143000"/>
          </a:xfrm>
        </p:spPr>
        <p:txBody>
          <a:bodyPr/>
          <a:lstStyle/>
          <a:p>
            <a:pPr eaLnBrk="1" hangingPunct="1"/>
            <a:r>
              <a:rPr lang="zh-TW" altLang="en-US" dirty="0" smtClean="0"/>
              <a:t>校園</a:t>
            </a:r>
            <a:r>
              <a:rPr lang="zh-TW" altLang="zh-TW" dirty="0" smtClean="0"/>
              <a:t>災</a:t>
            </a:r>
            <a:r>
              <a:rPr lang="zh-TW" altLang="en-US" dirty="0" smtClean="0"/>
              <a:t>害</a:t>
            </a:r>
            <a:r>
              <a:rPr lang="zh-TW" altLang="zh-TW" dirty="0" smtClean="0"/>
              <a:t>潛</a:t>
            </a:r>
            <a:r>
              <a:rPr lang="zh-TW" altLang="en-US" dirty="0" smtClean="0"/>
              <a:t>勢</a:t>
            </a:r>
            <a:r>
              <a:rPr lang="zh-TW" altLang="zh-TW" dirty="0" smtClean="0"/>
              <a:t>判定原則</a:t>
            </a:r>
            <a:endParaRPr lang="zh-TW" altLang="en-US" b="1" dirty="0" smtClean="0">
              <a:latin typeface="標楷體" pitchFamily="65" charset="-120"/>
              <a:ea typeface="標楷體" pitchFamily="65" charset="-120"/>
            </a:endParaRPr>
          </a:p>
        </p:txBody>
      </p:sp>
      <p:sp>
        <p:nvSpPr>
          <p:cNvPr id="5" name="圓角矩形 4"/>
          <p:cNvSpPr/>
          <p:nvPr/>
        </p:nvSpPr>
        <p:spPr>
          <a:xfrm>
            <a:off x="468313" y="260350"/>
            <a:ext cx="8207375" cy="1152525"/>
          </a:xfrm>
          <a:prstGeom prst="roundRect">
            <a:avLst/>
          </a:prstGeom>
          <a:noFill/>
          <a:ln w="57150">
            <a:solidFill>
              <a:srgbClr val="FFC00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kumimoji="0" lang="zh-TW" altLang="en-US"/>
          </a:p>
        </p:txBody>
      </p:sp>
      <p:sp>
        <p:nvSpPr>
          <p:cNvPr id="71" name="圓角矩形 70"/>
          <p:cNvSpPr/>
          <p:nvPr/>
        </p:nvSpPr>
        <p:spPr>
          <a:xfrm>
            <a:off x="468313" y="6226175"/>
            <a:ext cx="8099425" cy="504825"/>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dirty="0"/>
          </a:p>
        </p:txBody>
      </p:sp>
      <p:sp>
        <p:nvSpPr>
          <p:cNvPr id="72" name="矩形 71"/>
          <p:cNvSpPr/>
          <p:nvPr/>
        </p:nvSpPr>
        <p:spPr>
          <a:xfrm>
            <a:off x="611188" y="6284913"/>
            <a:ext cx="8353425" cy="646112"/>
          </a:xfrm>
          <a:prstGeom prst="rect">
            <a:avLst/>
          </a:prstGeom>
        </p:spPr>
        <p:txBody>
          <a:bodyPr>
            <a:spAutoFit/>
          </a:bodyPr>
          <a:lstStyle/>
          <a:p>
            <a:pPr fontAlgn="auto">
              <a:spcBef>
                <a:spcPts val="0"/>
              </a:spcBef>
              <a:spcAft>
                <a:spcPts val="0"/>
              </a:spcAft>
              <a:defRPr/>
            </a:pPr>
            <a:r>
              <a:rPr kumimoji="0" lang="zh-TW" altLang="en-US"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全國各級學校災害潛勢資訊管理系統</a:t>
            </a:r>
            <a:r>
              <a:rPr kumimoji="0" lang="en-US" altLang="zh-TW"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a:t>
            </a:r>
            <a:r>
              <a:rPr kumimoji="0" lang="en-US" altLang="zh-TW"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http://140.125.154.179/</a:t>
            </a:r>
            <a:r>
              <a:rPr kumimoji="0" lang="en-US" altLang="zh-TW" b="1" dirty="0" err="1">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ms</a:t>
            </a:r>
            <a:r>
              <a:rPr kumimoji="0" lang="en-US" altLang="zh-TW"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/Default.aspx</a:t>
            </a:r>
            <a:endParaRPr kumimoji="0" lang="zh-TW" alt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p>
            <a:pPr fontAlgn="auto">
              <a:spcBef>
                <a:spcPts val="0"/>
              </a:spcBef>
              <a:spcAft>
                <a:spcPts val="0"/>
              </a:spcAft>
              <a:defRPr/>
            </a:pPr>
            <a:endParaRPr kumimoji="0" lang="zh-TW" altLang="en-US" dirty="0">
              <a:latin typeface="+mn-lt"/>
              <a:ea typeface="+mn-ea"/>
            </a:endParaRPr>
          </a:p>
        </p:txBody>
      </p:sp>
      <p:sp>
        <p:nvSpPr>
          <p:cNvPr id="7" name="七角星形 6"/>
          <p:cNvSpPr/>
          <p:nvPr/>
        </p:nvSpPr>
        <p:spPr>
          <a:xfrm>
            <a:off x="543644" y="1484076"/>
            <a:ext cx="1224855" cy="864096"/>
          </a:xfrm>
          <a:prstGeom prst="star7">
            <a:avLst/>
          </a:prstGeom>
          <a:solidFill>
            <a:srgbClr val="00B0F0"/>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6634" name="文字方塊 7"/>
          <p:cNvSpPr txBox="1">
            <a:spLocks noChangeArrowheads="1"/>
          </p:cNvSpPr>
          <p:nvPr/>
        </p:nvSpPr>
        <p:spPr bwMode="auto">
          <a:xfrm>
            <a:off x="808038" y="1757363"/>
            <a:ext cx="86360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kumimoji="0" lang="zh-TW" altLang="en-US" sz="2000" b="1">
                <a:solidFill>
                  <a:schemeClr val="bg1"/>
                </a:solidFill>
                <a:latin typeface="標楷體" pitchFamily="65" charset="-120"/>
                <a:ea typeface="標楷體" pitchFamily="65" charset="-120"/>
              </a:rPr>
              <a:t>坡地</a:t>
            </a:r>
          </a:p>
        </p:txBody>
      </p:sp>
      <p:sp>
        <p:nvSpPr>
          <p:cNvPr id="26635" name="文字方塊 16"/>
          <p:cNvSpPr txBox="1">
            <a:spLocks noChangeArrowheads="1"/>
          </p:cNvSpPr>
          <p:nvPr/>
        </p:nvSpPr>
        <p:spPr bwMode="auto">
          <a:xfrm>
            <a:off x="1900238" y="4305300"/>
            <a:ext cx="124777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kumimoji="0" lang="zh-TW" altLang="en-US" sz="1400" b="1">
                <a:solidFill>
                  <a:schemeClr val="bg1"/>
                </a:solidFill>
                <a:latin typeface="標楷體" pitchFamily="65" charset="-120"/>
                <a:ea typeface="標楷體" pitchFamily="65" charset="-120"/>
              </a:rPr>
              <a:t>中小學</a:t>
            </a:r>
          </a:p>
        </p:txBody>
      </p:sp>
      <p:sp>
        <p:nvSpPr>
          <p:cNvPr id="26636" name="矩形 1"/>
          <p:cNvSpPr>
            <a:spLocks noChangeArrowheads="1"/>
          </p:cNvSpPr>
          <p:nvPr/>
        </p:nvSpPr>
        <p:spPr bwMode="auto">
          <a:xfrm>
            <a:off x="1128713" y="5756275"/>
            <a:ext cx="2032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kumimoji="0" lang="zh-TW" altLang="en-US" sz="1800" b="1" dirty="0">
                <a:solidFill>
                  <a:schemeClr val="bg1"/>
                </a:solidFill>
                <a:latin typeface="標楷體" pitchFamily="65" charset="-120"/>
                <a:ea typeface="標楷體" pitchFamily="65" charset="-120"/>
              </a:rPr>
              <a:t>嘉義縣某國民小學</a:t>
            </a:r>
            <a:endParaRPr kumimoji="0" lang="zh-TW" altLang="en-US" sz="1800" dirty="0">
              <a:solidFill>
                <a:schemeClr val="bg1"/>
              </a:solidFill>
              <a:latin typeface="標楷體" pitchFamily="65" charset="-120"/>
              <a:ea typeface="標楷體" pitchFamily="65" charset="-120"/>
            </a:endParaRPr>
          </a:p>
        </p:txBody>
      </p:sp>
      <p:sp>
        <p:nvSpPr>
          <p:cNvPr id="26637" name="矩形 5"/>
          <p:cNvSpPr>
            <a:spLocks noChangeArrowheads="1"/>
          </p:cNvSpPr>
          <p:nvPr/>
        </p:nvSpPr>
        <p:spPr bwMode="auto">
          <a:xfrm>
            <a:off x="4800600" y="1773238"/>
            <a:ext cx="35702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kumimoji="0" lang="zh-TW" altLang="en-US" sz="2400" b="1">
                <a:solidFill>
                  <a:srgbClr val="FF0000"/>
                </a:solidFill>
                <a:latin typeface="標楷體" pitchFamily="65" charset="-120"/>
                <a:ea typeface="標楷體" pitchFamily="65" charset="-120"/>
              </a:rPr>
              <a:t>以嘉義縣某國民小學為例</a:t>
            </a:r>
            <a:endParaRPr kumimoji="0" lang="zh-TW" altLang="en-US" sz="2400" b="1">
              <a:solidFill>
                <a:srgbClr val="FF0000"/>
              </a:solidFill>
              <a:latin typeface="標楷體" pitchFamily="65" charset="-120"/>
              <a:ea typeface="標楷體" pitchFamily="65" charset="-120"/>
              <a:cs typeface="Times New Roman" pitchFamily="18" charset="0"/>
            </a:endParaRPr>
          </a:p>
        </p:txBody>
      </p:sp>
      <p:cxnSp>
        <p:nvCxnSpPr>
          <p:cNvPr id="13" name="直線接點 12"/>
          <p:cNvCxnSpPr/>
          <p:nvPr/>
        </p:nvCxnSpPr>
        <p:spPr>
          <a:xfrm>
            <a:off x="4800600" y="2708275"/>
            <a:ext cx="563563"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26639" name="矩形 17"/>
          <p:cNvSpPr>
            <a:spLocks noChangeArrowheads="1"/>
          </p:cNvSpPr>
          <p:nvPr/>
        </p:nvSpPr>
        <p:spPr bwMode="auto">
          <a:xfrm>
            <a:off x="5576888" y="2565400"/>
            <a:ext cx="31718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kumimoji="0" lang="en-US" altLang="zh-TW" sz="1400" b="1" dirty="0">
                <a:solidFill>
                  <a:schemeClr val="bg1"/>
                </a:solidFill>
                <a:latin typeface="Times New Roman" pitchFamily="18" charset="0"/>
                <a:ea typeface="標楷體" pitchFamily="65" charset="-120"/>
                <a:cs typeface="Times New Roman" pitchFamily="18" charset="0"/>
              </a:rPr>
              <a:t>99</a:t>
            </a:r>
            <a:r>
              <a:rPr kumimoji="0" lang="zh-TW" altLang="en-US" sz="1400" b="1" dirty="0">
                <a:solidFill>
                  <a:schemeClr val="bg1"/>
                </a:solidFill>
                <a:latin typeface="Times New Roman" pitchFamily="18" charset="0"/>
                <a:ea typeface="標楷體" pitchFamily="65" charset="-120"/>
                <a:cs typeface="Times New Roman" pitchFamily="18" charset="0"/>
              </a:rPr>
              <a:t>年學校輪廓</a:t>
            </a:r>
            <a:r>
              <a:rPr kumimoji="0" lang="en-US" altLang="zh-TW" sz="1400" b="1" dirty="0">
                <a:solidFill>
                  <a:schemeClr val="bg1"/>
                </a:solidFill>
                <a:latin typeface="Times New Roman" pitchFamily="18" charset="0"/>
                <a:ea typeface="標楷體" pitchFamily="65" charset="-120"/>
                <a:cs typeface="Times New Roman" pitchFamily="18" charset="0"/>
              </a:rPr>
              <a:t>(</a:t>
            </a:r>
            <a:r>
              <a:rPr kumimoji="0" lang="zh-TW" altLang="en-US" sz="1400" b="1" dirty="0">
                <a:solidFill>
                  <a:schemeClr val="bg1"/>
                </a:solidFill>
                <a:latin typeface="Times New Roman" pitchFamily="18" charset="0"/>
                <a:ea typeface="標楷體" pitchFamily="65" charset="-120"/>
                <a:cs typeface="Times New Roman" pitchFamily="18" charset="0"/>
              </a:rPr>
              <a:t>國小中心點</a:t>
            </a:r>
            <a:r>
              <a:rPr kumimoji="0" lang="en-US" altLang="zh-TW" sz="1400" b="1" dirty="0">
                <a:solidFill>
                  <a:schemeClr val="bg1"/>
                </a:solidFill>
                <a:latin typeface="Times New Roman" pitchFamily="18" charset="0"/>
                <a:ea typeface="標楷體" pitchFamily="65" charset="-120"/>
                <a:cs typeface="Times New Roman" pitchFamily="18" charset="0"/>
              </a:rPr>
              <a:t>+200</a:t>
            </a:r>
            <a:r>
              <a:rPr kumimoji="0" lang="zh-TW" altLang="en-US" sz="1400" b="1" dirty="0">
                <a:solidFill>
                  <a:schemeClr val="bg1"/>
                </a:solidFill>
                <a:latin typeface="Times New Roman" pitchFamily="18" charset="0"/>
                <a:ea typeface="標楷體" pitchFamily="65" charset="-120"/>
                <a:cs typeface="Times New Roman" pitchFamily="18" charset="0"/>
              </a:rPr>
              <a:t>公尺</a:t>
            </a:r>
            <a:r>
              <a:rPr kumimoji="0" lang="en-US" altLang="zh-TW" sz="1400" b="1" dirty="0">
                <a:solidFill>
                  <a:schemeClr val="bg1"/>
                </a:solidFill>
                <a:latin typeface="Times New Roman" pitchFamily="18" charset="0"/>
                <a:ea typeface="標楷體" pitchFamily="65" charset="-120"/>
                <a:cs typeface="Times New Roman" pitchFamily="18" charset="0"/>
              </a:rPr>
              <a:t>)</a:t>
            </a:r>
            <a:endParaRPr kumimoji="0" lang="zh-TW" altLang="en-US" sz="1400" dirty="0">
              <a:solidFill>
                <a:schemeClr val="bg1"/>
              </a:solidFill>
              <a:latin typeface="Times New Roman" pitchFamily="18" charset="0"/>
              <a:ea typeface="標楷體" pitchFamily="65" charset="-120"/>
              <a:cs typeface="Times New Roman" pitchFamily="18" charset="0"/>
            </a:endParaRPr>
          </a:p>
        </p:txBody>
      </p:sp>
      <p:sp>
        <p:nvSpPr>
          <p:cNvPr id="21" name="矩形 20"/>
          <p:cNvSpPr/>
          <p:nvPr/>
        </p:nvSpPr>
        <p:spPr>
          <a:xfrm>
            <a:off x="4800600" y="4084638"/>
            <a:ext cx="563563" cy="360362"/>
          </a:xfrm>
          <a:prstGeom prst="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solidFill>
                <a:schemeClr val="bg1"/>
              </a:solidFill>
            </a:endParaRPr>
          </a:p>
        </p:txBody>
      </p:sp>
      <p:sp>
        <p:nvSpPr>
          <p:cNvPr id="26641" name="矩形 21"/>
          <p:cNvSpPr>
            <a:spLocks noChangeArrowheads="1"/>
          </p:cNvSpPr>
          <p:nvPr/>
        </p:nvSpPr>
        <p:spPr bwMode="auto">
          <a:xfrm>
            <a:off x="5594350" y="4151313"/>
            <a:ext cx="135572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kumimoji="0" lang="en-US" altLang="zh-TW" sz="1400" b="1">
                <a:solidFill>
                  <a:schemeClr val="bg1"/>
                </a:solidFill>
                <a:latin typeface="Times New Roman" pitchFamily="18" charset="0"/>
                <a:ea typeface="標楷體" pitchFamily="65" charset="-120"/>
                <a:cs typeface="Times New Roman" pitchFamily="18" charset="0"/>
              </a:rPr>
              <a:t>100</a:t>
            </a:r>
            <a:r>
              <a:rPr kumimoji="0" lang="zh-TW" altLang="en-US" sz="1400" b="1">
                <a:solidFill>
                  <a:schemeClr val="bg1"/>
                </a:solidFill>
                <a:latin typeface="Times New Roman" pitchFamily="18" charset="0"/>
                <a:ea typeface="標楷體" pitchFamily="65" charset="-120"/>
                <a:cs typeface="Times New Roman" pitchFamily="18" charset="0"/>
              </a:rPr>
              <a:t>年學校輪廓</a:t>
            </a:r>
            <a:endParaRPr kumimoji="0" lang="zh-TW" altLang="en-US" sz="1400">
              <a:solidFill>
                <a:schemeClr val="bg1"/>
              </a:solidFill>
              <a:latin typeface="Times New Roman" pitchFamily="18" charset="0"/>
              <a:ea typeface="標楷體" pitchFamily="65" charset="-120"/>
              <a:cs typeface="Times New Roman" pitchFamily="18" charset="0"/>
            </a:endParaRPr>
          </a:p>
        </p:txBody>
      </p:sp>
      <p:pic>
        <p:nvPicPr>
          <p:cNvPr id="266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8038" y="2570163"/>
            <a:ext cx="3116262" cy="3257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直線接點 9"/>
          <p:cNvCxnSpPr/>
          <p:nvPr/>
        </p:nvCxnSpPr>
        <p:spPr>
          <a:xfrm>
            <a:off x="4787900" y="3141663"/>
            <a:ext cx="576263" cy="0"/>
          </a:xfrm>
          <a:prstGeom prst="line">
            <a:avLst/>
          </a:prstGeom>
          <a:ln w="28575">
            <a:solidFill>
              <a:srgbClr val="0070C0"/>
            </a:solidFill>
            <a:prstDash val="dash"/>
          </a:ln>
        </p:spPr>
        <p:style>
          <a:lnRef idx="1">
            <a:schemeClr val="accent1"/>
          </a:lnRef>
          <a:fillRef idx="0">
            <a:schemeClr val="accent1"/>
          </a:fillRef>
          <a:effectRef idx="0">
            <a:schemeClr val="accent1"/>
          </a:effectRef>
          <a:fontRef idx="minor">
            <a:schemeClr val="tx1"/>
          </a:fontRef>
        </p:style>
      </p:cxnSp>
      <p:sp>
        <p:nvSpPr>
          <p:cNvPr id="26644" name="矩形 11"/>
          <p:cNvSpPr>
            <a:spLocks noChangeArrowheads="1"/>
          </p:cNvSpPr>
          <p:nvPr/>
        </p:nvSpPr>
        <p:spPr bwMode="auto">
          <a:xfrm>
            <a:off x="5576888" y="2987675"/>
            <a:ext cx="3236912"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kumimoji="0" lang="en-US" altLang="zh-TW" sz="1400" b="1">
                <a:solidFill>
                  <a:schemeClr val="bg1"/>
                </a:solidFill>
                <a:latin typeface="Times New Roman" pitchFamily="18" charset="0"/>
                <a:ea typeface="標楷體" pitchFamily="65" charset="-120"/>
                <a:cs typeface="Times New Roman" pitchFamily="18" charset="0"/>
              </a:rPr>
              <a:t>99</a:t>
            </a:r>
            <a:r>
              <a:rPr kumimoji="0" lang="zh-TW" altLang="en-US" sz="1400" b="1">
                <a:solidFill>
                  <a:schemeClr val="bg1"/>
                </a:solidFill>
                <a:latin typeface="Times New Roman" pitchFamily="18" charset="0"/>
                <a:ea typeface="標楷體" pitchFamily="65" charset="-120"/>
                <a:cs typeface="Times New Roman" pitchFamily="18" charset="0"/>
              </a:rPr>
              <a:t>年學校輪廓</a:t>
            </a:r>
            <a:r>
              <a:rPr kumimoji="0" lang="en-US" altLang="zh-TW" sz="1400" b="1">
                <a:solidFill>
                  <a:schemeClr val="bg1"/>
                </a:solidFill>
                <a:latin typeface="Times New Roman" pitchFamily="18" charset="0"/>
                <a:ea typeface="標楷體" pitchFamily="65" charset="-120"/>
                <a:cs typeface="Times New Roman" pitchFamily="18" charset="0"/>
              </a:rPr>
              <a:t>+200</a:t>
            </a:r>
            <a:r>
              <a:rPr kumimoji="0" lang="zh-TW" altLang="en-US" sz="1400" b="1">
                <a:solidFill>
                  <a:schemeClr val="bg1"/>
                </a:solidFill>
                <a:latin typeface="Times New Roman" pitchFamily="18" charset="0"/>
                <a:ea typeface="標楷體" pitchFamily="65" charset="-120"/>
                <a:cs typeface="Times New Roman" pitchFamily="18" charset="0"/>
              </a:rPr>
              <a:t>公尺之範圍</a:t>
            </a:r>
            <a:r>
              <a:rPr kumimoji="0" lang="en-US" altLang="zh-TW" sz="1400" b="1">
                <a:solidFill>
                  <a:schemeClr val="bg1"/>
                </a:solidFill>
                <a:latin typeface="Times New Roman" pitchFamily="18" charset="0"/>
                <a:ea typeface="標楷體" pitchFamily="65" charset="-120"/>
                <a:cs typeface="Times New Roman" pitchFamily="18" charset="0"/>
              </a:rPr>
              <a:t>(</a:t>
            </a:r>
            <a:r>
              <a:rPr kumimoji="0" lang="zh-TW" altLang="en-US" sz="1400" b="1">
                <a:solidFill>
                  <a:schemeClr val="bg1"/>
                </a:solidFill>
                <a:latin typeface="Times New Roman" pitchFamily="18" charset="0"/>
                <a:ea typeface="標楷體" pitchFamily="65" charset="-120"/>
                <a:cs typeface="Times New Roman" pitchFamily="18" charset="0"/>
              </a:rPr>
              <a:t>中潛勢</a:t>
            </a:r>
            <a:r>
              <a:rPr kumimoji="0" lang="en-US" altLang="zh-TW" sz="1400" b="1">
                <a:solidFill>
                  <a:schemeClr val="bg1"/>
                </a:solidFill>
                <a:latin typeface="Times New Roman" pitchFamily="18" charset="0"/>
                <a:ea typeface="標楷體" pitchFamily="65" charset="-120"/>
                <a:cs typeface="Times New Roman" pitchFamily="18" charset="0"/>
              </a:rPr>
              <a:t>)</a:t>
            </a:r>
            <a:endParaRPr kumimoji="0" lang="zh-TW" altLang="en-US" sz="1400">
              <a:solidFill>
                <a:schemeClr val="bg1"/>
              </a:solidFill>
              <a:latin typeface="Times New Roman" pitchFamily="18" charset="0"/>
              <a:ea typeface="標楷體" pitchFamily="65" charset="-120"/>
              <a:cs typeface="Times New Roman" pitchFamily="18" charset="0"/>
            </a:endParaRPr>
          </a:p>
        </p:txBody>
      </p:sp>
      <p:sp>
        <p:nvSpPr>
          <p:cNvPr id="14" name="向右箭號 13"/>
          <p:cNvSpPr/>
          <p:nvPr/>
        </p:nvSpPr>
        <p:spPr>
          <a:xfrm>
            <a:off x="5576888" y="3573463"/>
            <a:ext cx="434975" cy="287337"/>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auto">
              <a:spcBef>
                <a:spcPts val="0"/>
              </a:spcBef>
              <a:spcAft>
                <a:spcPts val="0"/>
              </a:spcAft>
              <a:defRPr/>
            </a:pPr>
            <a:endParaRPr kumimoji="0" lang="zh-TW" altLang="en-US">
              <a:solidFill>
                <a:schemeClr val="bg1"/>
              </a:solidFill>
            </a:endParaRPr>
          </a:p>
        </p:txBody>
      </p:sp>
      <p:sp>
        <p:nvSpPr>
          <p:cNvPr id="26646" name="矩形 14"/>
          <p:cNvSpPr>
            <a:spLocks noChangeArrowheads="1"/>
          </p:cNvSpPr>
          <p:nvPr/>
        </p:nvSpPr>
        <p:spPr bwMode="auto">
          <a:xfrm>
            <a:off x="6180138" y="3573463"/>
            <a:ext cx="19827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kumimoji="0" lang="en-US" altLang="zh-TW" sz="1400" b="1">
                <a:solidFill>
                  <a:schemeClr val="bg1"/>
                </a:solidFill>
                <a:latin typeface="Times New Roman" pitchFamily="18" charset="0"/>
                <a:ea typeface="標楷體" pitchFamily="65" charset="-120"/>
                <a:cs typeface="Times New Roman" pitchFamily="18" charset="0"/>
              </a:rPr>
              <a:t>99</a:t>
            </a:r>
            <a:r>
              <a:rPr kumimoji="0" lang="zh-TW" altLang="en-US" sz="1400" b="1">
                <a:solidFill>
                  <a:schemeClr val="bg1"/>
                </a:solidFill>
                <a:latin typeface="Times New Roman" pitchFamily="18" charset="0"/>
                <a:ea typeface="標楷體" pitchFamily="65" charset="-120"/>
                <a:cs typeface="Times New Roman" pitchFamily="18" charset="0"/>
              </a:rPr>
              <a:t>年判斷為中潛勢學校</a:t>
            </a:r>
            <a:endParaRPr kumimoji="0" lang="zh-TW" altLang="en-US" sz="1400">
              <a:solidFill>
                <a:schemeClr val="bg1"/>
              </a:solidFill>
              <a:latin typeface="Times New Roman" pitchFamily="18" charset="0"/>
              <a:ea typeface="標楷體" pitchFamily="65" charset="-120"/>
              <a:cs typeface="Times New Roman" pitchFamily="18" charset="0"/>
            </a:endParaRPr>
          </a:p>
        </p:txBody>
      </p:sp>
      <p:cxnSp>
        <p:nvCxnSpPr>
          <p:cNvPr id="19" name="直線接點 18"/>
          <p:cNvCxnSpPr/>
          <p:nvPr/>
        </p:nvCxnSpPr>
        <p:spPr>
          <a:xfrm>
            <a:off x="4800600" y="4837113"/>
            <a:ext cx="56356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6648" name="矩形 19"/>
          <p:cNvSpPr>
            <a:spLocks noChangeArrowheads="1"/>
          </p:cNvSpPr>
          <p:nvPr/>
        </p:nvSpPr>
        <p:spPr bwMode="auto">
          <a:xfrm>
            <a:off x="5468938" y="4641850"/>
            <a:ext cx="33258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kumimoji="0" lang="en-US" altLang="zh-TW" sz="1400" b="1">
                <a:solidFill>
                  <a:schemeClr val="bg1"/>
                </a:solidFill>
                <a:latin typeface="Times New Roman" pitchFamily="18" charset="0"/>
                <a:ea typeface="標楷體" pitchFamily="65" charset="-120"/>
                <a:cs typeface="Times New Roman" pitchFamily="18" charset="0"/>
              </a:rPr>
              <a:t>100</a:t>
            </a:r>
            <a:r>
              <a:rPr kumimoji="0" lang="zh-TW" altLang="en-US" sz="1400" b="1">
                <a:solidFill>
                  <a:schemeClr val="bg1"/>
                </a:solidFill>
                <a:latin typeface="Times New Roman" pitchFamily="18" charset="0"/>
                <a:ea typeface="標楷體" pitchFamily="65" charset="-120"/>
                <a:cs typeface="Times New Roman" pitchFamily="18" charset="0"/>
              </a:rPr>
              <a:t>年學校輪廓</a:t>
            </a:r>
            <a:r>
              <a:rPr kumimoji="0" lang="en-US" altLang="zh-TW" sz="1400" b="1">
                <a:solidFill>
                  <a:schemeClr val="bg1"/>
                </a:solidFill>
                <a:latin typeface="Times New Roman" pitchFamily="18" charset="0"/>
                <a:ea typeface="標楷體" pitchFamily="65" charset="-120"/>
                <a:cs typeface="Times New Roman" pitchFamily="18" charset="0"/>
              </a:rPr>
              <a:t>+ 50</a:t>
            </a:r>
            <a:r>
              <a:rPr kumimoji="0" lang="zh-TW" altLang="en-US" sz="1400" b="1">
                <a:solidFill>
                  <a:schemeClr val="bg1"/>
                </a:solidFill>
                <a:latin typeface="Times New Roman" pitchFamily="18" charset="0"/>
                <a:ea typeface="標楷體" pitchFamily="65" charset="-120"/>
                <a:cs typeface="Times New Roman" pitchFamily="18" charset="0"/>
              </a:rPr>
              <a:t>公尺之範圍</a:t>
            </a:r>
            <a:r>
              <a:rPr kumimoji="0" lang="en-US" altLang="zh-TW" sz="1400" b="1">
                <a:solidFill>
                  <a:schemeClr val="bg1"/>
                </a:solidFill>
                <a:latin typeface="Times New Roman" pitchFamily="18" charset="0"/>
                <a:ea typeface="標楷體" pitchFamily="65" charset="-120"/>
                <a:cs typeface="Times New Roman" pitchFamily="18" charset="0"/>
              </a:rPr>
              <a:t>(</a:t>
            </a:r>
            <a:r>
              <a:rPr kumimoji="0" lang="zh-TW" altLang="en-US" sz="1400" b="1">
                <a:solidFill>
                  <a:schemeClr val="bg1"/>
                </a:solidFill>
                <a:latin typeface="Times New Roman" pitchFamily="18" charset="0"/>
                <a:ea typeface="標楷體" pitchFamily="65" charset="-120"/>
                <a:cs typeface="Times New Roman" pitchFamily="18" charset="0"/>
              </a:rPr>
              <a:t>高潛勢</a:t>
            </a:r>
            <a:r>
              <a:rPr kumimoji="0" lang="en-US" altLang="zh-TW" sz="1400" b="1">
                <a:solidFill>
                  <a:schemeClr val="bg1"/>
                </a:solidFill>
                <a:latin typeface="Times New Roman" pitchFamily="18" charset="0"/>
                <a:ea typeface="標楷體" pitchFamily="65" charset="-120"/>
                <a:cs typeface="Times New Roman" pitchFamily="18" charset="0"/>
              </a:rPr>
              <a:t>)</a:t>
            </a:r>
            <a:endParaRPr kumimoji="0" lang="zh-TW" altLang="en-US" sz="1400">
              <a:solidFill>
                <a:schemeClr val="bg1"/>
              </a:solidFill>
              <a:latin typeface="Times New Roman" pitchFamily="18" charset="0"/>
              <a:ea typeface="標楷體" pitchFamily="65" charset="-120"/>
              <a:cs typeface="Times New Roman" pitchFamily="18" charset="0"/>
            </a:endParaRPr>
          </a:p>
        </p:txBody>
      </p:sp>
      <p:cxnSp>
        <p:nvCxnSpPr>
          <p:cNvPr id="26" name="直線接點 25"/>
          <p:cNvCxnSpPr/>
          <p:nvPr/>
        </p:nvCxnSpPr>
        <p:spPr>
          <a:xfrm>
            <a:off x="4800600" y="5176838"/>
            <a:ext cx="563563"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6650" name="矩形 27"/>
          <p:cNvSpPr>
            <a:spLocks noChangeArrowheads="1"/>
          </p:cNvSpPr>
          <p:nvPr/>
        </p:nvSpPr>
        <p:spPr bwMode="auto">
          <a:xfrm>
            <a:off x="5487988" y="4994275"/>
            <a:ext cx="33258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kumimoji="0" lang="en-US" altLang="zh-TW" sz="1400" b="1">
                <a:solidFill>
                  <a:schemeClr val="bg1"/>
                </a:solidFill>
                <a:latin typeface="Times New Roman" pitchFamily="18" charset="0"/>
                <a:ea typeface="標楷體" pitchFamily="65" charset="-120"/>
                <a:cs typeface="Times New Roman" pitchFamily="18" charset="0"/>
              </a:rPr>
              <a:t>100</a:t>
            </a:r>
            <a:r>
              <a:rPr kumimoji="0" lang="zh-TW" altLang="en-US" sz="1400" b="1">
                <a:solidFill>
                  <a:schemeClr val="bg1"/>
                </a:solidFill>
                <a:latin typeface="Times New Roman" pitchFamily="18" charset="0"/>
                <a:ea typeface="標楷體" pitchFamily="65" charset="-120"/>
                <a:cs typeface="Times New Roman" pitchFamily="18" charset="0"/>
              </a:rPr>
              <a:t>年學校輪廓</a:t>
            </a:r>
            <a:r>
              <a:rPr kumimoji="0" lang="en-US" altLang="zh-TW" sz="1400" b="1">
                <a:solidFill>
                  <a:schemeClr val="bg1"/>
                </a:solidFill>
                <a:latin typeface="Times New Roman" pitchFamily="18" charset="0"/>
                <a:ea typeface="標楷體" pitchFamily="65" charset="-120"/>
                <a:cs typeface="Times New Roman" pitchFamily="18" charset="0"/>
              </a:rPr>
              <a:t>+200</a:t>
            </a:r>
            <a:r>
              <a:rPr kumimoji="0" lang="zh-TW" altLang="en-US" sz="1400" b="1">
                <a:solidFill>
                  <a:schemeClr val="bg1"/>
                </a:solidFill>
                <a:latin typeface="Times New Roman" pitchFamily="18" charset="0"/>
                <a:ea typeface="標楷體" pitchFamily="65" charset="-120"/>
                <a:cs typeface="Times New Roman" pitchFamily="18" charset="0"/>
              </a:rPr>
              <a:t>公尺之範圍</a:t>
            </a:r>
            <a:r>
              <a:rPr kumimoji="0" lang="en-US" altLang="zh-TW" sz="1400" b="1">
                <a:solidFill>
                  <a:schemeClr val="bg1"/>
                </a:solidFill>
                <a:latin typeface="Times New Roman" pitchFamily="18" charset="0"/>
                <a:ea typeface="標楷體" pitchFamily="65" charset="-120"/>
                <a:cs typeface="Times New Roman" pitchFamily="18" charset="0"/>
              </a:rPr>
              <a:t>(</a:t>
            </a:r>
            <a:r>
              <a:rPr kumimoji="0" lang="zh-TW" altLang="en-US" sz="1400" b="1">
                <a:solidFill>
                  <a:schemeClr val="bg1"/>
                </a:solidFill>
                <a:latin typeface="Times New Roman" pitchFamily="18" charset="0"/>
                <a:ea typeface="標楷體" pitchFamily="65" charset="-120"/>
                <a:cs typeface="Times New Roman" pitchFamily="18" charset="0"/>
              </a:rPr>
              <a:t>中潛勢</a:t>
            </a:r>
            <a:r>
              <a:rPr kumimoji="0" lang="en-US" altLang="zh-TW" sz="1400" b="1">
                <a:solidFill>
                  <a:schemeClr val="bg1"/>
                </a:solidFill>
                <a:latin typeface="Times New Roman" pitchFamily="18" charset="0"/>
                <a:ea typeface="標楷體" pitchFamily="65" charset="-120"/>
                <a:cs typeface="Times New Roman" pitchFamily="18" charset="0"/>
              </a:rPr>
              <a:t>)</a:t>
            </a:r>
            <a:endParaRPr kumimoji="0" lang="zh-TW" altLang="en-US" sz="1400">
              <a:solidFill>
                <a:schemeClr val="bg1"/>
              </a:solidFill>
              <a:latin typeface="Times New Roman" pitchFamily="18" charset="0"/>
              <a:ea typeface="標楷體" pitchFamily="65" charset="-120"/>
              <a:cs typeface="Times New Roman" pitchFamily="18" charset="0"/>
            </a:endParaRPr>
          </a:p>
        </p:txBody>
      </p:sp>
      <p:sp>
        <p:nvSpPr>
          <p:cNvPr id="34" name="向右箭號 33"/>
          <p:cNvSpPr/>
          <p:nvPr/>
        </p:nvSpPr>
        <p:spPr>
          <a:xfrm>
            <a:off x="5594350" y="5454650"/>
            <a:ext cx="434975" cy="287338"/>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auto">
              <a:spcBef>
                <a:spcPts val="0"/>
              </a:spcBef>
              <a:spcAft>
                <a:spcPts val="0"/>
              </a:spcAft>
              <a:defRPr/>
            </a:pPr>
            <a:endParaRPr kumimoji="0" lang="zh-TW" altLang="en-US">
              <a:solidFill>
                <a:schemeClr val="bg1"/>
              </a:solidFill>
            </a:endParaRPr>
          </a:p>
        </p:txBody>
      </p:sp>
      <p:sp>
        <p:nvSpPr>
          <p:cNvPr id="26652" name="矩形 28"/>
          <p:cNvSpPr>
            <a:spLocks noChangeArrowheads="1"/>
          </p:cNvSpPr>
          <p:nvPr/>
        </p:nvSpPr>
        <p:spPr bwMode="auto">
          <a:xfrm>
            <a:off x="6157913" y="5435600"/>
            <a:ext cx="2074862"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kumimoji="0" lang="en-US" altLang="zh-TW" sz="1400" b="1">
                <a:solidFill>
                  <a:schemeClr val="bg1"/>
                </a:solidFill>
                <a:latin typeface="Times New Roman" pitchFamily="18" charset="0"/>
                <a:ea typeface="標楷體" pitchFamily="65" charset="-120"/>
                <a:cs typeface="Times New Roman" pitchFamily="18" charset="0"/>
              </a:rPr>
              <a:t>100</a:t>
            </a:r>
            <a:r>
              <a:rPr kumimoji="0" lang="zh-TW" altLang="en-US" sz="1400" b="1">
                <a:solidFill>
                  <a:schemeClr val="bg1"/>
                </a:solidFill>
                <a:latin typeface="Times New Roman" pitchFamily="18" charset="0"/>
                <a:ea typeface="標楷體" pitchFamily="65" charset="-120"/>
                <a:cs typeface="Times New Roman" pitchFamily="18" charset="0"/>
              </a:rPr>
              <a:t>年判斷為低潛勢學校</a:t>
            </a:r>
            <a:endParaRPr kumimoji="0" lang="zh-TW" altLang="en-US" sz="1400">
              <a:solidFill>
                <a:schemeClr val="bg1"/>
              </a:solidFill>
              <a:latin typeface="Times New Roman" pitchFamily="18" charset="0"/>
              <a:ea typeface="標楷體" pitchFamily="65" charset="-120"/>
              <a:cs typeface="Times New Roman" pitchFamily="18" charset="0"/>
            </a:endParaRPr>
          </a:p>
        </p:txBody>
      </p:sp>
      <p:pic>
        <p:nvPicPr>
          <p:cNvPr id="2665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64113" y="5741988"/>
            <a:ext cx="400050" cy="419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654" name="矩形 29"/>
          <p:cNvSpPr>
            <a:spLocks noChangeArrowheads="1"/>
          </p:cNvSpPr>
          <p:nvPr/>
        </p:nvSpPr>
        <p:spPr bwMode="auto">
          <a:xfrm>
            <a:off x="5576888" y="5851525"/>
            <a:ext cx="1979612"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kumimoji="0" lang="zh-TW" altLang="en-US" sz="1400" b="1">
                <a:solidFill>
                  <a:schemeClr val="bg1"/>
                </a:solidFill>
                <a:latin typeface="標楷體" pitchFamily="65" charset="-120"/>
                <a:ea typeface="標楷體" pitchFamily="65" charset="-120"/>
              </a:rPr>
              <a:t>地調所順向坡調查資料</a:t>
            </a:r>
            <a:endParaRPr kumimoji="0" lang="zh-TW" altLang="en-US" sz="1400">
              <a:solidFill>
                <a:schemeClr val="bg1"/>
              </a:solidFill>
              <a:latin typeface="標楷體" pitchFamily="65" charset="-120"/>
              <a:ea typeface="標楷體" pitchFamily="65" charset="-120"/>
            </a:endParaRPr>
          </a:p>
        </p:txBody>
      </p:sp>
      <p:sp>
        <p:nvSpPr>
          <p:cNvPr id="33" name="橢圓 32"/>
          <p:cNvSpPr/>
          <p:nvPr/>
        </p:nvSpPr>
        <p:spPr>
          <a:xfrm>
            <a:off x="1768475" y="3860800"/>
            <a:ext cx="755650" cy="627063"/>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35" name="橢圓 34"/>
          <p:cNvSpPr/>
          <p:nvPr/>
        </p:nvSpPr>
        <p:spPr>
          <a:xfrm>
            <a:off x="1476375" y="3573463"/>
            <a:ext cx="1366838" cy="1222375"/>
          </a:xfrm>
          <a:prstGeom prst="ellipse">
            <a:avLst/>
          </a:prstGeom>
          <a:noFill/>
          <a:ln>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Tree>
    <p:extLst>
      <p:ext uri="{BB962C8B-B14F-4D97-AF65-F5344CB8AC3E}">
        <p14:creationId xmlns:p14="http://schemas.microsoft.com/office/powerpoint/2010/main" val="104501994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標題 1"/>
          <p:cNvSpPr txBox="1">
            <a:spLocks/>
          </p:cNvSpPr>
          <p:nvPr/>
        </p:nvSpPr>
        <p:spPr bwMode="auto">
          <a:xfrm>
            <a:off x="417513" y="2857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endParaRPr kumimoji="0" lang="zh-TW" altLang="en-US" sz="4400" b="1"/>
          </a:p>
        </p:txBody>
      </p:sp>
      <p:sp>
        <p:nvSpPr>
          <p:cNvPr id="27651" name="標題 1"/>
          <p:cNvSpPr>
            <a:spLocks noGrp="1"/>
          </p:cNvSpPr>
          <p:nvPr>
            <p:ph type="title"/>
          </p:nvPr>
        </p:nvSpPr>
        <p:spPr>
          <a:xfrm>
            <a:off x="468313" y="260350"/>
            <a:ext cx="8229600" cy="1143000"/>
          </a:xfrm>
        </p:spPr>
        <p:txBody>
          <a:bodyPr/>
          <a:lstStyle/>
          <a:p>
            <a:pPr eaLnBrk="1" hangingPunct="1"/>
            <a:r>
              <a:rPr lang="zh-TW" altLang="en-US" dirty="0" smtClean="0"/>
              <a:t>校園</a:t>
            </a:r>
            <a:r>
              <a:rPr lang="zh-TW" altLang="zh-TW" dirty="0" smtClean="0"/>
              <a:t>災</a:t>
            </a:r>
            <a:r>
              <a:rPr lang="zh-TW" altLang="en-US" dirty="0" smtClean="0"/>
              <a:t>害</a:t>
            </a:r>
            <a:r>
              <a:rPr lang="zh-TW" altLang="zh-TW" dirty="0" smtClean="0"/>
              <a:t>潛</a:t>
            </a:r>
            <a:r>
              <a:rPr lang="zh-TW" altLang="en-US" dirty="0" smtClean="0"/>
              <a:t>勢</a:t>
            </a:r>
            <a:r>
              <a:rPr lang="zh-TW" altLang="zh-TW" dirty="0" smtClean="0"/>
              <a:t>判定原則</a:t>
            </a:r>
            <a:endParaRPr lang="zh-TW" altLang="en-US" b="1" dirty="0" smtClean="0">
              <a:latin typeface="標楷體" pitchFamily="65" charset="-120"/>
              <a:ea typeface="標楷體" pitchFamily="65" charset="-120"/>
            </a:endParaRPr>
          </a:p>
        </p:txBody>
      </p:sp>
      <p:sp>
        <p:nvSpPr>
          <p:cNvPr id="5" name="圓角矩形 4"/>
          <p:cNvSpPr/>
          <p:nvPr/>
        </p:nvSpPr>
        <p:spPr>
          <a:xfrm>
            <a:off x="468313" y="260350"/>
            <a:ext cx="8207375" cy="1152525"/>
          </a:xfrm>
          <a:prstGeom prst="roundRect">
            <a:avLst/>
          </a:prstGeom>
          <a:noFill/>
          <a:ln w="57150">
            <a:solidFill>
              <a:srgbClr val="FFC00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kumimoji="0" lang="zh-TW" altLang="en-US"/>
          </a:p>
        </p:txBody>
      </p:sp>
      <p:sp>
        <p:nvSpPr>
          <p:cNvPr id="71" name="圓角矩形 70"/>
          <p:cNvSpPr/>
          <p:nvPr/>
        </p:nvSpPr>
        <p:spPr>
          <a:xfrm>
            <a:off x="468313" y="6226175"/>
            <a:ext cx="8099425" cy="504825"/>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dirty="0"/>
          </a:p>
        </p:txBody>
      </p:sp>
      <p:sp>
        <p:nvSpPr>
          <p:cNvPr id="72" name="矩形 71"/>
          <p:cNvSpPr/>
          <p:nvPr/>
        </p:nvSpPr>
        <p:spPr>
          <a:xfrm>
            <a:off x="611188" y="6284913"/>
            <a:ext cx="8353425" cy="646112"/>
          </a:xfrm>
          <a:prstGeom prst="rect">
            <a:avLst/>
          </a:prstGeom>
        </p:spPr>
        <p:txBody>
          <a:bodyPr>
            <a:spAutoFit/>
          </a:bodyPr>
          <a:lstStyle/>
          <a:p>
            <a:pPr fontAlgn="auto">
              <a:spcBef>
                <a:spcPts val="0"/>
              </a:spcBef>
              <a:spcAft>
                <a:spcPts val="0"/>
              </a:spcAft>
              <a:defRPr/>
            </a:pPr>
            <a:r>
              <a:rPr kumimoji="0" lang="zh-TW" altLang="en-US"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全國各級學校災害潛勢資訊管理系統</a:t>
            </a:r>
            <a:r>
              <a:rPr kumimoji="0" lang="en-US" altLang="zh-TW"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a:t>
            </a:r>
            <a:r>
              <a:rPr kumimoji="0" lang="en-US" altLang="zh-TW"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http://140.125.154.179/</a:t>
            </a:r>
            <a:r>
              <a:rPr kumimoji="0" lang="en-US" altLang="zh-TW" b="1" dirty="0" err="1">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ms</a:t>
            </a:r>
            <a:r>
              <a:rPr kumimoji="0" lang="en-US" altLang="zh-TW"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/Default.aspx</a:t>
            </a:r>
            <a:endParaRPr kumimoji="0" lang="zh-TW" alt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p>
            <a:pPr fontAlgn="auto">
              <a:spcBef>
                <a:spcPts val="0"/>
              </a:spcBef>
              <a:spcAft>
                <a:spcPts val="0"/>
              </a:spcAft>
              <a:defRPr/>
            </a:pPr>
            <a:endParaRPr kumimoji="0" lang="zh-TW" altLang="en-US" dirty="0">
              <a:latin typeface="+mn-lt"/>
              <a:ea typeface="+mn-ea"/>
            </a:endParaRPr>
          </a:p>
        </p:txBody>
      </p:sp>
      <p:sp>
        <p:nvSpPr>
          <p:cNvPr id="7" name="七角星形 6"/>
          <p:cNvSpPr/>
          <p:nvPr/>
        </p:nvSpPr>
        <p:spPr>
          <a:xfrm>
            <a:off x="119779" y="1586944"/>
            <a:ext cx="1224855" cy="864096"/>
          </a:xfrm>
          <a:prstGeom prst="star7">
            <a:avLst/>
          </a:prstGeom>
          <a:solidFill>
            <a:srgbClr val="00B0F0"/>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7658" name="文字方塊 7"/>
          <p:cNvSpPr txBox="1">
            <a:spLocks noChangeArrowheads="1"/>
          </p:cNvSpPr>
          <p:nvPr/>
        </p:nvSpPr>
        <p:spPr bwMode="auto">
          <a:xfrm>
            <a:off x="384175" y="1812925"/>
            <a:ext cx="863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kumimoji="0" lang="zh-TW" altLang="en-US" sz="2000" b="1">
                <a:solidFill>
                  <a:schemeClr val="bg1"/>
                </a:solidFill>
                <a:latin typeface="標楷體" pitchFamily="65" charset="-120"/>
                <a:ea typeface="標楷體" pitchFamily="65" charset="-120"/>
              </a:rPr>
              <a:t>坡地</a:t>
            </a:r>
          </a:p>
        </p:txBody>
      </p:sp>
      <p:sp>
        <p:nvSpPr>
          <p:cNvPr id="27659" name="矩形 10"/>
          <p:cNvSpPr>
            <a:spLocks noChangeArrowheads="1"/>
          </p:cNvSpPr>
          <p:nvPr/>
        </p:nvSpPr>
        <p:spPr bwMode="auto">
          <a:xfrm>
            <a:off x="2132013" y="1428750"/>
            <a:ext cx="3186112" cy="369888"/>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kumimoji="0" lang="zh-TW" altLang="en-US" sz="1800" b="1">
                <a:solidFill>
                  <a:srgbClr val="C00000"/>
                </a:solidFill>
                <a:latin typeface="標楷體" pitchFamily="65" charset="-120"/>
                <a:ea typeface="標楷體" pitchFamily="65" charset="-120"/>
              </a:rPr>
              <a:t>坡地災害潛勢判定條件與方法</a:t>
            </a:r>
            <a:endParaRPr kumimoji="0" lang="zh-TW" altLang="en-US" sz="1800">
              <a:solidFill>
                <a:srgbClr val="C00000"/>
              </a:solidFill>
              <a:latin typeface="標楷體" pitchFamily="65" charset="-120"/>
              <a:ea typeface="標楷體" pitchFamily="65" charset="-120"/>
            </a:endParaRPr>
          </a:p>
        </p:txBody>
      </p:sp>
      <p:sp>
        <p:nvSpPr>
          <p:cNvPr id="12" name="矩形 11"/>
          <p:cNvSpPr/>
          <p:nvPr/>
        </p:nvSpPr>
        <p:spPr>
          <a:xfrm>
            <a:off x="5568950" y="1438275"/>
            <a:ext cx="1568450" cy="369888"/>
          </a:xfrm>
          <a:prstGeom prst="rect">
            <a:avLst/>
          </a:prstGeom>
          <a:solidFill>
            <a:schemeClr val="accent4">
              <a:lumMod val="60000"/>
              <a:lumOff val="40000"/>
            </a:schemeClr>
          </a:solidFill>
        </p:spPr>
        <p:txBody>
          <a:bodyPr wrap="none">
            <a:spAutoFit/>
          </a:bodyPr>
          <a:lstStyle/>
          <a:p>
            <a:pPr fontAlgn="auto">
              <a:spcBef>
                <a:spcPts val="0"/>
              </a:spcBef>
              <a:spcAft>
                <a:spcPts val="0"/>
              </a:spcAft>
              <a:defRPr/>
            </a:pPr>
            <a:r>
              <a:rPr kumimoji="0" lang="zh-TW" altLang="en-US" b="1" dirty="0">
                <a:solidFill>
                  <a:srgbClr val="C00000"/>
                </a:solidFill>
                <a:latin typeface="標楷體" panose="03000509000000000000" pitchFamily="65" charset="-120"/>
                <a:ea typeface="標楷體" panose="03000509000000000000" pitchFamily="65" charset="-120"/>
              </a:rPr>
              <a:t>學校填報資料</a:t>
            </a:r>
          </a:p>
        </p:txBody>
      </p:sp>
      <p:graphicFrame>
        <p:nvGraphicFramePr>
          <p:cNvPr id="9" name="表格 8"/>
          <p:cNvGraphicFramePr>
            <a:graphicFrameLocks noGrp="1"/>
          </p:cNvGraphicFramePr>
          <p:nvPr>
            <p:extLst>
              <p:ext uri="{D42A27DB-BD31-4B8C-83A1-F6EECF244321}">
                <p14:modId xmlns:p14="http://schemas.microsoft.com/office/powerpoint/2010/main" val="2998225855"/>
              </p:ext>
            </p:extLst>
          </p:nvPr>
        </p:nvGraphicFramePr>
        <p:xfrm>
          <a:off x="1547813" y="1808163"/>
          <a:ext cx="7097712" cy="4303712"/>
        </p:xfrm>
        <a:graphic>
          <a:graphicData uri="http://schemas.openxmlformats.org/drawingml/2006/table">
            <a:tbl>
              <a:tblPr firstRow="1" firstCol="1" bandRow="1">
                <a:tableStyleId>{5C22544A-7EE6-4342-B048-85BDC9FD1C3A}</a:tableStyleId>
              </a:tblPr>
              <a:tblGrid>
                <a:gridCol w="1031264"/>
                <a:gridCol w="801108"/>
                <a:gridCol w="1030455"/>
                <a:gridCol w="1258998"/>
                <a:gridCol w="2975887"/>
              </a:tblGrid>
              <a:tr h="198120">
                <a:tc>
                  <a:txBody>
                    <a:bodyPr/>
                    <a:lstStyle/>
                    <a:p>
                      <a:pPr algn="ctr" fontAlgn="base">
                        <a:spcAft>
                          <a:spcPts val="0"/>
                        </a:spcAft>
                      </a:pPr>
                      <a:r>
                        <a:rPr lang="zh-TW"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潛勢結果</a:t>
                      </a:r>
                    </a:p>
                  </a:txBody>
                  <a:tcPr marL="68574" marR="68574" marT="0" marB="0" anchor="ctr"/>
                </a:tc>
                <a:tc>
                  <a:txBody>
                    <a:bodyPr/>
                    <a:lstStyle/>
                    <a:p>
                      <a:pPr algn="ctr" fontAlgn="base">
                        <a:spcAft>
                          <a:spcPts val="0"/>
                        </a:spcAft>
                      </a:pPr>
                      <a:r>
                        <a:rPr lang="en-US" sz="1300" kern="10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2010</a:t>
                      </a:r>
                      <a:r>
                        <a:rPr lang="zh-TW" sz="1300" kern="10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年</a:t>
                      </a:r>
                    </a:p>
                  </a:txBody>
                  <a:tcPr marL="68574" marR="68574" marT="0" marB="0" anchor="ctr"/>
                </a:tc>
                <a:tc>
                  <a:txBody>
                    <a:bodyPr/>
                    <a:lstStyle/>
                    <a:p>
                      <a:pPr algn="ctr" fontAlgn="base">
                        <a:spcAft>
                          <a:spcPts val="0"/>
                        </a:spcAft>
                      </a:pPr>
                      <a:r>
                        <a:rPr lang="en-US" sz="1300" kern="10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2011</a:t>
                      </a:r>
                      <a:r>
                        <a:rPr lang="zh-TW" sz="1300" kern="10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年</a:t>
                      </a:r>
                    </a:p>
                  </a:txBody>
                  <a:tcPr marL="68574" marR="68574" marT="0" marB="0" anchor="ctr"/>
                </a:tc>
                <a:tc>
                  <a:txBody>
                    <a:bodyPr/>
                    <a:lstStyle/>
                    <a:p>
                      <a:pPr algn="ctr" fontAlgn="base">
                        <a:spcAft>
                          <a:spcPts val="0"/>
                        </a:spcAft>
                      </a:pPr>
                      <a:r>
                        <a:rPr lang="en-US" sz="1300" kern="10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2012</a:t>
                      </a:r>
                      <a:r>
                        <a:rPr lang="zh-TW" sz="1300" kern="10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年</a:t>
                      </a:r>
                    </a:p>
                  </a:txBody>
                  <a:tcPr marL="68574" marR="68574" marT="0" marB="0" anchor="ctr"/>
                </a:tc>
                <a:tc>
                  <a:txBody>
                    <a:bodyPr/>
                    <a:lstStyle/>
                    <a:p>
                      <a:pPr algn="ctr" fontAlgn="base">
                        <a:spcAft>
                          <a:spcPts val="0"/>
                        </a:spcAft>
                      </a:pPr>
                      <a:r>
                        <a:rPr lang="en-US" sz="1300" kern="10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2013</a:t>
                      </a:r>
                      <a:r>
                        <a:rPr lang="zh-TW" sz="1300" kern="10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年</a:t>
                      </a:r>
                    </a:p>
                  </a:txBody>
                  <a:tcPr marL="68574" marR="68574" marT="0" marB="0" anchor="ctr"/>
                </a:tc>
              </a:tr>
              <a:tr h="3318893">
                <a:tc>
                  <a:txBody>
                    <a:bodyPr/>
                    <a:lstStyle/>
                    <a:p>
                      <a:pPr algn="ctr" fontAlgn="base">
                        <a:spcAft>
                          <a:spcPts val="0"/>
                        </a:spcAft>
                      </a:pPr>
                      <a:r>
                        <a:rPr lang="zh-TW"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高潛勢</a:t>
                      </a:r>
                    </a:p>
                  </a:txBody>
                  <a:tcPr marL="68574" marR="68574" marT="0" marB="0" anchor="ctr"/>
                </a:tc>
                <a:tc gridSpan="3">
                  <a:txBody>
                    <a:bodyPr/>
                    <a:lstStyle/>
                    <a:p>
                      <a:pPr algn="just" fontAlgn="base">
                        <a:spcAft>
                          <a:spcPts val="0"/>
                        </a:spcAft>
                      </a:pPr>
                      <a:r>
                        <a:rPr lang="en-US"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1.</a:t>
                      </a:r>
                      <a:r>
                        <a:rPr lang="zh-TW"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近</a:t>
                      </a:r>
                      <a:r>
                        <a:rPr lang="en-US"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10</a:t>
                      </a:r>
                      <a:r>
                        <a:rPr lang="zh-TW"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年曾發生過坡地災害。</a:t>
                      </a:r>
                    </a:p>
                    <a:p>
                      <a:pPr algn="just" fontAlgn="base">
                        <a:spcAft>
                          <a:spcPts val="0"/>
                        </a:spcAft>
                      </a:pPr>
                      <a:r>
                        <a:rPr lang="en-US"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2.</a:t>
                      </a:r>
                      <a:r>
                        <a:rPr lang="zh-TW"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校園週邊</a:t>
                      </a:r>
                      <a:r>
                        <a:rPr lang="en-US"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50</a:t>
                      </a:r>
                      <a:r>
                        <a:rPr lang="zh-TW"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公尺內，坡面有樹面枯死情形、坡面有侵蝕溝、坡面土壤有崩塌現象、坡腳有土石堆積者。</a:t>
                      </a:r>
                    </a:p>
                    <a:p>
                      <a:pPr algn="just" fontAlgn="base">
                        <a:spcAft>
                          <a:spcPts val="0"/>
                        </a:spcAft>
                      </a:pPr>
                      <a:r>
                        <a:rPr lang="en-US"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3.</a:t>
                      </a:r>
                      <a:r>
                        <a:rPr lang="zh-TW"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校園週邊</a:t>
                      </a:r>
                      <a:r>
                        <a:rPr lang="en-US"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50</a:t>
                      </a:r>
                      <a:r>
                        <a:rPr lang="zh-TW"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公尺內，擋土牆有出現龜裂、擋土牆排水孔有阻塞現象、擋土牆有毀損情形、擋土牆坡腳有土石堆積者。</a:t>
                      </a:r>
                    </a:p>
                    <a:p>
                      <a:pPr algn="just" fontAlgn="base">
                        <a:spcAft>
                          <a:spcPts val="0"/>
                        </a:spcAft>
                      </a:pPr>
                      <a:r>
                        <a:rPr lang="en-US"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4.</a:t>
                      </a:r>
                      <a:r>
                        <a:rPr lang="zh-TW"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校園地板或路面有出現裂縫、校園地板或路面有出現沉陷變形、校園排水系統常因土石堆積而堵塞者。</a:t>
                      </a:r>
                    </a:p>
                    <a:p>
                      <a:pPr algn="just" fontAlgn="base">
                        <a:spcAft>
                          <a:spcPts val="0"/>
                        </a:spcAft>
                      </a:pPr>
                      <a:r>
                        <a:rPr lang="en-US"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5.</a:t>
                      </a:r>
                      <a:r>
                        <a:rPr lang="zh-TW"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學校距離有土石堆積之溪流</a:t>
                      </a:r>
                      <a:r>
                        <a:rPr lang="en-US"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50</a:t>
                      </a:r>
                      <a:r>
                        <a:rPr lang="zh-TW"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公尺內。</a:t>
                      </a:r>
                    </a:p>
                    <a:p>
                      <a:pPr algn="just" fontAlgn="base">
                        <a:spcAft>
                          <a:spcPts val="0"/>
                        </a:spcAft>
                      </a:pPr>
                      <a:r>
                        <a:rPr lang="en-US"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6.</a:t>
                      </a:r>
                      <a:r>
                        <a:rPr lang="zh-TW"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校園距離崩塌裸露土坡</a:t>
                      </a:r>
                      <a:r>
                        <a:rPr lang="en-US"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50</a:t>
                      </a:r>
                      <a:r>
                        <a:rPr lang="zh-TW"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公尺內。</a:t>
                      </a:r>
                    </a:p>
                  </a:txBody>
                  <a:tcPr marL="68574" marR="68574" marT="0" marB="0" anchor="ctr"/>
                </a:tc>
                <a:tc hMerge="1">
                  <a:txBody>
                    <a:bodyPr/>
                    <a:lstStyle/>
                    <a:p>
                      <a:endParaRPr lang="zh-TW" altLang="en-US"/>
                    </a:p>
                  </a:txBody>
                  <a:tcPr/>
                </a:tc>
                <a:tc hMerge="1">
                  <a:txBody>
                    <a:bodyPr/>
                    <a:lstStyle/>
                    <a:p>
                      <a:endParaRPr lang="zh-TW" altLang="en-US"/>
                    </a:p>
                  </a:txBody>
                  <a:tcPr/>
                </a:tc>
                <a:tc>
                  <a:txBody>
                    <a:bodyPr/>
                    <a:lstStyle/>
                    <a:p>
                      <a:pPr algn="just" fontAlgn="base">
                        <a:spcAft>
                          <a:spcPts val="0"/>
                        </a:spcAft>
                      </a:pPr>
                      <a:r>
                        <a:rPr lang="en-US"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1.</a:t>
                      </a:r>
                      <a:r>
                        <a:rPr lang="zh-TW"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近</a:t>
                      </a:r>
                      <a:r>
                        <a:rPr lang="en-US"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5</a:t>
                      </a:r>
                      <a:r>
                        <a:rPr lang="zh-TW"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年曾發生過坡地災害。</a:t>
                      </a:r>
                    </a:p>
                    <a:p>
                      <a:pPr algn="just" fontAlgn="base">
                        <a:spcAft>
                          <a:spcPts val="0"/>
                        </a:spcAft>
                      </a:pPr>
                      <a:r>
                        <a:rPr lang="en-US"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2.</a:t>
                      </a:r>
                      <a:r>
                        <a:rPr lang="zh-TW"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校園週邊</a:t>
                      </a:r>
                      <a:r>
                        <a:rPr lang="en-US"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50</a:t>
                      </a:r>
                      <a:r>
                        <a:rPr lang="zh-TW"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公尺內，坡面有樹面枯死情形、坡面有侵蝕溝、坡面土壤有崩塌現象、坡腳有土石堆積者。</a:t>
                      </a:r>
                    </a:p>
                    <a:p>
                      <a:pPr algn="just" fontAlgn="base">
                        <a:spcAft>
                          <a:spcPts val="0"/>
                        </a:spcAft>
                      </a:pPr>
                      <a:r>
                        <a:rPr lang="en-US"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3.</a:t>
                      </a:r>
                      <a:r>
                        <a:rPr lang="zh-TW"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校園週邊內，擋土牆有出現龜裂、擋土牆排水孔有阻塞現象、擋土牆有毀損情形、擋土牆坡腳有土石堆積者。</a:t>
                      </a:r>
                    </a:p>
                    <a:p>
                      <a:pPr algn="just" fontAlgn="base">
                        <a:spcAft>
                          <a:spcPts val="0"/>
                        </a:spcAft>
                      </a:pPr>
                      <a:r>
                        <a:rPr lang="en-US"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4.</a:t>
                      </a:r>
                      <a:r>
                        <a:rPr lang="zh-TW"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校園地板或路面有出現裂縫、校園地板或路面有出現沉陷變形、校園排水系統常因土石堆積而堵塞者。</a:t>
                      </a:r>
                    </a:p>
                    <a:p>
                      <a:pPr algn="just" fontAlgn="base">
                        <a:spcAft>
                          <a:spcPts val="0"/>
                        </a:spcAft>
                      </a:pPr>
                      <a:r>
                        <a:rPr lang="en-US"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5.</a:t>
                      </a:r>
                      <a:r>
                        <a:rPr lang="zh-TW"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學校距離有土石堆積之溪流</a:t>
                      </a:r>
                      <a:r>
                        <a:rPr lang="en-US"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50</a:t>
                      </a:r>
                      <a:r>
                        <a:rPr lang="zh-TW"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公尺內。</a:t>
                      </a:r>
                    </a:p>
                    <a:p>
                      <a:pPr algn="just" fontAlgn="base">
                        <a:spcAft>
                          <a:spcPts val="0"/>
                        </a:spcAft>
                      </a:pPr>
                      <a:r>
                        <a:rPr lang="en-US"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6.</a:t>
                      </a:r>
                      <a:r>
                        <a:rPr lang="zh-TW"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校園距離崩塌裸露土坡</a:t>
                      </a:r>
                      <a:r>
                        <a:rPr lang="en-US"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50</a:t>
                      </a:r>
                      <a:r>
                        <a:rPr lang="zh-TW"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公尺內。</a:t>
                      </a:r>
                    </a:p>
                  </a:txBody>
                  <a:tcPr marL="68574" marR="68574" marT="0" marB="0" anchor="ctr"/>
                </a:tc>
              </a:tr>
              <a:tr h="396240">
                <a:tc>
                  <a:txBody>
                    <a:bodyPr/>
                    <a:lstStyle/>
                    <a:p>
                      <a:pPr algn="ctr" fontAlgn="base">
                        <a:spcAft>
                          <a:spcPts val="0"/>
                        </a:spcAft>
                      </a:pPr>
                      <a:r>
                        <a:rPr lang="zh-TW" sz="1300" kern="10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中潛勢</a:t>
                      </a:r>
                    </a:p>
                  </a:txBody>
                  <a:tcPr marL="68574" marR="68574" marT="0" marB="0" anchor="ctr"/>
                </a:tc>
                <a:tc gridSpan="3">
                  <a:txBody>
                    <a:bodyPr/>
                    <a:lstStyle/>
                    <a:p>
                      <a:pPr algn="just" fontAlgn="base">
                        <a:spcAft>
                          <a:spcPts val="0"/>
                        </a:spcAft>
                      </a:pPr>
                      <a:r>
                        <a:rPr lang="zh-TW" sz="1300" kern="10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校園週邊</a:t>
                      </a:r>
                      <a:r>
                        <a:rPr lang="en-US" sz="1300" kern="10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51~200</a:t>
                      </a:r>
                      <a:r>
                        <a:rPr lang="zh-TW" sz="1300" kern="10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公尺內有崩塌裸露土坡者。</a:t>
                      </a:r>
                    </a:p>
                  </a:txBody>
                  <a:tcPr marL="68574" marR="68574" marT="0" marB="0" anchor="ctr"/>
                </a:tc>
                <a:tc hMerge="1">
                  <a:txBody>
                    <a:bodyPr/>
                    <a:lstStyle/>
                    <a:p>
                      <a:endParaRPr lang="zh-TW" altLang="en-US"/>
                    </a:p>
                  </a:txBody>
                  <a:tcPr/>
                </a:tc>
                <a:tc hMerge="1">
                  <a:txBody>
                    <a:bodyPr/>
                    <a:lstStyle/>
                    <a:p>
                      <a:endParaRPr lang="zh-TW" altLang="en-US"/>
                    </a:p>
                  </a:txBody>
                  <a:tcPr/>
                </a:tc>
                <a:tc>
                  <a:txBody>
                    <a:bodyPr/>
                    <a:lstStyle/>
                    <a:p>
                      <a:pPr algn="just" fontAlgn="base">
                        <a:spcAft>
                          <a:spcPts val="0"/>
                        </a:spcAft>
                      </a:pPr>
                      <a:r>
                        <a:rPr lang="zh-TW"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校園週邊</a:t>
                      </a:r>
                      <a:r>
                        <a:rPr lang="en-US"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51~200</a:t>
                      </a:r>
                      <a:r>
                        <a:rPr lang="zh-TW"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公尺內有崩塌裸露土坡者。</a:t>
                      </a:r>
                    </a:p>
                  </a:txBody>
                  <a:tcPr marL="68574" marR="68574" marT="0" marB="0" anchor="ctr"/>
                </a:tc>
              </a:tr>
              <a:tr h="390459">
                <a:tc>
                  <a:txBody>
                    <a:bodyPr/>
                    <a:lstStyle/>
                    <a:p>
                      <a:pPr algn="ctr" fontAlgn="base">
                        <a:spcAft>
                          <a:spcPts val="0"/>
                        </a:spcAft>
                      </a:pPr>
                      <a:r>
                        <a:rPr lang="zh-TW" sz="1300" kern="10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低潛勢</a:t>
                      </a:r>
                    </a:p>
                  </a:txBody>
                  <a:tcPr marL="68574" marR="68574" marT="0" marB="0" anchor="ctr"/>
                </a:tc>
                <a:tc gridSpan="3">
                  <a:txBody>
                    <a:bodyPr/>
                    <a:lstStyle/>
                    <a:p>
                      <a:pPr algn="just" fontAlgn="base">
                        <a:spcAft>
                          <a:spcPts val="0"/>
                        </a:spcAft>
                      </a:pPr>
                      <a:r>
                        <a:rPr lang="zh-TW" sz="1300" kern="10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校園週邊</a:t>
                      </a:r>
                      <a:r>
                        <a:rPr lang="en-US" sz="1300" kern="10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200</a:t>
                      </a:r>
                      <a:r>
                        <a:rPr lang="zh-TW" sz="1300" kern="10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公尺內無崩塌裸露土坡者。</a:t>
                      </a:r>
                    </a:p>
                  </a:txBody>
                  <a:tcPr marL="68574" marR="68574" marT="0" marB="0" anchor="ctr"/>
                </a:tc>
                <a:tc hMerge="1">
                  <a:txBody>
                    <a:bodyPr/>
                    <a:lstStyle/>
                    <a:p>
                      <a:endParaRPr lang="zh-TW" altLang="en-US"/>
                    </a:p>
                  </a:txBody>
                  <a:tcPr/>
                </a:tc>
                <a:tc hMerge="1">
                  <a:txBody>
                    <a:bodyPr/>
                    <a:lstStyle/>
                    <a:p>
                      <a:endParaRPr lang="zh-TW" altLang="en-US"/>
                    </a:p>
                  </a:txBody>
                  <a:tcPr/>
                </a:tc>
                <a:tc>
                  <a:txBody>
                    <a:bodyPr/>
                    <a:lstStyle/>
                    <a:p>
                      <a:pPr algn="just" fontAlgn="base">
                        <a:spcAft>
                          <a:spcPts val="0"/>
                        </a:spcAft>
                      </a:pPr>
                      <a:r>
                        <a:rPr lang="zh-TW"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校園週邊</a:t>
                      </a:r>
                      <a:r>
                        <a:rPr lang="en-US"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200</a:t>
                      </a:r>
                      <a:r>
                        <a:rPr lang="zh-TW" sz="13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公尺內無崩塌裸露土坡者。</a:t>
                      </a:r>
                    </a:p>
                  </a:txBody>
                  <a:tcPr marL="68574" marR="68574" marT="0" marB="0" anchor="ctr"/>
                </a:tc>
              </a:tr>
            </a:tbl>
          </a:graphicData>
        </a:graphic>
      </p:graphicFrame>
    </p:spTree>
    <p:extLst>
      <p:ext uri="{BB962C8B-B14F-4D97-AF65-F5344CB8AC3E}">
        <p14:creationId xmlns:p14="http://schemas.microsoft.com/office/powerpoint/2010/main" val="317945768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標題 1"/>
          <p:cNvSpPr txBox="1">
            <a:spLocks/>
          </p:cNvSpPr>
          <p:nvPr/>
        </p:nvSpPr>
        <p:spPr bwMode="auto">
          <a:xfrm>
            <a:off x="417513" y="2857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endParaRPr kumimoji="0" lang="zh-TW" altLang="en-US" sz="4400" b="1"/>
          </a:p>
        </p:txBody>
      </p:sp>
      <p:sp>
        <p:nvSpPr>
          <p:cNvPr id="28675" name="標題 1"/>
          <p:cNvSpPr>
            <a:spLocks noGrp="1"/>
          </p:cNvSpPr>
          <p:nvPr>
            <p:ph type="title"/>
          </p:nvPr>
        </p:nvSpPr>
        <p:spPr>
          <a:xfrm>
            <a:off x="468313" y="260350"/>
            <a:ext cx="8229600" cy="1143000"/>
          </a:xfrm>
        </p:spPr>
        <p:txBody>
          <a:bodyPr/>
          <a:lstStyle/>
          <a:p>
            <a:pPr eaLnBrk="1" hangingPunct="1"/>
            <a:r>
              <a:rPr lang="zh-TW" altLang="en-US" dirty="0" smtClean="0"/>
              <a:t>校園</a:t>
            </a:r>
            <a:r>
              <a:rPr lang="zh-TW" altLang="zh-TW" dirty="0" smtClean="0"/>
              <a:t>災</a:t>
            </a:r>
            <a:r>
              <a:rPr lang="zh-TW" altLang="en-US" dirty="0" smtClean="0"/>
              <a:t>害</a:t>
            </a:r>
            <a:r>
              <a:rPr lang="zh-TW" altLang="zh-TW" dirty="0" smtClean="0"/>
              <a:t>潛</a:t>
            </a:r>
            <a:r>
              <a:rPr lang="zh-TW" altLang="en-US" dirty="0" smtClean="0"/>
              <a:t>勢</a:t>
            </a:r>
            <a:r>
              <a:rPr lang="zh-TW" altLang="zh-TW" dirty="0" smtClean="0"/>
              <a:t>判定原則</a:t>
            </a:r>
            <a:endParaRPr lang="zh-TW" altLang="en-US" b="1" dirty="0" smtClean="0">
              <a:latin typeface="標楷體" pitchFamily="65" charset="-120"/>
              <a:ea typeface="標楷體" pitchFamily="65" charset="-120"/>
            </a:endParaRPr>
          </a:p>
        </p:txBody>
      </p:sp>
      <p:sp>
        <p:nvSpPr>
          <p:cNvPr id="5" name="圓角矩形 4"/>
          <p:cNvSpPr/>
          <p:nvPr/>
        </p:nvSpPr>
        <p:spPr>
          <a:xfrm>
            <a:off x="468313" y="260350"/>
            <a:ext cx="8207375" cy="1152525"/>
          </a:xfrm>
          <a:prstGeom prst="roundRect">
            <a:avLst/>
          </a:prstGeom>
          <a:noFill/>
          <a:ln w="57150">
            <a:solidFill>
              <a:srgbClr val="FFC00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kumimoji="0" lang="zh-TW" altLang="en-US"/>
          </a:p>
        </p:txBody>
      </p:sp>
      <p:sp>
        <p:nvSpPr>
          <p:cNvPr id="71" name="圓角矩形 70"/>
          <p:cNvSpPr/>
          <p:nvPr/>
        </p:nvSpPr>
        <p:spPr>
          <a:xfrm>
            <a:off x="468313" y="6226175"/>
            <a:ext cx="8099425" cy="504825"/>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dirty="0"/>
          </a:p>
        </p:txBody>
      </p:sp>
      <p:sp>
        <p:nvSpPr>
          <p:cNvPr id="72" name="矩形 71"/>
          <p:cNvSpPr/>
          <p:nvPr/>
        </p:nvSpPr>
        <p:spPr>
          <a:xfrm>
            <a:off x="611188" y="6284913"/>
            <a:ext cx="8353425" cy="646112"/>
          </a:xfrm>
          <a:prstGeom prst="rect">
            <a:avLst/>
          </a:prstGeom>
        </p:spPr>
        <p:txBody>
          <a:bodyPr>
            <a:spAutoFit/>
          </a:bodyPr>
          <a:lstStyle/>
          <a:p>
            <a:pPr fontAlgn="auto">
              <a:spcBef>
                <a:spcPts val="0"/>
              </a:spcBef>
              <a:spcAft>
                <a:spcPts val="0"/>
              </a:spcAft>
              <a:defRPr/>
            </a:pPr>
            <a:r>
              <a:rPr kumimoji="0" lang="zh-TW" altLang="en-US"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全國各級學校災害潛勢資訊管理系統</a:t>
            </a:r>
            <a:r>
              <a:rPr kumimoji="0" lang="en-US" altLang="zh-TW"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a:t>
            </a:r>
            <a:r>
              <a:rPr kumimoji="0" lang="en-US" altLang="zh-TW"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http://140.125.154.179/</a:t>
            </a:r>
            <a:r>
              <a:rPr kumimoji="0" lang="en-US" altLang="zh-TW" b="1" dirty="0" err="1">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ms</a:t>
            </a:r>
            <a:r>
              <a:rPr kumimoji="0" lang="en-US" altLang="zh-TW"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/Default.aspx</a:t>
            </a:r>
            <a:endParaRPr kumimoji="0" lang="zh-TW" alt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p>
            <a:pPr fontAlgn="auto">
              <a:spcBef>
                <a:spcPts val="0"/>
              </a:spcBef>
              <a:spcAft>
                <a:spcPts val="0"/>
              </a:spcAft>
              <a:defRPr/>
            </a:pPr>
            <a:endParaRPr kumimoji="0" lang="zh-TW" altLang="en-US" dirty="0">
              <a:latin typeface="+mn-lt"/>
              <a:ea typeface="+mn-ea"/>
            </a:endParaRPr>
          </a:p>
        </p:txBody>
      </p:sp>
      <p:sp>
        <p:nvSpPr>
          <p:cNvPr id="7" name="七角星形 6"/>
          <p:cNvSpPr/>
          <p:nvPr/>
        </p:nvSpPr>
        <p:spPr>
          <a:xfrm>
            <a:off x="610841" y="1556792"/>
            <a:ext cx="1224855" cy="864096"/>
          </a:xfrm>
          <a:prstGeom prst="star7">
            <a:avLst/>
          </a:prstGeom>
          <a:solidFill>
            <a:srgbClr val="00B0F0"/>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8682" name="文字方塊 7"/>
          <p:cNvSpPr txBox="1">
            <a:spLocks noChangeArrowheads="1"/>
          </p:cNvSpPr>
          <p:nvPr/>
        </p:nvSpPr>
        <p:spPr bwMode="auto">
          <a:xfrm>
            <a:off x="874713" y="1830388"/>
            <a:ext cx="8651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kumimoji="0" lang="zh-TW" altLang="en-US" sz="2000" b="1">
                <a:solidFill>
                  <a:schemeClr val="bg1"/>
                </a:solidFill>
                <a:latin typeface="標楷體" pitchFamily="65" charset="-120"/>
                <a:ea typeface="標楷體" pitchFamily="65" charset="-120"/>
              </a:rPr>
              <a:t>海嘯</a:t>
            </a:r>
          </a:p>
        </p:txBody>
      </p:sp>
      <p:sp>
        <p:nvSpPr>
          <p:cNvPr id="16" name="橢圓 15"/>
          <p:cNvSpPr/>
          <p:nvPr/>
        </p:nvSpPr>
        <p:spPr>
          <a:xfrm>
            <a:off x="6875463" y="2936875"/>
            <a:ext cx="1944687" cy="1754188"/>
          </a:xfrm>
          <a:prstGeom prst="ellipse">
            <a:avLst/>
          </a:prstGeom>
          <a:blipFill rotWithShape="0">
            <a:blip r:embed="rId3" cstate="print"/>
            <a:stretch>
              <a:fillRect/>
            </a:stretch>
          </a:blipFill>
        </p:spPr>
        <p:style>
          <a:lnRef idx="2">
            <a:schemeClr val="accent5">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20" name="文字方塊 19"/>
          <p:cNvSpPr txBox="1"/>
          <p:nvPr/>
        </p:nvSpPr>
        <p:spPr>
          <a:xfrm>
            <a:off x="7019925" y="4779963"/>
            <a:ext cx="1944688" cy="1200150"/>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fontAlgn="auto">
              <a:spcBef>
                <a:spcPts val="0"/>
              </a:spcBef>
              <a:spcAft>
                <a:spcPts val="0"/>
              </a:spcAft>
              <a:defRPr/>
            </a:pPr>
            <a:r>
              <a:rPr kumimoji="0" lang="zh-TW" altLang="en-US" dirty="0">
                <a:solidFill>
                  <a:srgbClr val="333333"/>
                </a:solidFill>
                <a:latin typeface="標楷體" panose="03000509000000000000" pitchFamily="65" charset="-120"/>
                <a:ea typeface="標楷體" panose="03000509000000000000" pitchFamily="65" charset="-120"/>
              </a:rPr>
              <a:t>每年度至災潛平臺系統查詢位於海嘯範圍有哪些學校</a:t>
            </a:r>
            <a:r>
              <a:rPr kumimoji="0" lang="en-US" altLang="zh-TW" dirty="0">
                <a:solidFill>
                  <a:srgbClr val="333333"/>
                </a:solidFill>
                <a:latin typeface="標楷體" panose="03000509000000000000" pitchFamily="65" charset="-120"/>
                <a:ea typeface="標楷體" panose="03000509000000000000" pitchFamily="65" charset="-120"/>
              </a:rPr>
              <a:t>?</a:t>
            </a:r>
            <a:endParaRPr kumimoji="0" lang="zh-TW" altLang="en-US" dirty="0">
              <a:solidFill>
                <a:srgbClr val="333333"/>
              </a:solidFill>
              <a:latin typeface="標楷體" panose="03000509000000000000" pitchFamily="65" charset="-120"/>
              <a:ea typeface="標楷體" panose="03000509000000000000" pitchFamily="65" charset="-120"/>
            </a:endParaRPr>
          </a:p>
        </p:txBody>
      </p:sp>
      <p:sp>
        <p:nvSpPr>
          <p:cNvPr id="2" name="矩形 1"/>
          <p:cNvSpPr/>
          <p:nvPr/>
        </p:nvSpPr>
        <p:spPr>
          <a:xfrm>
            <a:off x="3851275" y="3289300"/>
            <a:ext cx="2792413" cy="646113"/>
          </a:xfrm>
          <a:prstGeom prst="rect">
            <a:avLst/>
          </a:prstGeom>
          <a:ln w="38100"/>
        </p:spPr>
        <p:style>
          <a:lnRef idx="2">
            <a:schemeClr val="accent4"/>
          </a:lnRef>
          <a:fillRef idx="1">
            <a:schemeClr val="lt1"/>
          </a:fillRef>
          <a:effectRef idx="0">
            <a:schemeClr val="accent4"/>
          </a:effectRef>
          <a:fontRef idx="minor">
            <a:schemeClr val="dk1"/>
          </a:fontRef>
        </p:style>
        <p:txBody>
          <a:bodyPr>
            <a:spAutoFit/>
          </a:bodyPr>
          <a:lstStyle/>
          <a:p>
            <a:pPr fontAlgn="auto">
              <a:spcBef>
                <a:spcPts val="0"/>
              </a:spcBef>
              <a:spcAft>
                <a:spcPts val="0"/>
              </a:spcAft>
              <a:defRPr/>
            </a:pPr>
            <a:r>
              <a:rPr kumimoji="0" lang="en-US" altLang="zh-TW" dirty="0">
                <a:solidFill>
                  <a:srgbClr val="333333"/>
                </a:solidFill>
                <a:latin typeface="Times New Roman" panose="02020603050405020304" pitchFamily="18" charset="0"/>
                <a:ea typeface="標楷體" panose="03000509000000000000" pitchFamily="65" charset="-120"/>
                <a:cs typeface="Times New Roman" panose="02020603050405020304" pitchFamily="18" charset="0"/>
              </a:rPr>
              <a:t>1.</a:t>
            </a:r>
            <a:r>
              <a:rPr kumimoji="0" lang="zh-TW" altLang="en-US" dirty="0">
                <a:solidFill>
                  <a:srgbClr val="333333"/>
                </a:solidFill>
                <a:latin typeface="Times New Roman" panose="02020603050405020304" pitchFamily="18" charset="0"/>
                <a:ea typeface="標楷體" panose="03000509000000000000" pitchFamily="65" charset="-120"/>
                <a:cs typeface="Times New Roman" panose="02020603050405020304" pitchFamily="18" charset="0"/>
              </a:rPr>
              <a:t>中央氣象局</a:t>
            </a:r>
            <a:r>
              <a:rPr kumimoji="0" lang="en-US" altLang="zh-TW" dirty="0">
                <a:solidFill>
                  <a:srgbClr val="333333"/>
                </a:solidFill>
                <a:latin typeface="Times New Roman" panose="02020603050405020304" pitchFamily="18" charset="0"/>
                <a:ea typeface="標楷體" panose="03000509000000000000" pitchFamily="65" charset="-120"/>
                <a:cs typeface="Times New Roman" panose="02020603050405020304" pitchFamily="18" charset="0"/>
              </a:rPr>
              <a:t>6</a:t>
            </a:r>
            <a:r>
              <a:rPr kumimoji="0" lang="zh-TW" altLang="en-US" dirty="0">
                <a:solidFill>
                  <a:srgbClr val="333333"/>
                </a:solidFill>
                <a:latin typeface="Times New Roman" panose="02020603050405020304" pitchFamily="18" charset="0"/>
                <a:ea typeface="標楷體" panose="03000509000000000000" pitchFamily="65" charset="-120"/>
                <a:cs typeface="Times New Roman" panose="02020603050405020304" pitchFamily="18" charset="0"/>
              </a:rPr>
              <a:t>個警戒區域</a:t>
            </a:r>
            <a:endParaRPr kumimoji="0" lang="en-US" altLang="zh-TW" dirty="0">
              <a:solidFill>
                <a:srgbClr val="333333"/>
              </a:solidFill>
              <a:latin typeface="Times New Roman" panose="02020603050405020304" pitchFamily="18" charset="0"/>
              <a:ea typeface="標楷體" panose="03000509000000000000" pitchFamily="65" charset="-120"/>
              <a:cs typeface="Times New Roman" panose="02020603050405020304" pitchFamily="18" charset="0"/>
            </a:endParaRPr>
          </a:p>
          <a:p>
            <a:pPr fontAlgn="auto">
              <a:spcBef>
                <a:spcPts val="0"/>
              </a:spcBef>
              <a:spcAft>
                <a:spcPts val="0"/>
              </a:spcAft>
              <a:defRPr/>
            </a:pPr>
            <a:r>
              <a:rPr kumimoji="0" lang="en-US" altLang="zh-TW" dirty="0">
                <a:solidFill>
                  <a:srgbClr val="333333"/>
                </a:solidFill>
                <a:latin typeface="Times New Roman" panose="02020603050405020304" pitchFamily="18" charset="0"/>
                <a:ea typeface="標楷體" panose="03000509000000000000" pitchFamily="65" charset="-120"/>
                <a:cs typeface="Times New Roman" panose="02020603050405020304" pitchFamily="18" charset="0"/>
              </a:rPr>
              <a:t>2.</a:t>
            </a:r>
            <a:r>
              <a:rPr kumimoji="0" lang="zh-TW" altLang="en-US" dirty="0">
                <a:solidFill>
                  <a:srgbClr val="333333"/>
                </a:solidFill>
                <a:latin typeface="Times New Roman" panose="02020603050405020304" pitchFamily="18" charset="0"/>
                <a:ea typeface="標楷體" panose="03000509000000000000" pitchFamily="65" charset="-120"/>
                <a:cs typeface="Times New Roman" panose="02020603050405020304" pitchFamily="18" charset="0"/>
              </a:rPr>
              <a:t>各縣市危險程度分為</a:t>
            </a:r>
            <a:r>
              <a:rPr kumimoji="0" lang="en-US" altLang="zh-TW" dirty="0">
                <a:solidFill>
                  <a:srgbClr val="333333"/>
                </a:solidFill>
                <a:latin typeface="Times New Roman" panose="02020603050405020304" pitchFamily="18" charset="0"/>
                <a:ea typeface="標楷體" panose="03000509000000000000" pitchFamily="65" charset="-120"/>
                <a:cs typeface="Times New Roman" panose="02020603050405020304" pitchFamily="18" charset="0"/>
              </a:rPr>
              <a:t>3</a:t>
            </a:r>
            <a:r>
              <a:rPr kumimoji="0" lang="zh-TW" altLang="en-US" dirty="0">
                <a:solidFill>
                  <a:srgbClr val="333333"/>
                </a:solidFill>
                <a:latin typeface="Times New Roman" panose="02020603050405020304" pitchFamily="18" charset="0"/>
                <a:ea typeface="標楷體" panose="03000509000000000000" pitchFamily="65" charset="-120"/>
                <a:cs typeface="Times New Roman" panose="02020603050405020304" pitchFamily="18" charset="0"/>
              </a:rPr>
              <a:t>級</a:t>
            </a:r>
          </a:p>
        </p:txBody>
      </p:sp>
      <p:sp>
        <p:nvSpPr>
          <p:cNvPr id="6" name="向左箭號 5"/>
          <p:cNvSpPr/>
          <p:nvPr/>
        </p:nvSpPr>
        <p:spPr>
          <a:xfrm>
            <a:off x="3924300" y="4335463"/>
            <a:ext cx="2160588" cy="701675"/>
          </a:xfrm>
          <a:prstGeom prst="leftArrow">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solidFill>
                <a:srgbClr val="333333"/>
              </a:solidFill>
            </a:endParaRPr>
          </a:p>
        </p:txBody>
      </p:sp>
      <p:sp>
        <p:nvSpPr>
          <p:cNvPr id="28687" name="矩形 26"/>
          <p:cNvSpPr>
            <a:spLocks noChangeArrowheads="1"/>
          </p:cNvSpPr>
          <p:nvPr/>
        </p:nvSpPr>
        <p:spPr bwMode="auto">
          <a:xfrm>
            <a:off x="2771775" y="1911350"/>
            <a:ext cx="3455988" cy="3683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kumimoji="0" lang="zh-TW" altLang="en-US" sz="1800" b="1">
                <a:solidFill>
                  <a:srgbClr val="FF0000"/>
                </a:solidFill>
                <a:latin typeface="標楷體" pitchFamily="65" charset="-120"/>
                <a:ea typeface="標楷體" pitchFamily="65" charset="-120"/>
              </a:rPr>
              <a:t>海嘯災害潛勢資料如何取得？</a:t>
            </a:r>
            <a:endParaRPr kumimoji="0" lang="zh-TW" altLang="en-US" sz="1800">
              <a:solidFill>
                <a:srgbClr val="FF0000"/>
              </a:solidFill>
              <a:latin typeface="標楷體" pitchFamily="65" charset="-120"/>
              <a:ea typeface="標楷體" pitchFamily="65" charset="-120"/>
            </a:endParaRPr>
          </a:p>
        </p:txBody>
      </p:sp>
      <p:pic>
        <p:nvPicPr>
          <p:cNvPr id="28688" name="Picture 3" descr="image00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0738" y="2697163"/>
            <a:ext cx="2689225" cy="328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824608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圖片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67063" y="1304925"/>
            <a:ext cx="5945187"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標題 1"/>
          <p:cNvSpPr txBox="1">
            <a:spLocks/>
          </p:cNvSpPr>
          <p:nvPr/>
        </p:nvSpPr>
        <p:spPr bwMode="auto">
          <a:xfrm>
            <a:off x="417513" y="2857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endParaRPr kumimoji="0" lang="zh-TW" altLang="en-US" sz="4400" b="1"/>
          </a:p>
        </p:txBody>
      </p:sp>
      <p:sp>
        <p:nvSpPr>
          <p:cNvPr id="29700" name="標題 1"/>
          <p:cNvSpPr>
            <a:spLocks noGrp="1"/>
          </p:cNvSpPr>
          <p:nvPr>
            <p:ph type="title"/>
          </p:nvPr>
        </p:nvSpPr>
        <p:spPr>
          <a:xfrm>
            <a:off x="468313" y="260350"/>
            <a:ext cx="8229600" cy="1143000"/>
          </a:xfrm>
        </p:spPr>
        <p:txBody>
          <a:bodyPr/>
          <a:lstStyle/>
          <a:p>
            <a:pPr eaLnBrk="1" hangingPunct="1"/>
            <a:r>
              <a:rPr lang="zh-TW" altLang="en-US" dirty="0" smtClean="0"/>
              <a:t>校園</a:t>
            </a:r>
            <a:r>
              <a:rPr lang="zh-TW" altLang="zh-TW" dirty="0" smtClean="0"/>
              <a:t>災</a:t>
            </a:r>
            <a:r>
              <a:rPr lang="zh-TW" altLang="en-US" dirty="0" smtClean="0"/>
              <a:t>害</a:t>
            </a:r>
            <a:r>
              <a:rPr lang="zh-TW" altLang="zh-TW" dirty="0" smtClean="0"/>
              <a:t>潛</a:t>
            </a:r>
            <a:r>
              <a:rPr lang="zh-TW" altLang="en-US" dirty="0" smtClean="0"/>
              <a:t>勢</a:t>
            </a:r>
            <a:r>
              <a:rPr lang="zh-TW" altLang="zh-TW" dirty="0" smtClean="0"/>
              <a:t>判定原則</a:t>
            </a:r>
            <a:endParaRPr lang="zh-TW" altLang="en-US" b="1" dirty="0" smtClean="0">
              <a:latin typeface="標楷體" pitchFamily="65" charset="-120"/>
              <a:ea typeface="標楷體" pitchFamily="65" charset="-120"/>
            </a:endParaRPr>
          </a:p>
        </p:txBody>
      </p:sp>
      <p:sp>
        <p:nvSpPr>
          <p:cNvPr id="5" name="圓角矩形 4"/>
          <p:cNvSpPr/>
          <p:nvPr/>
        </p:nvSpPr>
        <p:spPr>
          <a:xfrm>
            <a:off x="468313" y="260350"/>
            <a:ext cx="8207375" cy="1152525"/>
          </a:xfrm>
          <a:prstGeom prst="roundRect">
            <a:avLst/>
          </a:prstGeom>
          <a:noFill/>
          <a:ln w="57150">
            <a:solidFill>
              <a:srgbClr val="FFC00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kumimoji="0" lang="zh-TW" altLang="en-US"/>
          </a:p>
        </p:txBody>
      </p:sp>
      <p:sp>
        <p:nvSpPr>
          <p:cNvPr id="71" name="圓角矩形 70"/>
          <p:cNvSpPr/>
          <p:nvPr/>
        </p:nvSpPr>
        <p:spPr>
          <a:xfrm>
            <a:off x="468313" y="6226175"/>
            <a:ext cx="8099425" cy="504825"/>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dirty="0"/>
          </a:p>
        </p:txBody>
      </p:sp>
      <p:sp>
        <p:nvSpPr>
          <p:cNvPr id="72" name="矩形 71"/>
          <p:cNvSpPr/>
          <p:nvPr/>
        </p:nvSpPr>
        <p:spPr>
          <a:xfrm>
            <a:off x="611188" y="6284913"/>
            <a:ext cx="8353425" cy="646112"/>
          </a:xfrm>
          <a:prstGeom prst="rect">
            <a:avLst/>
          </a:prstGeom>
        </p:spPr>
        <p:txBody>
          <a:bodyPr>
            <a:spAutoFit/>
          </a:bodyPr>
          <a:lstStyle/>
          <a:p>
            <a:pPr fontAlgn="auto">
              <a:spcBef>
                <a:spcPts val="0"/>
              </a:spcBef>
              <a:spcAft>
                <a:spcPts val="0"/>
              </a:spcAft>
              <a:defRPr/>
            </a:pPr>
            <a:r>
              <a:rPr kumimoji="0" lang="zh-TW" altLang="en-US"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全國各級學校災害潛勢資訊管理系統</a:t>
            </a:r>
            <a:r>
              <a:rPr kumimoji="0" lang="en-US" altLang="zh-TW"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a:t>
            </a:r>
            <a:r>
              <a:rPr kumimoji="0" lang="en-US" altLang="zh-TW"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http://140.125.154.179/</a:t>
            </a:r>
            <a:r>
              <a:rPr kumimoji="0" lang="en-US" altLang="zh-TW" b="1" dirty="0" err="1">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ms</a:t>
            </a:r>
            <a:r>
              <a:rPr kumimoji="0" lang="en-US" altLang="zh-TW"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/Default.aspx</a:t>
            </a:r>
            <a:endParaRPr kumimoji="0" lang="zh-TW" alt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p>
            <a:pPr fontAlgn="auto">
              <a:spcBef>
                <a:spcPts val="0"/>
              </a:spcBef>
              <a:spcAft>
                <a:spcPts val="0"/>
              </a:spcAft>
              <a:defRPr/>
            </a:pPr>
            <a:endParaRPr kumimoji="0" lang="zh-TW" altLang="en-US" dirty="0">
              <a:latin typeface="+mn-lt"/>
              <a:ea typeface="+mn-ea"/>
            </a:endParaRPr>
          </a:p>
        </p:txBody>
      </p:sp>
      <p:sp>
        <p:nvSpPr>
          <p:cNvPr id="7" name="七角星形 6"/>
          <p:cNvSpPr/>
          <p:nvPr/>
        </p:nvSpPr>
        <p:spPr>
          <a:xfrm>
            <a:off x="610841" y="1556792"/>
            <a:ext cx="1224855" cy="864096"/>
          </a:xfrm>
          <a:prstGeom prst="star7">
            <a:avLst/>
          </a:prstGeom>
          <a:solidFill>
            <a:srgbClr val="00B0F0"/>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9707" name="文字方塊 7"/>
          <p:cNvSpPr txBox="1">
            <a:spLocks noChangeArrowheads="1"/>
          </p:cNvSpPr>
          <p:nvPr/>
        </p:nvSpPr>
        <p:spPr bwMode="auto">
          <a:xfrm>
            <a:off x="874713" y="1830388"/>
            <a:ext cx="8651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kumimoji="0" lang="zh-TW" altLang="en-US" sz="2000" b="1">
                <a:solidFill>
                  <a:schemeClr val="bg1"/>
                </a:solidFill>
                <a:latin typeface="標楷體" pitchFamily="65" charset="-120"/>
                <a:ea typeface="標楷體" pitchFamily="65" charset="-120"/>
              </a:rPr>
              <a:t>海嘯</a:t>
            </a:r>
          </a:p>
        </p:txBody>
      </p:sp>
      <p:sp>
        <p:nvSpPr>
          <p:cNvPr id="27" name="文字方塊 26"/>
          <p:cNvSpPr txBox="1"/>
          <p:nvPr/>
        </p:nvSpPr>
        <p:spPr>
          <a:xfrm>
            <a:off x="5230813" y="5738813"/>
            <a:ext cx="2592387" cy="369887"/>
          </a:xfrm>
          <a:prstGeom prst="rect">
            <a:avLst/>
          </a:prstGeom>
          <a:ln w="38100"/>
        </p:spPr>
        <p:style>
          <a:lnRef idx="2">
            <a:schemeClr val="accent6"/>
          </a:lnRef>
          <a:fillRef idx="1">
            <a:schemeClr val="lt1"/>
          </a:fillRef>
          <a:effectRef idx="0">
            <a:schemeClr val="accent6"/>
          </a:effectRef>
          <a:fontRef idx="minor">
            <a:schemeClr val="dk1"/>
          </a:fontRef>
        </p:style>
        <p:txBody>
          <a:bodyPr>
            <a:spAutoFit/>
          </a:bodyPr>
          <a:lstStyle/>
          <a:p>
            <a:pPr algn="ctr" fontAlgn="auto">
              <a:spcBef>
                <a:spcPts val="0"/>
              </a:spcBef>
              <a:spcAft>
                <a:spcPts val="0"/>
              </a:spcAft>
              <a:defRPr/>
            </a:pPr>
            <a:r>
              <a:rPr kumimoji="0" lang="zh-TW" altLang="en-US" dirty="0">
                <a:solidFill>
                  <a:srgbClr val="333333"/>
                </a:solidFill>
                <a:latin typeface="標楷體" panose="03000509000000000000" pitchFamily="65" charset="-120"/>
                <a:ea typeface="標楷體" panose="03000509000000000000" pitchFamily="65" charset="-120"/>
              </a:rPr>
              <a:t>海嘯</a:t>
            </a:r>
            <a:r>
              <a:rPr kumimoji="0" lang="zh-TW" altLang="zh-TW" dirty="0">
                <a:solidFill>
                  <a:srgbClr val="333333"/>
                </a:solidFill>
                <a:latin typeface="標楷體" panose="03000509000000000000" pitchFamily="65" charset="-120"/>
                <a:ea typeface="標楷體" panose="03000509000000000000" pitchFamily="65" charset="-120"/>
              </a:rPr>
              <a:t>災害潛勢分析流程</a:t>
            </a:r>
            <a:endParaRPr kumimoji="0" lang="zh-TW" altLang="en-US" dirty="0">
              <a:solidFill>
                <a:srgbClr val="333333"/>
              </a:solidFill>
              <a:latin typeface="標楷體" panose="03000509000000000000" pitchFamily="65" charset="-120"/>
              <a:ea typeface="標楷體" panose="03000509000000000000" pitchFamily="65" charset="-120"/>
            </a:endParaRPr>
          </a:p>
        </p:txBody>
      </p:sp>
      <p:graphicFrame>
        <p:nvGraphicFramePr>
          <p:cNvPr id="11" name="表格 10"/>
          <p:cNvGraphicFramePr>
            <a:graphicFrameLocks noGrp="1"/>
          </p:cNvGraphicFramePr>
          <p:nvPr>
            <p:extLst>
              <p:ext uri="{D42A27DB-BD31-4B8C-83A1-F6EECF244321}">
                <p14:modId xmlns:p14="http://schemas.microsoft.com/office/powerpoint/2010/main" val="2195680237"/>
              </p:ext>
            </p:extLst>
          </p:nvPr>
        </p:nvGraphicFramePr>
        <p:xfrm>
          <a:off x="179388" y="2571750"/>
          <a:ext cx="3960812" cy="3139392"/>
        </p:xfrm>
        <a:graphic>
          <a:graphicData uri="http://schemas.openxmlformats.org/drawingml/2006/table">
            <a:tbl>
              <a:tblPr/>
              <a:tblGrid>
                <a:gridCol w="1008062"/>
                <a:gridCol w="2952750"/>
              </a:tblGrid>
              <a:tr h="232340">
                <a:tc gridSpan="2">
                  <a:txBody>
                    <a:bodyPr/>
                    <a:lstStyle>
                      <a:lvl1pPr eaLnBrk="0" hangingPunct="0">
                        <a:spcBef>
                          <a:spcPct val="20000"/>
                        </a:spcBef>
                        <a:buFont typeface="Arial"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400" b="0" i="0" u="none" strike="noStrike" cap="none" normalizeH="0" baseline="0" dirty="0" smtClean="0">
                          <a:ln>
                            <a:noFill/>
                          </a:ln>
                          <a:solidFill>
                            <a:srgbClr val="333333"/>
                          </a:solidFill>
                          <a:effectLst/>
                          <a:latin typeface="Times New Roman" pitchFamily="18" charset="0"/>
                          <a:ea typeface="標楷體" pitchFamily="65" charset="-120"/>
                          <a:cs typeface="Times New Roman" pitchFamily="18" charset="0"/>
                        </a:rPr>
                        <a:t>臺澎金馬沿海地區海嘯警戒分區劃分表</a:t>
                      </a:r>
                      <a:r>
                        <a:rPr kumimoji="0" lang="zh-TW" altLang="en-US" sz="1400" b="0" i="0" u="none" strike="noStrike" cap="none" normalizeH="0" baseline="0" dirty="0" smtClean="0">
                          <a:ln>
                            <a:noFill/>
                          </a:ln>
                          <a:solidFill>
                            <a:srgbClr val="333333"/>
                          </a:solidFill>
                          <a:effectLst/>
                          <a:latin typeface="Times New Roman" pitchFamily="18" charset="0"/>
                          <a:ea typeface="標楷體" pitchFamily="65" charset="-120"/>
                          <a:cs typeface="Times New Roman" pitchFamily="18" charset="0"/>
                        </a:rPr>
                        <a:t>（</a:t>
                      </a:r>
                      <a:r>
                        <a:rPr kumimoji="0" lang="en-US" altLang="zh-TW" sz="1400" b="0" i="0" u="none" strike="noStrike" cap="none" normalizeH="0" baseline="0" dirty="0" smtClean="0">
                          <a:ln>
                            <a:noFill/>
                          </a:ln>
                          <a:solidFill>
                            <a:srgbClr val="333333"/>
                          </a:solidFill>
                          <a:effectLst/>
                          <a:latin typeface="Times New Roman" pitchFamily="18" charset="0"/>
                          <a:ea typeface="標楷體" pitchFamily="65" charset="-120"/>
                          <a:cs typeface="Times New Roman" pitchFamily="18" charset="0"/>
                        </a:rPr>
                        <a:t>100.6.27</a:t>
                      </a:r>
                      <a:r>
                        <a:rPr kumimoji="0" lang="zh-TW" altLang="en-US" sz="1400" b="0" i="0" u="none" strike="noStrike" cap="none" normalizeH="0" baseline="0" dirty="0" smtClean="0">
                          <a:ln>
                            <a:noFill/>
                          </a:ln>
                          <a:solidFill>
                            <a:srgbClr val="333333"/>
                          </a:solidFill>
                          <a:effectLst/>
                          <a:latin typeface="Times New Roman" pitchFamily="18" charset="0"/>
                          <a:ea typeface="標楷體" pitchFamily="65" charset="-120"/>
                          <a:cs typeface="Times New Roman" pitchFamily="18" charset="0"/>
                        </a:rPr>
                        <a:t>）</a:t>
                      </a:r>
                      <a:endParaRPr kumimoji="0" lang="zh-TW" altLang="zh-TW" sz="1400" b="0" i="0" u="none" strike="noStrike" cap="none" normalizeH="0" baseline="0" dirty="0" smtClean="0">
                        <a:ln>
                          <a:noFill/>
                        </a:ln>
                        <a:solidFill>
                          <a:srgbClr val="333333"/>
                        </a:solidFill>
                        <a:effectLst/>
                        <a:latin typeface="Calibri" pitchFamily="34" charset="0"/>
                        <a:ea typeface="標楷體" pitchFamily="65" charset="-120"/>
                        <a:cs typeface="Times New Roman" pitchFamily="18" charset="0"/>
                      </a:endParaRPr>
                    </a:p>
                  </a:txBody>
                  <a:tcPr marL="9525" marR="9525" marT="9522" marB="9522"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r>
              <a:tr h="232340">
                <a:tc>
                  <a:txBody>
                    <a:bodyPr/>
                    <a:lstStyle>
                      <a:lvl1pPr eaLnBrk="0" hangingPunct="0">
                        <a:spcBef>
                          <a:spcPct val="20000"/>
                        </a:spcBef>
                        <a:buFont typeface="Arial"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SA" altLang="zh-TW" sz="1400" b="0" i="0" u="none" strike="noStrike" cap="none" normalizeH="0" baseline="0" smtClean="0">
                          <a:ln>
                            <a:noFill/>
                          </a:ln>
                          <a:solidFill>
                            <a:srgbClr val="000000"/>
                          </a:solidFill>
                          <a:effectLst/>
                          <a:latin typeface="標楷體" pitchFamily="65" charset="-120"/>
                          <a:ea typeface="標楷體" pitchFamily="65" charset="-120"/>
                          <a:cs typeface="Arial" charset="0"/>
                        </a:rPr>
                        <a:t>分區名稱</a:t>
                      </a:r>
                      <a:r>
                        <a:rPr kumimoji="0" lang="en-US" altLang="zh-TW" sz="1400" b="0" i="0" u="none" strike="noStrike" cap="none" normalizeH="0" baseline="0" smtClean="0">
                          <a:ln>
                            <a:noFill/>
                          </a:ln>
                          <a:solidFill>
                            <a:srgbClr val="000000"/>
                          </a:solidFill>
                          <a:effectLst/>
                          <a:latin typeface="標楷體" pitchFamily="65" charset="-120"/>
                          <a:ea typeface="標楷體" pitchFamily="65" charset="-120"/>
                          <a:cs typeface="Arial" charset="0"/>
                        </a:rPr>
                        <a:t> </a:t>
                      </a:r>
                      <a:endParaRPr kumimoji="0" lang="zh-TW" altLang="zh-TW" sz="1400" b="0" i="0" u="none" strike="noStrike" cap="none" normalizeH="0" baseline="0" smtClean="0">
                        <a:ln>
                          <a:noFill/>
                        </a:ln>
                        <a:solidFill>
                          <a:srgbClr val="000000"/>
                        </a:solidFill>
                        <a:effectLst/>
                        <a:latin typeface="標楷體" pitchFamily="65" charset="-120"/>
                        <a:ea typeface="標楷體" pitchFamily="65" charset="-120"/>
                        <a:cs typeface="Arial" charset="0"/>
                      </a:endParaRPr>
                    </a:p>
                  </a:txBody>
                  <a:tcPr marL="9525" marR="9525" marT="9522" marB="95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SA" altLang="zh-TW" sz="1400" b="0" i="0" u="none" strike="noStrike" cap="none" normalizeH="0" baseline="0" dirty="0" smtClean="0">
                          <a:ln>
                            <a:noFill/>
                          </a:ln>
                          <a:solidFill>
                            <a:srgbClr val="000000"/>
                          </a:solidFill>
                          <a:effectLst/>
                          <a:latin typeface="標楷體" pitchFamily="65" charset="-120"/>
                          <a:ea typeface="標楷體" pitchFamily="65" charset="-120"/>
                          <a:cs typeface="Arial" charset="0"/>
                        </a:rPr>
                        <a:t>分區範圍</a:t>
                      </a:r>
                      <a:endParaRPr kumimoji="0" lang="zh-TW" altLang="zh-TW" sz="1400" b="0" i="0" u="none" strike="noStrike" cap="none" normalizeH="0" baseline="0" dirty="0" smtClean="0">
                        <a:ln>
                          <a:noFill/>
                        </a:ln>
                        <a:solidFill>
                          <a:srgbClr val="000000"/>
                        </a:solidFill>
                        <a:effectLst/>
                        <a:latin typeface="標楷體" pitchFamily="65" charset="-120"/>
                        <a:ea typeface="標楷體" pitchFamily="65" charset="-120"/>
                        <a:cs typeface="Arial" charset="0"/>
                      </a:endParaRPr>
                    </a:p>
                  </a:txBody>
                  <a:tcPr marL="9525" marR="9525" marT="9522" marB="95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45635">
                <a:tc>
                  <a:txBody>
                    <a:bodyPr/>
                    <a:lstStyle>
                      <a:lvl1pPr eaLnBrk="0" hangingPunct="0">
                        <a:spcBef>
                          <a:spcPct val="20000"/>
                        </a:spcBef>
                        <a:buFont typeface="Arial"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SA" altLang="zh-TW" sz="1400" b="0" i="0" u="none" strike="noStrike" cap="none" normalizeH="0" baseline="0" smtClean="0">
                          <a:ln>
                            <a:noFill/>
                          </a:ln>
                          <a:solidFill>
                            <a:srgbClr val="000000"/>
                          </a:solidFill>
                          <a:effectLst/>
                          <a:latin typeface="標楷體" pitchFamily="65" charset="-120"/>
                          <a:ea typeface="標楷體" pitchFamily="65" charset="-120"/>
                          <a:cs typeface="Arial" charset="0"/>
                        </a:rPr>
                        <a:t>北部沿海地區</a:t>
                      </a:r>
                      <a:r>
                        <a:rPr kumimoji="0" lang="en-US" altLang="zh-TW" sz="1400" b="0" i="0" u="none" strike="noStrike" cap="none" normalizeH="0" baseline="0" smtClean="0">
                          <a:ln>
                            <a:noFill/>
                          </a:ln>
                          <a:solidFill>
                            <a:srgbClr val="000000"/>
                          </a:solidFill>
                          <a:effectLst/>
                          <a:latin typeface="標楷體" pitchFamily="65" charset="-120"/>
                          <a:ea typeface="標楷體" pitchFamily="65" charset="-120"/>
                          <a:cs typeface="Arial" charset="0"/>
                        </a:rPr>
                        <a:t> </a:t>
                      </a:r>
                      <a:endParaRPr kumimoji="0" lang="zh-TW" altLang="zh-TW" sz="1400" b="0" i="0" u="none" strike="noStrike" cap="none" normalizeH="0" baseline="0" smtClean="0">
                        <a:ln>
                          <a:noFill/>
                        </a:ln>
                        <a:solidFill>
                          <a:srgbClr val="000000"/>
                        </a:solidFill>
                        <a:effectLst/>
                        <a:latin typeface="標楷體" pitchFamily="65" charset="-120"/>
                        <a:ea typeface="標楷體" pitchFamily="65" charset="-120"/>
                        <a:cs typeface="Arial" charset="0"/>
                      </a:endParaRPr>
                    </a:p>
                  </a:txBody>
                  <a:tcPr marL="9525" marR="9525" marT="9522" marB="95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ar-SA" altLang="zh-TW" sz="1400" b="0" i="0" u="none" strike="noStrike" cap="none" normalizeH="0" baseline="0" smtClean="0">
                          <a:ln>
                            <a:noFill/>
                          </a:ln>
                          <a:solidFill>
                            <a:srgbClr val="000000"/>
                          </a:solidFill>
                          <a:effectLst/>
                          <a:latin typeface="標楷體" pitchFamily="65" charset="-120"/>
                          <a:ea typeface="標楷體" pitchFamily="65" charset="-120"/>
                          <a:cs typeface="Arial" charset="0"/>
                        </a:rPr>
                        <a:t>包括新北市及基隆市沿岸。</a:t>
                      </a:r>
                      <a:r>
                        <a:rPr kumimoji="0" lang="en-US" altLang="zh-TW" sz="1400" b="0" i="0" u="none" strike="noStrike" cap="none" normalizeH="0" baseline="0" smtClean="0">
                          <a:ln>
                            <a:noFill/>
                          </a:ln>
                          <a:solidFill>
                            <a:srgbClr val="000000"/>
                          </a:solidFill>
                          <a:effectLst/>
                          <a:latin typeface="標楷體" pitchFamily="65" charset="-120"/>
                          <a:ea typeface="標楷體" pitchFamily="65" charset="-120"/>
                          <a:cs typeface="Arial" charset="0"/>
                        </a:rPr>
                        <a:t> </a:t>
                      </a:r>
                      <a:endParaRPr kumimoji="0" lang="zh-TW" altLang="zh-TW" sz="1400" b="0" i="0" u="none" strike="noStrike" cap="none" normalizeH="0" baseline="0" smtClean="0">
                        <a:ln>
                          <a:noFill/>
                        </a:ln>
                        <a:solidFill>
                          <a:srgbClr val="000000"/>
                        </a:solidFill>
                        <a:effectLst/>
                        <a:latin typeface="標楷體" pitchFamily="65" charset="-120"/>
                        <a:ea typeface="標楷體" pitchFamily="65" charset="-120"/>
                        <a:cs typeface="Arial" charset="0"/>
                      </a:endParaRPr>
                    </a:p>
                  </a:txBody>
                  <a:tcPr marL="9525" marR="9525" marT="9522" marB="95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45635">
                <a:tc>
                  <a:txBody>
                    <a:bodyPr/>
                    <a:lstStyle>
                      <a:lvl1pPr eaLnBrk="0" hangingPunct="0">
                        <a:spcBef>
                          <a:spcPct val="20000"/>
                        </a:spcBef>
                        <a:buFont typeface="Arial"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SA" altLang="zh-TW" sz="1400" b="0" i="0" u="none" strike="noStrike" cap="none" normalizeH="0" baseline="0" smtClean="0">
                          <a:ln>
                            <a:noFill/>
                          </a:ln>
                          <a:solidFill>
                            <a:srgbClr val="000000"/>
                          </a:solidFill>
                          <a:effectLst/>
                          <a:latin typeface="標楷體" pitchFamily="65" charset="-120"/>
                          <a:ea typeface="標楷體" pitchFamily="65" charset="-120"/>
                          <a:cs typeface="Arial" charset="0"/>
                        </a:rPr>
                        <a:t>東北沿海地區</a:t>
                      </a:r>
                      <a:r>
                        <a:rPr kumimoji="0" lang="en-US" altLang="zh-TW" sz="1400" b="0" i="0" u="none" strike="noStrike" cap="none" normalizeH="0" baseline="0" smtClean="0">
                          <a:ln>
                            <a:noFill/>
                          </a:ln>
                          <a:solidFill>
                            <a:srgbClr val="000000"/>
                          </a:solidFill>
                          <a:effectLst/>
                          <a:latin typeface="標楷體" pitchFamily="65" charset="-120"/>
                          <a:ea typeface="標楷體" pitchFamily="65" charset="-120"/>
                          <a:cs typeface="Arial" charset="0"/>
                        </a:rPr>
                        <a:t> </a:t>
                      </a:r>
                      <a:endParaRPr kumimoji="0" lang="zh-TW" altLang="zh-TW" sz="1400" b="0" i="0" u="none" strike="noStrike" cap="none" normalizeH="0" baseline="0" smtClean="0">
                        <a:ln>
                          <a:noFill/>
                        </a:ln>
                        <a:solidFill>
                          <a:srgbClr val="000000"/>
                        </a:solidFill>
                        <a:effectLst/>
                        <a:latin typeface="標楷體" pitchFamily="65" charset="-120"/>
                        <a:ea typeface="標楷體" pitchFamily="65" charset="-120"/>
                        <a:cs typeface="Arial" charset="0"/>
                      </a:endParaRPr>
                    </a:p>
                  </a:txBody>
                  <a:tcPr marL="9525" marR="9525" marT="9522" marB="95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ar-SA" altLang="zh-TW" sz="1400" b="0" i="0" u="none" strike="noStrike" cap="none" normalizeH="0" baseline="0" smtClean="0">
                          <a:ln>
                            <a:noFill/>
                          </a:ln>
                          <a:solidFill>
                            <a:srgbClr val="000000"/>
                          </a:solidFill>
                          <a:effectLst/>
                          <a:latin typeface="標楷體" pitchFamily="65" charset="-120"/>
                          <a:ea typeface="標楷體" pitchFamily="65" charset="-120"/>
                          <a:cs typeface="Arial" charset="0"/>
                        </a:rPr>
                        <a:t>包括宜蘭縣頭城鎮至蘇澳鎮沿岸。</a:t>
                      </a:r>
                      <a:r>
                        <a:rPr kumimoji="0" lang="en-US" altLang="zh-TW" sz="1400" b="0" i="0" u="none" strike="noStrike" cap="none" normalizeH="0" baseline="0" smtClean="0">
                          <a:ln>
                            <a:noFill/>
                          </a:ln>
                          <a:solidFill>
                            <a:srgbClr val="000000"/>
                          </a:solidFill>
                          <a:effectLst/>
                          <a:latin typeface="標楷體" pitchFamily="65" charset="-120"/>
                          <a:ea typeface="標楷體" pitchFamily="65" charset="-120"/>
                          <a:cs typeface="Arial" charset="0"/>
                        </a:rPr>
                        <a:t> </a:t>
                      </a:r>
                      <a:endParaRPr kumimoji="0" lang="zh-TW" altLang="zh-TW" sz="1400" b="0" i="0" u="none" strike="noStrike" cap="none" normalizeH="0" baseline="0" smtClean="0">
                        <a:ln>
                          <a:noFill/>
                        </a:ln>
                        <a:solidFill>
                          <a:srgbClr val="000000"/>
                        </a:solidFill>
                        <a:effectLst/>
                        <a:latin typeface="標楷體" pitchFamily="65" charset="-120"/>
                        <a:ea typeface="標楷體" pitchFamily="65" charset="-120"/>
                        <a:cs typeface="Arial" charset="0"/>
                      </a:endParaRPr>
                    </a:p>
                  </a:txBody>
                  <a:tcPr marL="9525" marR="9525" marT="9522" marB="95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45635">
                <a:tc>
                  <a:txBody>
                    <a:bodyPr/>
                    <a:lstStyle>
                      <a:lvl1pPr eaLnBrk="0" hangingPunct="0">
                        <a:spcBef>
                          <a:spcPct val="20000"/>
                        </a:spcBef>
                        <a:buFont typeface="Arial"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SA" altLang="zh-TW" sz="1400" b="0" i="0" u="none" strike="noStrike" cap="none" normalizeH="0" baseline="0" smtClean="0">
                          <a:ln>
                            <a:noFill/>
                          </a:ln>
                          <a:solidFill>
                            <a:srgbClr val="000000"/>
                          </a:solidFill>
                          <a:effectLst/>
                          <a:latin typeface="標楷體" pitchFamily="65" charset="-120"/>
                          <a:ea typeface="標楷體" pitchFamily="65" charset="-120"/>
                          <a:cs typeface="Arial" charset="0"/>
                        </a:rPr>
                        <a:t>東部沿海地區</a:t>
                      </a:r>
                      <a:r>
                        <a:rPr kumimoji="0" lang="en-US" altLang="zh-TW" sz="1400" b="0" i="0" u="none" strike="noStrike" cap="none" normalizeH="0" baseline="0" smtClean="0">
                          <a:ln>
                            <a:noFill/>
                          </a:ln>
                          <a:solidFill>
                            <a:srgbClr val="000000"/>
                          </a:solidFill>
                          <a:effectLst/>
                          <a:latin typeface="標楷體" pitchFamily="65" charset="-120"/>
                          <a:ea typeface="標楷體" pitchFamily="65" charset="-120"/>
                          <a:cs typeface="Arial" charset="0"/>
                        </a:rPr>
                        <a:t> </a:t>
                      </a:r>
                      <a:endParaRPr kumimoji="0" lang="zh-TW" altLang="zh-TW" sz="1400" b="0" i="0" u="none" strike="noStrike" cap="none" normalizeH="0" baseline="0" smtClean="0">
                        <a:ln>
                          <a:noFill/>
                        </a:ln>
                        <a:solidFill>
                          <a:srgbClr val="000000"/>
                        </a:solidFill>
                        <a:effectLst/>
                        <a:latin typeface="標楷體" pitchFamily="65" charset="-120"/>
                        <a:ea typeface="標楷體" pitchFamily="65" charset="-120"/>
                        <a:cs typeface="Arial" charset="0"/>
                      </a:endParaRPr>
                    </a:p>
                  </a:txBody>
                  <a:tcPr marL="9525" marR="9525" marT="9522" marB="95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ar-SA" altLang="zh-TW" sz="1400" b="0" i="0" u="none" strike="noStrike" cap="none" normalizeH="0" baseline="0" smtClean="0">
                          <a:ln>
                            <a:noFill/>
                          </a:ln>
                          <a:solidFill>
                            <a:srgbClr val="000000"/>
                          </a:solidFill>
                          <a:effectLst/>
                          <a:latin typeface="標楷體" pitchFamily="65" charset="-120"/>
                          <a:ea typeface="標楷體" pitchFamily="65" charset="-120"/>
                          <a:cs typeface="Arial" charset="0"/>
                        </a:rPr>
                        <a:t>包括宜蘭縣南澳鄉至臺東縣長濱鄉沿岸。</a:t>
                      </a:r>
                      <a:r>
                        <a:rPr kumimoji="0" lang="en-US" altLang="zh-TW" sz="1400" b="0" i="0" u="none" strike="noStrike" cap="none" normalizeH="0" baseline="0" smtClean="0">
                          <a:ln>
                            <a:noFill/>
                          </a:ln>
                          <a:solidFill>
                            <a:srgbClr val="000000"/>
                          </a:solidFill>
                          <a:effectLst/>
                          <a:latin typeface="標楷體" pitchFamily="65" charset="-120"/>
                          <a:ea typeface="標楷體" pitchFamily="65" charset="-120"/>
                          <a:cs typeface="Arial" charset="0"/>
                        </a:rPr>
                        <a:t> </a:t>
                      </a:r>
                      <a:endParaRPr kumimoji="0" lang="zh-TW" altLang="zh-TW" sz="1400" b="0" i="0" u="none" strike="noStrike" cap="none" normalizeH="0" baseline="0" smtClean="0">
                        <a:ln>
                          <a:noFill/>
                        </a:ln>
                        <a:solidFill>
                          <a:srgbClr val="000000"/>
                        </a:solidFill>
                        <a:effectLst/>
                        <a:latin typeface="標楷體" pitchFamily="65" charset="-120"/>
                        <a:ea typeface="標楷體" pitchFamily="65" charset="-120"/>
                        <a:cs typeface="Arial" charset="0"/>
                      </a:endParaRPr>
                    </a:p>
                  </a:txBody>
                  <a:tcPr marL="9525" marR="9525" marT="9522" marB="95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45635">
                <a:tc>
                  <a:txBody>
                    <a:bodyPr/>
                    <a:lstStyle>
                      <a:lvl1pPr eaLnBrk="0" hangingPunct="0">
                        <a:spcBef>
                          <a:spcPct val="20000"/>
                        </a:spcBef>
                        <a:buFont typeface="Arial"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SA" altLang="zh-TW" sz="1400" b="0" i="0" u="none" strike="noStrike" cap="none" normalizeH="0" baseline="0" smtClean="0">
                          <a:ln>
                            <a:noFill/>
                          </a:ln>
                          <a:solidFill>
                            <a:srgbClr val="000000"/>
                          </a:solidFill>
                          <a:effectLst/>
                          <a:latin typeface="標楷體" pitchFamily="65" charset="-120"/>
                          <a:ea typeface="標楷體" pitchFamily="65" charset="-120"/>
                          <a:cs typeface="Arial" charset="0"/>
                        </a:rPr>
                        <a:t>東南沿海地區</a:t>
                      </a:r>
                      <a:r>
                        <a:rPr kumimoji="0" lang="en-US" altLang="zh-TW" sz="1400" b="0" i="0" u="none" strike="noStrike" cap="none" normalizeH="0" baseline="0" smtClean="0">
                          <a:ln>
                            <a:noFill/>
                          </a:ln>
                          <a:solidFill>
                            <a:srgbClr val="000000"/>
                          </a:solidFill>
                          <a:effectLst/>
                          <a:latin typeface="標楷體" pitchFamily="65" charset="-120"/>
                          <a:ea typeface="標楷體" pitchFamily="65" charset="-120"/>
                          <a:cs typeface="Arial" charset="0"/>
                        </a:rPr>
                        <a:t> </a:t>
                      </a:r>
                      <a:endParaRPr kumimoji="0" lang="zh-TW" altLang="zh-TW" sz="1400" b="0" i="0" u="none" strike="noStrike" cap="none" normalizeH="0" baseline="0" smtClean="0">
                        <a:ln>
                          <a:noFill/>
                        </a:ln>
                        <a:solidFill>
                          <a:srgbClr val="000000"/>
                        </a:solidFill>
                        <a:effectLst/>
                        <a:latin typeface="標楷體" pitchFamily="65" charset="-120"/>
                        <a:ea typeface="標楷體" pitchFamily="65" charset="-120"/>
                        <a:cs typeface="Arial" charset="0"/>
                      </a:endParaRPr>
                    </a:p>
                  </a:txBody>
                  <a:tcPr marL="9525" marR="9525" marT="9522" marB="95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ar-SA" altLang="zh-TW" sz="1400" b="0" i="0" u="none" strike="noStrike" cap="none" normalizeH="0" baseline="0" smtClean="0">
                          <a:ln>
                            <a:noFill/>
                          </a:ln>
                          <a:solidFill>
                            <a:srgbClr val="000000"/>
                          </a:solidFill>
                          <a:effectLst/>
                          <a:latin typeface="標楷體" pitchFamily="65" charset="-120"/>
                          <a:ea typeface="標楷體" pitchFamily="65" charset="-120"/>
                          <a:cs typeface="Arial" charset="0"/>
                        </a:rPr>
                        <a:t>包括臺東縣成功鎮至屏東縣滿州鄉沿岸。</a:t>
                      </a:r>
                      <a:r>
                        <a:rPr kumimoji="0" lang="en-US" altLang="zh-TW" sz="1400" b="0" i="0" u="none" strike="noStrike" cap="none" normalizeH="0" baseline="0" smtClean="0">
                          <a:ln>
                            <a:noFill/>
                          </a:ln>
                          <a:solidFill>
                            <a:srgbClr val="000000"/>
                          </a:solidFill>
                          <a:effectLst/>
                          <a:latin typeface="標楷體" pitchFamily="65" charset="-120"/>
                          <a:ea typeface="標楷體" pitchFamily="65" charset="-120"/>
                          <a:cs typeface="Arial" charset="0"/>
                        </a:rPr>
                        <a:t> </a:t>
                      </a:r>
                      <a:endParaRPr kumimoji="0" lang="zh-TW" altLang="zh-TW" sz="1400" b="0" i="0" u="none" strike="noStrike" cap="none" normalizeH="0" baseline="0" smtClean="0">
                        <a:ln>
                          <a:noFill/>
                        </a:ln>
                        <a:solidFill>
                          <a:srgbClr val="000000"/>
                        </a:solidFill>
                        <a:effectLst/>
                        <a:latin typeface="標楷體" pitchFamily="65" charset="-120"/>
                        <a:ea typeface="標楷體" pitchFamily="65" charset="-120"/>
                        <a:cs typeface="Arial" charset="0"/>
                      </a:endParaRPr>
                    </a:p>
                  </a:txBody>
                  <a:tcPr marL="9525" marR="9525" marT="9522" marB="95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45635">
                <a:tc>
                  <a:txBody>
                    <a:bodyPr/>
                    <a:lstStyle>
                      <a:lvl1pPr eaLnBrk="0" hangingPunct="0">
                        <a:spcBef>
                          <a:spcPct val="20000"/>
                        </a:spcBef>
                        <a:buFont typeface="Arial"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SA" altLang="zh-TW" sz="1400" b="0" i="0" u="none" strike="noStrike" cap="none" normalizeH="0" baseline="0" smtClean="0">
                          <a:ln>
                            <a:noFill/>
                          </a:ln>
                          <a:solidFill>
                            <a:srgbClr val="000000"/>
                          </a:solidFill>
                          <a:effectLst/>
                          <a:latin typeface="標楷體" pitchFamily="65" charset="-120"/>
                          <a:ea typeface="標楷體" pitchFamily="65" charset="-120"/>
                          <a:cs typeface="Arial" charset="0"/>
                        </a:rPr>
                        <a:t>西南沿海地區</a:t>
                      </a:r>
                      <a:r>
                        <a:rPr kumimoji="0" lang="en-US" altLang="zh-TW" sz="1400" b="0" i="0" u="none" strike="noStrike" cap="none" normalizeH="0" baseline="0" smtClean="0">
                          <a:ln>
                            <a:noFill/>
                          </a:ln>
                          <a:solidFill>
                            <a:srgbClr val="000000"/>
                          </a:solidFill>
                          <a:effectLst/>
                          <a:latin typeface="標楷體" pitchFamily="65" charset="-120"/>
                          <a:ea typeface="標楷體" pitchFamily="65" charset="-120"/>
                          <a:cs typeface="Arial" charset="0"/>
                        </a:rPr>
                        <a:t> </a:t>
                      </a:r>
                      <a:endParaRPr kumimoji="0" lang="zh-TW" altLang="zh-TW" sz="1400" b="0" i="0" u="none" strike="noStrike" cap="none" normalizeH="0" baseline="0" smtClean="0">
                        <a:ln>
                          <a:noFill/>
                        </a:ln>
                        <a:solidFill>
                          <a:srgbClr val="000000"/>
                        </a:solidFill>
                        <a:effectLst/>
                        <a:latin typeface="標楷體" pitchFamily="65" charset="-120"/>
                        <a:ea typeface="標楷體" pitchFamily="65" charset="-120"/>
                        <a:cs typeface="Arial" charset="0"/>
                      </a:endParaRPr>
                    </a:p>
                  </a:txBody>
                  <a:tcPr marL="9525" marR="9525" marT="9522" marB="95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ar-SA" altLang="zh-TW" sz="1400" b="0" i="0" u="none" strike="noStrike" cap="none" normalizeH="0" baseline="0" smtClean="0">
                          <a:ln>
                            <a:noFill/>
                          </a:ln>
                          <a:solidFill>
                            <a:srgbClr val="000000"/>
                          </a:solidFill>
                          <a:effectLst/>
                          <a:latin typeface="標楷體" pitchFamily="65" charset="-120"/>
                          <a:ea typeface="標楷體" pitchFamily="65" charset="-120"/>
                          <a:cs typeface="Arial" charset="0"/>
                        </a:rPr>
                        <a:t>包括臺南市至屏東縣恆春鎮沿岸。</a:t>
                      </a:r>
                      <a:r>
                        <a:rPr kumimoji="0" lang="en-US" altLang="zh-TW" sz="1400" b="0" i="0" u="none" strike="noStrike" cap="none" normalizeH="0" baseline="0" smtClean="0">
                          <a:ln>
                            <a:noFill/>
                          </a:ln>
                          <a:solidFill>
                            <a:srgbClr val="000000"/>
                          </a:solidFill>
                          <a:effectLst/>
                          <a:latin typeface="標楷體" pitchFamily="65" charset="-120"/>
                          <a:ea typeface="標楷體" pitchFamily="65" charset="-120"/>
                          <a:cs typeface="Arial" charset="0"/>
                        </a:rPr>
                        <a:t> </a:t>
                      </a:r>
                      <a:endParaRPr kumimoji="0" lang="zh-TW" altLang="zh-TW" sz="1400" b="0" i="0" u="none" strike="noStrike" cap="none" normalizeH="0" baseline="0" smtClean="0">
                        <a:ln>
                          <a:noFill/>
                        </a:ln>
                        <a:solidFill>
                          <a:srgbClr val="000000"/>
                        </a:solidFill>
                        <a:effectLst/>
                        <a:latin typeface="標楷體" pitchFamily="65" charset="-120"/>
                        <a:ea typeface="標楷體" pitchFamily="65" charset="-120"/>
                        <a:cs typeface="Arial" charset="0"/>
                      </a:endParaRPr>
                    </a:p>
                  </a:txBody>
                  <a:tcPr marL="9525" marR="9525" marT="9522" marB="95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45635">
                <a:tc>
                  <a:txBody>
                    <a:bodyPr/>
                    <a:lstStyle>
                      <a:lvl1pPr eaLnBrk="0" hangingPunct="0">
                        <a:spcBef>
                          <a:spcPct val="20000"/>
                        </a:spcBef>
                        <a:buFont typeface="Arial"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SA" altLang="zh-TW" sz="1400" b="0" i="0" u="none" strike="noStrike" cap="none" normalizeH="0" baseline="0" smtClean="0">
                          <a:ln>
                            <a:noFill/>
                          </a:ln>
                          <a:solidFill>
                            <a:srgbClr val="000000"/>
                          </a:solidFill>
                          <a:effectLst/>
                          <a:latin typeface="標楷體" pitchFamily="65" charset="-120"/>
                          <a:ea typeface="標楷體" pitchFamily="65" charset="-120"/>
                          <a:cs typeface="Arial" charset="0"/>
                        </a:rPr>
                        <a:t>海峽沿海地區</a:t>
                      </a:r>
                      <a:r>
                        <a:rPr kumimoji="0" lang="en-US" altLang="zh-TW" sz="1400" b="0" i="0" u="none" strike="noStrike" cap="none" normalizeH="0" baseline="0" smtClean="0">
                          <a:ln>
                            <a:noFill/>
                          </a:ln>
                          <a:solidFill>
                            <a:srgbClr val="000000"/>
                          </a:solidFill>
                          <a:effectLst/>
                          <a:latin typeface="標楷體" pitchFamily="65" charset="-120"/>
                          <a:ea typeface="標楷體" pitchFamily="65" charset="-120"/>
                          <a:cs typeface="Arial" charset="0"/>
                        </a:rPr>
                        <a:t> </a:t>
                      </a:r>
                      <a:endParaRPr kumimoji="0" lang="zh-TW" altLang="zh-TW" sz="1400" b="0" i="0" u="none" strike="noStrike" cap="none" normalizeH="0" baseline="0" smtClean="0">
                        <a:ln>
                          <a:noFill/>
                        </a:ln>
                        <a:solidFill>
                          <a:srgbClr val="000000"/>
                        </a:solidFill>
                        <a:effectLst/>
                        <a:latin typeface="標楷體" pitchFamily="65" charset="-120"/>
                        <a:ea typeface="標楷體" pitchFamily="65" charset="-120"/>
                        <a:cs typeface="Arial" charset="0"/>
                      </a:endParaRPr>
                    </a:p>
                  </a:txBody>
                  <a:tcPr marL="9525" marR="9525" marT="9522" marB="95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ar-SA" altLang="zh-TW" sz="1400" b="0" i="0" u="none" strike="noStrike" cap="none" normalizeH="0" baseline="0" dirty="0" smtClean="0">
                          <a:ln>
                            <a:noFill/>
                          </a:ln>
                          <a:solidFill>
                            <a:srgbClr val="000000"/>
                          </a:solidFill>
                          <a:effectLst/>
                          <a:latin typeface="標楷體" pitchFamily="65" charset="-120"/>
                          <a:ea typeface="標楷體" pitchFamily="65" charset="-120"/>
                          <a:cs typeface="Arial" charset="0"/>
                        </a:rPr>
                        <a:t>包括桃園縣至嘉義縣沿岸，以及澎湖縣、金門縣與連江縣等離島區域。</a:t>
                      </a:r>
                      <a:r>
                        <a:rPr kumimoji="0" lang="en-US" altLang="zh-TW" sz="1400" b="0" i="0" u="none" strike="noStrike" cap="none" normalizeH="0" baseline="0" dirty="0" smtClean="0">
                          <a:ln>
                            <a:noFill/>
                          </a:ln>
                          <a:solidFill>
                            <a:srgbClr val="000000"/>
                          </a:solidFill>
                          <a:effectLst/>
                          <a:latin typeface="標楷體" pitchFamily="65" charset="-120"/>
                          <a:ea typeface="標楷體" pitchFamily="65" charset="-120"/>
                          <a:cs typeface="Arial" charset="0"/>
                        </a:rPr>
                        <a:t> </a:t>
                      </a:r>
                      <a:endParaRPr kumimoji="0" lang="zh-TW" altLang="zh-TW" sz="1400" b="0" i="0" u="none" strike="noStrike" cap="none" normalizeH="0" baseline="0" dirty="0" smtClean="0">
                        <a:ln>
                          <a:noFill/>
                        </a:ln>
                        <a:solidFill>
                          <a:srgbClr val="000000"/>
                        </a:solidFill>
                        <a:effectLst/>
                        <a:latin typeface="標楷體" pitchFamily="65" charset="-120"/>
                        <a:ea typeface="標楷體" pitchFamily="65" charset="-120"/>
                        <a:cs typeface="Arial" charset="0"/>
                      </a:endParaRPr>
                    </a:p>
                  </a:txBody>
                  <a:tcPr marL="9525" marR="9525" marT="9522" marB="95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266377539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標題 1"/>
          <p:cNvSpPr>
            <a:spLocks noGrp="1"/>
          </p:cNvSpPr>
          <p:nvPr>
            <p:ph type="title"/>
          </p:nvPr>
        </p:nvSpPr>
        <p:spPr>
          <a:xfrm>
            <a:off x="179512" y="188640"/>
            <a:ext cx="7772400" cy="1143000"/>
          </a:xfrm>
        </p:spPr>
        <p:txBody>
          <a:bodyPr/>
          <a:lstStyle/>
          <a:p>
            <a:r>
              <a:rPr lang="zh-TW" altLang="en-US" dirty="0" smtClean="0"/>
              <a:t>校園</a:t>
            </a:r>
            <a:r>
              <a:rPr lang="zh-TW" altLang="zh-TW" dirty="0" smtClean="0"/>
              <a:t>災</a:t>
            </a:r>
            <a:r>
              <a:rPr lang="zh-TW" altLang="en-US" dirty="0" smtClean="0"/>
              <a:t>害</a:t>
            </a:r>
            <a:r>
              <a:rPr lang="zh-TW" altLang="zh-TW" dirty="0" smtClean="0"/>
              <a:t>潛</a:t>
            </a:r>
            <a:r>
              <a:rPr lang="zh-TW" altLang="en-US" dirty="0" smtClean="0"/>
              <a:t>勢</a:t>
            </a:r>
            <a:r>
              <a:rPr lang="zh-TW" altLang="zh-TW" dirty="0" smtClean="0"/>
              <a:t>判定原則</a:t>
            </a:r>
            <a:endParaRPr lang="zh-TW" altLang="en-US" dirty="0" smtClean="0"/>
          </a:p>
        </p:txBody>
      </p:sp>
      <p:pic>
        <p:nvPicPr>
          <p:cNvPr id="30723" name="圖片 4" descr="投影片1"/>
          <p:cNvPicPr>
            <a:picLocks noChangeAspect="1" noChangeArrowheads="1"/>
          </p:cNvPicPr>
          <p:nvPr/>
        </p:nvPicPr>
        <p:blipFill>
          <a:blip r:embed="rId2" cstate="print">
            <a:extLst>
              <a:ext uri="{28A0092B-C50C-407E-A947-70E740481C1C}">
                <a14:useLocalDpi xmlns:a14="http://schemas.microsoft.com/office/drawing/2010/main" val="0"/>
              </a:ext>
            </a:extLst>
          </a:blip>
          <a:srcRect l="16486" r="27296" b="2380"/>
          <a:stretch>
            <a:fillRect/>
          </a:stretch>
        </p:blipFill>
        <p:spPr bwMode="auto">
          <a:xfrm>
            <a:off x="5208587" y="1412776"/>
            <a:ext cx="3619500" cy="470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Rectangle 2"/>
          <p:cNvSpPr>
            <a:spLocks noChangeArrowheads="1"/>
          </p:cNvSpPr>
          <p:nvPr/>
        </p:nvSpPr>
        <p:spPr bwMode="auto">
          <a:xfrm>
            <a:off x="4841875" y="6275388"/>
            <a:ext cx="43529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zh-TW" altLang="en-US" sz="1200">
                <a:latin typeface="標楷體" pitchFamily="65" charset="-120"/>
                <a:ea typeface="標楷體" pitchFamily="65" charset="-120"/>
                <a:cs typeface="Times New Roman" pitchFamily="18" charset="0"/>
              </a:rPr>
              <a:t>台灣沿海</a:t>
            </a:r>
            <a:r>
              <a:rPr lang="en-US" altLang="zh-TW" sz="1200">
                <a:ea typeface="標楷體" pitchFamily="65" charset="-120"/>
                <a:cs typeface="Times New Roman" pitchFamily="18" charset="0"/>
              </a:rPr>
              <a:t>3</a:t>
            </a:r>
            <a:r>
              <a:rPr lang="zh-TW" altLang="en-US" sz="1200">
                <a:latin typeface="標楷體" pitchFamily="65" charset="-120"/>
                <a:ea typeface="標楷體" pitchFamily="65" charset="-120"/>
                <a:cs typeface="Times New Roman" pitchFamily="18" charset="0"/>
              </a:rPr>
              <a:t>公里影響範圍內可能</a:t>
            </a:r>
            <a:endParaRPr lang="en-US" altLang="zh-TW" sz="1200">
              <a:latin typeface="標楷體" pitchFamily="65" charset="-120"/>
              <a:ea typeface="標楷體" pitchFamily="65" charset="-120"/>
              <a:cs typeface="Times New Roman" pitchFamily="18" charset="0"/>
            </a:endParaRPr>
          </a:p>
          <a:p>
            <a:pPr algn="ctr" eaLnBrk="1" hangingPunct="1">
              <a:spcBef>
                <a:spcPct val="0"/>
              </a:spcBef>
              <a:buFontTx/>
              <a:buNone/>
            </a:pPr>
            <a:r>
              <a:rPr lang="zh-TW" altLang="en-US" sz="1200">
                <a:latin typeface="標楷體" pitchFamily="65" charset="-120"/>
                <a:ea typeface="標楷體" pitchFamily="65" charset="-120"/>
                <a:cs typeface="Times New Roman" pitchFamily="18" charset="0"/>
              </a:rPr>
              <a:t>受海嘯影響的大專院校分布圖</a:t>
            </a:r>
            <a:endParaRPr lang="zh-TW" altLang="en-US" sz="1800">
              <a:latin typeface="Arial" pitchFamily="34" charset="0"/>
              <a:ea typeface="標楷體" pitchFamily="65" charset="-120"/>
              <a:cs typeface="Times New Roman" pitchFamily="18" charset="0"/>
            </a:endParaRPr>
          </a:p>
        </p:txBody>
      </p:sp>
      <p:pic>
        <p:nvPicPr>
          <p:cNvPr id="30725" name="圖表 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610" y="1124744"/>
            <a:ext cx="3690938" cy="205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6" name="Rectangle 4"/>
          <p:cNvSpPr>
            <a:spLocks noChangeArrowheads="1"/>
          </p:cNvSpPr>
          <p:nvPr/>
        </p:nvSpPr>
        <p:spPr bwMode="auto">
          <a:xfrm>
            <a:off x="203200" y="3177381"/>
            <a:ext cx="46085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zh-TW" altLang="zh-TW" sz="1200" dirty="0">
                <a:solidFill>
                  <a:schemeClr val="tx2"/>
                </a:solidFill>
                <a:latin typeface="標楷體" pitchFamily="65" charset="-120"/>
                <a:ea typeface="標楷體" pitchFamily="65" charset="-120"/>
                <a:cs typeface="Times New Roman" pitchFamily="18" charset="0"/>
              </a:rPr>
              <a:t>圖</a:t>
            </a:r>
            <a:r>
              <a:rPr lang="en-US" altLang="zh-TW" sz="1200" dirty="0">
                <a:solidFill>
                  <a:schemeClr val="tx2"/>
                </a:solidFill>
                <a:ea typeface="標楷體" pitchFamily="65" charset="-120"/>
                <a:cs typeface="Times New Roman" pitchFamily="18" charset="0"/>
              </a:rPr>
              <a:t>4-44 </a:t>
            </a:r>
            <a:r>
              <a:rPr lang="zh-TW" altLang="en-US" sz="1200" dirty="0">
                <a:solidFill>
                  <a:schemeClr val="tx2"/>
                </a:solidFill>
                <a:latin typeface="標楷體" pitchFamily="65" charset="-120"/>
                <a:ea typeface="標楷體" pitchFamily="65" charset="-120"/>
                <a:cs typeface="Times New Roman" pitchFamily="18" charset="0"/>
              </a:rPr>
              <a:t>台灣沿海</a:t>
            </a:r>
            <a:r>
              <a:rPr lang="en-US" altLang="zh-TW" sz="1200" dirty="0">
                <a:solidFill>
                  <a:schemeClr val="tx2"/>
                </a:solidFill>
                <a:ea typeface="標楷體" pitchFamily="65" charset="-120"/>
                <a:cs typeface="Times New Roman" pitchFamily="18" charset="0"/>
              </a:rPr>
              <a:t>3</a:t>
            </a:r>
            <a:r>
              <a:rPr lang="zh-TW" altLang="en-US" sz="1200" dirty="0">
                <a:solidFill>
                  <a:schemeClr val="tx2"/>
                </a:solidFill>
                <a:latin typeface="標楷體" pitchFamily="65" charset="-120"/>
                <a:ea typeface="標楷體" pitchFamily="65" charset="-120"/>
                <a:cs typeface="Times New Roman" pitchFamily="18" charset="0"/>
              </a:rPr>
              <a:t>公里範圍內可能受海嘯影響的學校統計圖</a:t>
            </a:r>
            <a:endParaRPr lang="zh-TW" altLang="en-US" sz="1800" dirty="0">
              <a:solidFill>
                <a:schemeClr val="tx2"/>
              </a:solidFill>
              <a:latin typeface="Arial" pitchFamily="34" charset="0"/>
              <a:ea typeface="標楷體" pitchFamily="65" charset="-120"/>
              <a:cs typeface="Times New Roman" pitchFamily="18" charset="0"/>
            </a:endParaRPr>
          </a:p>
        </p:txBody>
      </p:sp>
      <p:graphicFrame>
        <p:nvGraphicFramePr>
          <p:cNvPr id="10" name="表格 9"/>
          <p:cNvGraphicFramePr>
            <a:graphicFrameLocks noGrp="1"/>
          </p:cNvGraphicFramePr>
          <p:nvPr>
            <p:extLst>
              <p:ext uri="{D42A27DB-BD31-4B8C-83A1-F6EECF244321}">
                <p14:modId xmlns:p14="http://schemas.microsoft.com/office/powerpoint/2010/main" val="4281799441"/>
              </p:ext>
            </p:extLst>
          </p:nvPr>
        </p:nvGraphicFramePr>
        <p:xfrm>
          <a:off x="203200" y="3454380"/>
          <a:ext cx="4800600" cy="3223896"/>
        </p:xfrm>
        <a:graphic>
          <a:graphicData uri="http://schemas.openxmlformats.org/drawingml/2006/table">
            <a:tbl>
              <a:tblPr/>
              <a:tblGrid>
                <a:gridCol w="393700"/>
                <a:gridCol w="1454150"/>
                <a:gridCol w="1080790"/>
                <a:gridCol w="360040"/>
                <a:gridCol w="216024"/>
                <a:gridCol w="504056"/>
                <a:gridCol w="423540"/>
                <a:gridCol w="368300"/>
              </a:tblGrid>
              <a:tr h="609600">
                <a:tc>
                  <a:txBody>
                    <a:bodyPr/>
                    <a:lstStyle>
                      <a:lvl1pPr eaLnBrk="0" hangingPunct="0">
                        <a:spcBef>
                          <a:spcPct val="20000"/>
                        </a:spcBef>
                        <a:buFont typeface="Arial"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050" b="0" i="0" u="none" strike="noStrike" cap="none" normalizeH="0" baseline="0" dirty="0" smtClean="0">
                          <a:ln>
                            <a:noFill/>
                          </a:ln>
                          <a:solidFill>
                            <a:srgbClr val="333333"/>
                          </a:solidFill>
                          <a:effectLst/>
                          <a:latin typeface="Times New Roman" pitchFamily="18" charset="0"/>
                          <a:ea typeface="標楷體" pitchFamily="65" charset="-120"/>
                          <a:cs typeface="Times New Roman" pitchFamily="18" charset="0"/>
                        </a:rPr>
                        <a:t>區級</a:t>
                      </a:r>
                      <a:endParaRPr kumimoji="0" lang="zh-TW" altLang="zh-TW" sz="1050" b="0" i="0" u="none" strike="noStrike" cap="none" normalizeH="0" baseline="0" dirty="0" smtClean="0">
                        <a:ln>
                          <a:noFill/>
                        </a:ln>
                        <a:solidFill>
                          <a:srgbClr val="333333"/>
                        </a:solidFill>
                        <a:effectLst/>
                        <a:latin typeface="Calibri" pitchFamily="34" charset="0"/>
                        <a:ea typeface="標楷體" pitchFamily="65" charset="-120"/>
                        <a:cs typeface="Times New Roman" pitchFamily="18" charset="0"/>
                      </a:endParaRPr>
                    </a:p>
                  </a:txBody>
                  <a:tcPr marL="60960" marR="6096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050" b="0" i="0" u="none" strike="noStrike" cap="none" normalizeH="0" baseline="0" dirty="0" smtClean="0">
                          <a:ln>
                            <a:noFill/>
                          </a:ln>
                          <a:solidFill>
                            <a:srgbClr val="333333"/>
                          </a:solidFill>
                          <a:effectLst/>
                          <a:latin typeface="Times New Roman" pitchFamily="18" charset="0"/>
                          <a:ea typeface="標楷體" pitchFamily="65" charset="-120"/>
                          <a:cs typeface="Times New Roman" pitchFamily="18" charset="0"/>
                        </a:rPr>
                        <a:t>縣市</a:t>
                      </a:r>
                      <a:endParaRPr kumimoji="0" lang="zh-TW" altLang="zh-TW" sz="1050" b="0" i="0" u="none" strike="noStrike" cap="none" normalizeH="0" baseline="0" dirty="0" smtClean="0">
                        <a:ln>
                          <a:noFill/>
                        </a:ln>
                        <a:solidFill>
                          <a:srgbClr val="333333"/>
                        </a:solidFill>
                        <a:effectLst/>
                        <a:latin typeface="Calibri" pitchFamily="34" charset="0"/>
                        <a:ea typeface="標楷體" pitchFamily="65" charset="-120"/>
                        <a:cs typeface="Times New Roman" pitchFamily="18" charset="0"/>
                      </a:endParaRPr>
                    </a:p>
                  </a:txBody>
                  <a:tcPr marL="60960" marR="6096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050" b="0" i="0" u="none" strike="noStrike" cap="none" normalizeH="0" baseline="0" dirty="0" smtClean="0">
                          <a:ln>
                            <a:noFill/>
                          </a:ln>
                          <a:solidFill>
                            <a:srgbClr val="333333"/>
                          </a:solidFill>
                          <a:effectLst/>
                          <a:latin typeface="Times New Roman" pitchFamily="18" charset="0"/>
                          <a:ea typeface="標楷體" pitchFamily="65" charset="-120"/>
                          <a:cs typeface="Times New Roman" pitchFamily="18" charset="0"/>
                        </a:rPr>
                        <a:t>說明</a:t>
                      </a:r>
                      <a:endParaRPr kumimoji="0" lang="zh-TW" altLang="zh-TW" sz="1050" b="0" i="0" u="none" strike="noStrike" cap="none" normalizeH="0" baseline="0" dirty="0" smtClean="0">
                        <a:ln>
                          <a:noFill/>
                        </a:ln>
                        <a:solidFill>
                          <a:srgbClr val="333333"/>
                        </a:solidFill>
                        <a:effectLst/>
                        <a:latin typeface="Calibri" pitchFamily="34" charset="0"/>
                        <a:ea typeface="標楷體" pitchFamily="65" charset="-120"/>
                        <a:cs typeface="Times New Roman" pitchFamily="18" charset="0"/>
                      </a:endParaRPr>
                    </a:p>
                  </a:txBody>
                  <a:tcPr marL="60960" marR="6096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TW" altLang="zh-TW" sz="1050" b="0" i="0" u="none" strike="noStrike" cap="none" normalizeH="0" baseline="0" smtClean="0">
                          <a:ln>
                            <a:noFill/>
                          </a:ln>
                          <a:solidFill>
                            <a:srgbClr val="333333"/>
                          </a:solidFill>
                          <a:effectLst/>
                          <a:latin typeface="Times New Roman" pitchFamily="18" charset="0"/>
                          <a:ea typeface="標楷體" pitchFamily="65" charset="-120"/>
                          <a:cs typeface="Times New Roman" pitchFamily="18" charset="0"/>
                        </a:rPr>
                        <a:t>大專院校</a:t>
                      </a:r>
                      <a:endParaRPr kumimoji="0" lang="zh-TW" altLang="zh-TW" sz="1050" b="0" i="0" u="none" strike="noStrike" cap="none" normalizeH="0" baseline="0" smtClean="0">
                        <a:ln>
                          <a:noFill/>
                        </a:ln>
                        <a:solidFill>
                          <a:srgbClr val="333333"/>
                        </a:solidFill>
                        <a:effectLst/>
                        <a:latin typeface="Calibri" pitchFamily="34" charset="0"/>
                        <a:ea typeface="標楷體" pitchFamily="65" charset="-120"/>
                        <a:cs typeface="Times New Roman" pitchFamily="18" charset="0"/>
                      </a:endParaRPr>
                    </a:p>
                  </a:txBody>
                  <a:tcPr marL="60960" marR="6096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TW" altLang="zh-TW" sz="1050" b="0" i="0" u="none" strike="noStrike" cap="none" normalizeH="0" baseline="0" smtClean="0">
                          <a:ln>
                            <a:noFill/>
                          </a:ln>
                          <a:solidFill>
                            <a:srgbClr val="333333"/>
                          </a:solidFill>
                          <a:effectLst/>
                          <a:latin typeface="Times New Roman" pitchFamily="18" charset="0"/>
                          <a:ea typeface="標楷體" pitchFamily="65" charset="-120"/>
                          <a:cs typeface="Times New Roman" pitchFamily="18" charset="0"/>
                        </a:rPr>
                        <a:t>高中職</a:t>
                      </a:r>
                      <a:endParaRPr kumimoji="0" lang="zh-TW" altLang="zh-TW" sz="1050" b="0" i="0" u="none" strike="noStrike" cap="none" normalizeH="0" baseline="0" smtClean="0">
                        <a:ln>
                          <a:noFill/>
                        </a:ln>
                        <a:solidFill>
                          <a:srgbClr val="333333"/>
                        </a:solidFill>
                        <a:effectLst/>
                        <a:latin typeface="Calibri" pitchFamily="34" charset="0"/>
                        <a:ea typeface="標楷體" pitchFamily="65" charset="-120"/>
                        <a:cs typeface="Times New Roman" pitchFamily="18" charset="0"/>
                      </a:endParaRPr>
                    </a:p>
                  </a:txBody>
                  <a:tcPr marL="60960" marR="6096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TW" altLang="zh-TW" sz="1050" b="0" i="0" u="none" strike="noStrike" cap="none" normalizeH="0" baseline="0" dirty="0" smtClean="0">
                          <a:ln>
                            <a:noFill/>
                          </a:ln>
                          <a:solidFill>
                            <a:srgbClr val="333333"/>
                          </a:solidFill>
                          <a:effectLst/>
                          <a:latin typeface="Times New Roman" pitchFamily="18" charset="0"/>
                          <a:ea typeface="標楷體" pitchFamily="65" charset="-120"/>
                          <a:cs typeface="Times New Roman" pitchFamily="18" charset="0"/>
                        </a:rPr>
                        <a:t>國中</a:t>
                      </a:r>
                      <a:endParaRPr kumimoji="0" lang="zh-TW" altLang="zh-TW" sz="1050" b="0" i="0" u="none" strike="noStrike" cap="none" normalizeH="0" baseline="0" dirty="0" smtClean="0">
                        <a:ln>
                          <a:noFill/>
                        </a:ln>
                        <a:solidFill>
                          <a:srgbClr val="333333"/>
                        </a:solidFill>
                        <a:effectLst/>
                        <a:latin typeface="Calibri" pitchFamily="34" charset="0"/>
                        <a:ea typeface="標楷體" pitchFamily="65" charset="-120"/>
                        <a:cs typeface="Times New Roman" pitchFamily="18" charset="0"/>
                      </a:endParaRPr>
                    </a:p>
                  </a:txBody>
                  <a:tcPr marL="60960" marR="6096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TW" altLang="zh-TW" sz="1050" b="0" i="0" u="none" strike="noStrike" cap="none" normalizeH="0" baseline="0" dirty="0" smtClean="0">
                          <a:ln>
                            <a:noFill/>
                          </a:ln>
                          <a:solidFill>
                            <a:srgbClr val="333333"/>
                          </a:solidFill>
                          <a:effectLst/>
                          <a:latin typeface="Times New Roman" pitchFamily="18" charset="0"/>
                          <a:ea typeface="標楷體" pitchFamily="65" charset="-120"/>
                          <a:cs typeface="Times New Roman" pitchFamily="18" charset="0"/>
                        </a:rPr>
                        <a:t>國小</a:t>
                      </a:r>
                      <a:endParaRPr kumimoji="0" lang="zh-TW" altLang="zh-TW" sz="1050" b="0" i="0" u="none" strike="noStrike" cap="none" normalizeH="0" baseline="0" dirty="0" smtClean="0">
                        <a:ln>
                          <a:noFill/>
                        </a:ln>
                        <a:solidFill>
                          <a:srgbClr val="333333"/>
                        </a:solidFill>
                        <a:effectLst/>
                        <a:latin typeface="Calibri" pitchFamily="34" charset="0"/>
                        <a:ea typeface="標楷體" pitchFamily="65" charset="-120"/>
                        <a:cs typeface="Times New Roman" pitchFamily="18" charset="0"/>
                      </a:endParaRPr>
                    </a:p>
                  </a:txBody>
                  <a:tcPr marL="60960" marR="6096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TW" altLang="zh-TW" sz="1050" b="0" i="0" u="none" strike="noStrike" cap="none" normalizeH="0" baseline="0" smtClean="0">
                          <a:ln>
                            <a:noFill/>
                          </a:ln>
                          <a:solidFill>
                            <a:srgbClr val="333333"/>
                          </a:solidFill>
                          <a:effectLst/>
                          <a:latin typeface="Times New Roman" pitchFamily="18" charset="0"/>
                          <a:ea typeface="標楷體" pitchFamily="65" charset="-120"/>
                          <a:cs typeface="Times New Roman" pitchFamily="18" charset="0"/>
                        </a:rPr>
                        <a:t>合計</a:t>
                      </a:r>
                      <a:endParaRPr kumimoji="0" lang="zh-TW" altLang="zh-TW" sz="1050" b="0" i="0" u="none" strike="noStrike" cap="none" normalizeH="0" baseline="0" smtClean="0">
                        <a:ln>
                          <a:noFill/>
                        </a:ln>
                        <a:solidFill>
                          <a:srgbClr val="333333"/>
                        </a:solidFill>
                        <a:effectLst/>
                        <a:latin typeface="Calibri" pitchFamily="34" charset="0"/>
                        <a:ea typeface="標楷體" pitchFamily="65" charset="-120"/>
                        <a:cs typeface="Times New Roman" pitchFamily="18" charset="0"/>
                      </a:endParaRPr>
                    </a:p>
                  </a:txBody>
                  <a:tcPr marL="60960" marR="6096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87363">
                <a:tc>
                  <a:txBody>
                    <a:bodyPr/>
                    <a:lstStyle>
                      <a:lvl1pPr eaLnBrk="0" hangingPunct="0">
                        <a:spcBef>
                          <a:spcPct val="20000"/>
                        </a:spcBef>
                        <a:buFont typeface="Arial"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050" b="0" i="0" u="none" strike="noStrike" cap="none" normalizeH="0" baseline="0" smtClean="0">
                          <a:ln>
                            <a:noFill/>
                          </a:ln>
                          <a:solidFill>
                            <a:srgbClr val="333333"/>
                          </a:solidFill>
                          <a:effectLst/>
                          <a:latin typeface="Times New Roman" pitchFamily="18" charset="0"/>
                          <a:ea typeface="標楷體" pitchFamily="65" charset="-120"/>
                          <a:cs typeface="Times New Roman" pitchFamily="18" charset="0"/>
                        </a:rPr>
                        <a:t>I</a:t>
                      </a:r>
                      <a:endParaRPr kumimoji="0" lang="zh-TW" altLang="zh-TW" sz="1050" b="0" i="0" u="none" strike="noStrike" cap="none" normalizeH="0" baseline="0" smtClean="0">
                        <a:ln>
                          <a:noFill/>
                        </a:ln>
                        <a:solidFill>
                          <a:srgbClr val="333333"/>
                        </a:solidFill>
                        <a:effectLst/>
                        <a:latin typeface="Calibri" pitchFamily="34" charset="0"/>
                        <a:ea typeface="標楷體" pitchFamily="65" charset="-120"/>
                        <a:cs typeface="Times New Roman" pitchFamily="18" charset="0"/>
                      </a:endParaRPr>
                    </a:p>
                  </a:txBody>
                  <a:tcPr marL="60960" marR="6096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1050" b="0" i="0" u="none" strike="noStrike" cap="none" normalizeH="0" baseline="0" dirty="0" smtClean="0">
                          <a:ln>
                            <a:noFill/>
                          </a:ln>
                          <a:solidFill>
                            <a:srgbClr val="333333"/>
                          </a:solidFill>
                          <a:effectLst/>
                          <a:latin typeface="Times New Roman" pitchFamily="18" charset="0"/>
                          <a:ea typeface="標楷體" pitchFamily="65" charset="-120"/>
                          <a:cs typeface="Times New Roman" pitchFamily="18" charset="0"/>
                        </a:rPr>
                        <a:t>新北市、基隆市</a:t>
                      </a:r>
                      <a:endParaRPr kumimoji="0" lang="zh-TW" altLang="zh-TW" sz="1050" b="0" i="0" u="none" strike="noStrike" cap="none" normalizeH="0" baseline="0" dirty="0" smtClean="0">
                        <a:ln>
                          <a:noFill/>
                        </a:ln>
                        <a:solidFill>
                          <a:srgbClr val="333333"/>
                        </a:solidFill>
                        <a:effectLst/>
                        <a:latin typeface="Calibri" pitchFamily="34" charset="0"/>
                        <a:ea typeface="標楷體" pitchFamily="65" charset="-120"/>
                        <a:cs typeface="Times New Roman" pitchFamily="18" charset="0"/>
                      </a:endParaRPr>
                    </a:p>
                  </a:txBody>
                  <a:tcPr marL="60960" marR="6096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1050" b="0" i="0" u="none" strike="noStrike" cap="none" normalizeH="0" baseline="0" dirty="0" smtClean="0">
                          <a:ln>
                            <a:noFill/>
                          </a:ln>
                          <a:solidFill>
                            <a:srgbClr val="333333"/>
                          </a:solidFill>
                          <a:effectLst/>
                          <a:latin typeface="Times New Roman" pitchFamily="18" charset="0"/>
                          <a:ea typeface="標楷體" pitchFamily="65" charset="-120"/>
                          <a:cs typeface="Times New Roman" pitchFamily="18" charset="0"/>
                        </a:rPr>
                        <a:t>歷史資料顯示有海嘯災害者。</a:t>
                      </a:r>
                      <a:endParaRPr kumimoji="0" lang="zh-TW" altLang="zh-TW" sz="1050" b="0" i="0" u="none" strike="noStrike" cap="none" normalizeH="0" baseline="0" dirty="0" smtClean="0">
                        <a:ln>
                          <a:noFill/>
                        </a:ln>
                        <a:solidFill>
                          <a:srgbClr val="333333"/>
                        </a:solidFill>
                        <a:effectLst/>
                        <a:latin typeface="Calibri" pitchFamily="34" charset="0"/>
                        <a:ea typeface="標楷體" pitchFamily="65" charset="-120"/>
                        <a:cs typeface="Times New Roman" pitchFamily="18" charset="0"/>
                      </a:endParaRPr>
                    </a:p>
                  </a:txBody>
                  <a:tcPr marL="60960" marR="6096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050" b="0" i="0" u="none" strike="noStrike" cap="none" normalizeH="0" baseline="0" dirty="0" smtClean="0">
                          <a:ln>
                            <a:noFill/>
                          </a:ln>
                          <a:solidFill>
                            <a:srgbClr val="333333"/>
                          </a:solidFill>
                          <a:effectLst/>
                          <a:latin typeface="Times New Roman" pitchFamily="18" charset="0"/>
                          <a:ea typeface="標楷體" pitchFamily="65" charset="-120"/>
                          <a:cs typeface="Times New Roman" pitchFamily="18" charset="0"/>
                        </a:rPr>
                        <a:t>7</a:t>
                      </a:r>
                      <a:endParaRPr kumimoji="0" lang="zh-TW" altLang="zh-TW" sz="1050" b="0" i="0" u="none" strike="noStrike" cap="none" normalizeH="0" baseline="0" dirty="0" smtClean="0">
                        <a:ln>
                          <a:noFill/>
                        </a:ln>
                        <a:solidFill>
                          <a:srgbClr val="333333"/>
                        </a:solidFill>
                        <a:effectLst/>
                        <a:latin typeface="Calibri" pitchFamily="34" charset="0"/>
                        <a:ea typeface="標楷體" pitchFamily="65" charset="-120"/>
                        <a:cs typeface="Times New Roman" pitchFamily="18" charset="0"/>
                      </a:endParaRPr>
                    </a:p>
                  </a:txBody>
                  <a:tcPr marL="60960" marR="6096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050" b="0" i="0" u="none" strike="noStrike" cap="none" normalizeH="0" baseline="0" dirty="0" smtClean="0">
                          <a:ln>
                            <a:noFill/>
                          </a:ln>
                          <a:solidFill>
                            <a:srgbClr val="333333"/>
                          </a:solidFill>
                          <a:effectLst/>
                          <a:latin typeface="Times New Roman" pitchFamily="18" charset="0"/>
                          <a:ea typeface="標楷體" pitchFamily="65" charset="-120"/>
                          <a:cs typeface="Times New Roman" pitchFamily="18" charset="0"/>
                        </a:rPr>
                        <a:t>12</a:t>
                      </a:r>
                      <a:endParaRPr kumimoji="0" lang="zh-TW" altLang="zh-TW" sz="1050" b="0" i="0" u="none" strike="noStrike" cap="none" normalizeH="0" baseline="0" dirty="0" smtClean="0">
                        <a:ln>
                          <a:noFill/>
                        </a:ln>
                        <a:solidFill>
                          <a:srgbClr val="333333"/>
                        </a:solidFill>
                        <a:effectLst/>
                        <a:latin typeface="Calibri" pitchFamily="34" charset="0"/>
                        <a:ea typeface="標楷體" pitchFamily="65" charset="-120"/>
                        <a:cs typeface="Times New Roman" pitchFamily="18" charset="0"/>
                      </a:endParaRPr>
                    </a:p>
                  </a:txBody>
                  <a:tcPr marL="60960" marR="6096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050" b="0" i="0" u="none" strike="noStrike" cap="none" normalizeH="0" baseline="0" dirty="0" smtClean="0">
                          <a:ln>
                            <a:noFill/>
                          </a:ln>
                          <a:solidFill>
                            <a:srgbClr val="333333"/>
                          </a:solidFill>
                          <a:effectLst/>
                          <a:latin typeface="Times New Roman" pitchFamily="18" charset="0"/>
                          <a:ea typeface="標楷體" pitchFamily="65" charset="-120"/>
                          <a:cs typeface="Times New Roman" pitchFamily="18" charset="0"/>
                        </a:rPr>
                        <a:t>24</a:t>
                      </a:r>
                      <a:endParaRPr kumimoji="0" lang="zh-TW" altLang="zh-TW" sz="1050" b="0" i="0" u="none" strike="noStrike" cap="none" normalizeH="0" baseline="0" dirty="0" smtClean="0">
                        <a:ln>
                          <a:noFill/>
                        </a:ln>
                        <a:solidFill>
                          <a:srgbClr val="333333"/>
                        </a:solidFill>
                        <a:effectLst/>
                        <a:latin typeface="Calibri" pitchFamily="34" charset="0"/>
                        <a:ea typeface="標楷體" pitchFamily="65" charset="-120"/>
                        <a:cs typeface="Times New Roman" pitchFamily="18" charset="0"/>
                      </a:endParaRPr>
                    </a:p>
                  </a:txBody>
                  <a:tcPr marL="60960" marR="6096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050" b="0" i="0" u="none" strike="noStrike" cap="none" normalizeH="0" baseline="0" dirty="0" smtClean="0">
                          <a:ln>
                            <a:noFill/>
                          </a:ln>
                          <a:solidFill>
                            <a:srgbClr val="333333"/>
                          </a:solidFill>
                          <a:effectLst/>
                          <a:latin typeface="Times New Roman" pitchFamily="18" charset="0"/>
                          <a:ea typeface="標楷體" pitchFamily="65" charset="-120"/>
                          <a:cs typeface="Times New Roman" pitchFamily="18" charset="0"/>
                        </a:rPr>
                        <a:t>66</a:t>
                      </a:r>
                      <a:endParaRPr kumimoji="0" lang="zh-TW" altLang="zh-TW" sz="1050" b="0" i="0" u="none" strike="noStrike" cap="none" normalizeH="0" baseline="0" dirty="0" smtClean="0">
                        <a:ln>
                          <a:noFill/>
                        </a:ln>
                        <a:solidFill>
                          <a:srgbClr val="333333"/>
                        </a:solidFill>
                        <a:effectLst/>
                        <a:latin typeface="Calibri" pitchFamily="34" charset="0"/>
                        <a:ea typeface="標楷體" pitchFamily="65" charset="-120"/>
                        <a:cs typeface="Times New Roman" pitchFamily="18" charset="0"/>
                      </a:endParaRPr>
                    </a:p>
                  </a:txBody>
                  <a:tcPr marL="60960" marR="6096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200000"/>
                        </a:lnSpc>
                        <a:spcBef>
                          <a:spcPct val="0"/>
                        </a:spcBef>
                        <a:spcAft>
                          <a:spcPct val="0"/>
                        </a:spcAft>
                        <a:buClrTx/>
                        <a:buSzTx/>
                        <a:buFontTx/>
                        <a:buNone/>
                        <a:tabLst/>
                      </a:pPr>
                      <a:r>
                        <a:rPr kumimoji="0" lang="en-US" altLang="zh-TW" sz="1050" b="0" i="0" u="none" strike="noStrike" cap="none" normalizeH="0" baseline="0" smtClean="0">
                          <a:ln>
                            <a:noFill/>
                          </a:ln>
                          <a:solidFill>
                            <a:srgbClr val="333333"/>
                          </a:solidFill>
                          <a:effectLst/>
                          <a:latin typeface="Times New Roman" pitchFamily="18" charset="0"/>
                          <a:ea typeface="標楷體" pitchFamily="65" charset="-120"/>
                          <a:cs typeface="Times New Roman" pitchFamily="18" charset="0"/>
                        </a:rPr>
                        <a:t>109</a:t>
                      </a:r>
                      <a:endParaRPr kumimoji="0" lang="zh-TW" altLang="zh-TW" sz="1050" b="0" i="0" u="none" strike="noStrike" cap="none" normalizeH="0" baseline="0" smtClean="0">
                        <a:ln>
                          <a:noFill/>
                        </a:ln>
                        <a:solidFill>
                          <a:srgbClr val="333333"/>
                        </a:solidFill>
                        <a:effectLst/>
                        <a:latin typeface="Calibri" pitchFamily="34" charset="0"/>
                        <a:ea typeface="標楷體" pitchFamily="65" charset="-120"/>
                        <a:cs typeface="Times New Roman" pitchFamily="18" charset="0"/>
                      </a:endParaRPr>
                    </a:p>
                  </a:txBody>
                  <a:tcPr marL="60960" marR="6096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966788">
                <a:tc>
                  <a:txBody>
                    <a:bodyPr/>
                    <a:lstStyle>
                      <a:lvl1pPr eaLnBrk="0" hangingPunct="0">
                        <a:spcBef>
                          <a:spcPct val="20000"/>
                        </a:spcBef>
                        <a:buFont typeface="Arial"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050" b="0" i="0" u="none" strike="noStrike" cap="none" normalizeH="0" baseline="0" smtClean="0">
                          <a:ln>
                            <a:noFill/>
                          </a:ln>
                          <a:solidFill>
                            <a:srgbClr val="333333"/>
                          </a:solidFill>
                          <a:effectLst/>
                          <a:latin typeface="Times New Roman" pitchFamily="18" charset="0"/>
                          <a:ea typeface="標楷體" pitchFamily="65" charset="-120"/>
                          <a:cs typeface="Times New Roman" pitchFamily="18" charset="0"/>
                        </a:rPr>
                        <a:t>II</a:t>
                      </a:r>
                      <a:endParaRPr kumimoji="0" lang="zh-TW" altLang="zh-TW" sz="1050" b="0" i="0" u="none" strike="noStrike" cap="none" normalizeH="0" baseline="0" smtClean="0">
                        <a:ln>
                          <a:noFill/>
                        </a:ln>
                        <a:solidFill>
                          <a:srgbClr val="333333"/>
                        </a:solidFill>
                        <a:effectLst/>
                        <a:latin typeface="Calibri" pitchFamily="34" charset="0"/>
                        <a:ea typeface="標楷體" pitchFamily="65" charset="-120"/>
                        <a:cs typeface="Times New Roman" pitchFamily="18" charset="0"/>
                      </a:endParaRPr>
                    </a:p>
                  </a:txBody>
                  <a:tcPr marL="60960" marR="6096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1050" b="0" i="0" u="none" strike="noStrike" cap="none" normalizeH="0" baseline="0" smtClean="0">
                          <a:ln>
                            <a:noFill/>
                          </a:ln>
                          <a:solidFill>
                            <a:srgbClr val="333333"/>
                          </a:solidFill>
                          <a:effectLst/>
                          <a:latin typeface="Times New Roman" pitchFamily="18" charset="0"/>
                          <a:ea typeface="標楷體" pitchFamily="65" charset="-120"/>
                          <a:cs typeface="Times New Roman" pitchFamily="18" charset="0"/>
                        </a:rPr>
                        <a:t>台中市、彰化縣、雲林縣、嘉義縣、台南縣市、高雄市（含東沙、南沙）、屏東縣、台東縣、花蓮縣、宜蘭縣、澎湖縣</a:t>
                      </a:r>
                      <a:endParaRPr kumimoji="0" lang="zh-TW" altLang="zh-TW" sz="1050" b="0" i="0" u="none" strike="noStrike" cap="none" normalizeH="0" baseline="0" smtClean="0">
                        <a:ln>
                          <a:noFill/>
                        </a:ln>
                        <a:solidFill>
                          <a:srgbClr val="333333"/>
                        </a:solidFill>
                        <a:effectLst/>
                        <a:latin typeface="Calibri" pitchFamily="34" charset="0"/>
                        <a:ea typeface="標楷體" pitchFamily="65" charset="-120"/>
                        <a:cs typeface="Times New Roman" pitchFamily="18" charset="0"/>
                      </a:endParaRPr>
                    </a:p>
                  </a:txBody>
                  <a:tcPr marL="60960" marR="6096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1050" b="0" i="0" u="none" strike="noStrike" cap="none" normalizeH="0" baseline="0" dirty="0" smtClean="0">
                          <a:ln>
                            <a:noFill/>
                          </a:ln>
                          <a:solidFill>
                            <a:srgbClr val="333333"/>
                          </a:solidFill>
                          <a:effectLst/>
                          <a:latin typeface="Times New Roman" pitchFamily="18" charset="0"/>
                          <a:ea typeface="標楷體" pitchFamily="65" charset="-120"/>
                          <a:cs typeface="Times New Roman" pitchFamily="18" charset="0"/>
                        </a:rPr>
                        <a:t>歷史資料顯示可能有海嘯紀錄或疑似海嘯紀錄，但無海嘯災害者。</a:t>
                      </a:r>
                      <a:endParaRPr kumimoji="0" lang="zh-TW" altLang="zh-TW" sz="1050" b="0" i="0" u="none" strike="noStrike" cap="none" normalizeH="0" baseline="0" dirty="0" smtClean="0">
                        <a:ln>
                          <a:noFill/>
                        </a:ln>
                        <a:solidFill>
                          <a:srgbClr val="333333"/>
                        </a:solidFill>
                        <a:effectLst/>
                        <a:latin typeface="Calibri" pitchFamily="34" charset="0"/>
                        <a:ea typeface="標楷體" pitchFamily="65" charset="-120"/>
                        <a:cs typeface="Times New Roman" pitchFamily="18" charset="0"/>
                      </a:endParaRPr>
                    </a:p>
                  </a:txBody>
                  <a:tcPr marL="60960" marR="6096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050" b="0" i="0" u="none" strike="noStrike" cap="none" normalizeH="0" baseline="0" dirty="0" smtClean="0">
                          <a:ln>
                            <a:noFill/>
                          </a:ln>
                          <a:solidFill>
                            <a:srgbClr val="333333"/>
                          </a:solidFill>
                          <a:effectLst/>
                          <a:latin typeface="Times New Roman" pitchFamily="18" charset="0"/>
                          <a:ea typeface="標楷體" pitchFamily="65" charset="-120"/>
                          <a:cs typeface="Times New Roman" pitchFamily="18" charset="0"/>
                        </a:rPr>
                        <a:t>7</a:t>
                      </a:r>
                      <a:endParaRPr kumimoji="0" lang="zh-TW" altLang="zh-TW" sz="1050" b="0" i="0" u="none" strike="noStrike" cap="none" normalizeH="0" baseline="0" dirty="0" smtClean="0">
                        <a:ln>
                          <a:noFill/>
                        </a:ln>
                        <a:solidFill>
                          <a:srgbClr val="333333"/>
                        </a:solidFill>
                        <a:effectLst/>
                        <a:latin typeface="Calibri" pitchFamily="34" charset="0"/>
                        <a:ea typeface="標楷體" pitchFamily="65" charset="-120"/>
                        <a:cs typeface="Times New Roman" pitchFamily="18" charset="0"/>
                      </a:endParaRPr>
                    </a:p>
                  </a:txBody>
                  <a:tcPr marL="60960" marR="6096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050" b="0" i="0" u="none" strike="noStrike" cap="none" normalizeH="0" baseline="0" dirty="0" smtClean="0">
                          <a:ln>
                            <a:noFill/>
                          </a:ln>
                          <a:solidFill>
                            <a:srgbClr val="333333"/>
                          </a:solidFill>
                          <a:effectLst/>
                          <a:latin typeface="Times New Roman" pitchFamily="18" charset="0"/>
                          <a:ea typeface="標楷體" pitchFamily="65" charset="-120"/>
                          <a:cs typeface="Times New Roman" pitchFamily="18" charset="0"/>
                        </a:rPr>
                        <a:t>45</a:t>
                      </a:r>
                      <a:endParaRPr kumimoji="0" lang="zh-TW" altLang="zh-TW" sz="1050" b="0" i="0" u="none" strike="noStrike" cap="none" normalizeH="0" baseline="0" dirty="0" smtClean="0">
                        <a:ln>
                          <a:noFill/>
                        </a:ln>
                        <a:solidFill>
                          <a:srgbClr val="333333"/>
                        </a:solidFill>
                        <a:effectLst/>
                        <a:latin typeface="Calibri" pitchFamily="34" charset="0"/>
                        <a:ea typeface="標楷體" pitchFamily="65" charset="-120"/>
                        <a:cs typeface="Times New Roman" pitchFamily="18" charset="0"/>
                      </a:endParaRPr>
                    </a:p>
                  </a:txBody>
                  <a:tcPr marL="60960" marR="6096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050" b="0" i="0" u="none" strike="noStrike" cap="none" normalizeH="0" baseline="0" dirty="0" smtClean="0">
                          <a:ln>
                            <a:noFill/>
                          </a:ln>
                          <a:solidFill>
                            <a:srgbClr val="333333"/>
                          </a:solidFill>
                          <a:effectLst/>
                          <a:latin typeface="Times New Roman" pitchFamily="18" charset="0"/>
                          <a:ea typeface="標楷體" pitchFamily="65" charset="-120"/>
                          <a:cs typeface="Times New Roman" pitchFamily="18" charset="0"/>
                        </a:rPr>
                        <a:t>75</a:t>
                      </a:r>
                      <a:endParaRPr kumimoji="0" lang="zh-TW" altLang="zh-TW" sz="1050" b="0" i="0" u="none" strike="noStrike" cap="none" normalizeH="0" baseline="0" dirty="0" smtClean="0">
                        <a:ln>
                          <a:noFill/>
                        </a:ln>
                        <a:solidFill>
                          <a:srgbClr val="333333"/>
                        </a:solidFill>
                        <a:effectLst/>
                        <a:latin typeface="Calibri" pitchFamily="34" charset="0"/>
                        <a:ea typeface="標楷體" pitchFamily="65" charset="-120"/>
                        <a:cs typeface="Times New Roman" pitchFamily="18" charset="0"/>
                      </a:endParaRPr>
                    </a:p>
                  </a:txBody>
                  <a:tcPr marL="60960" marR="6096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050" b="0" i="0" u="none" strike="noStrike" cap="none" normalizeH="0" baseline="0" dirty="0" smtClean="0">
                          <a:ln>
                            <a:noFill/>
                          </a:ln>
                          <a:solidFill>
                            <a:srgbClr val="333333"/>
                          </a:solidFill>
                          <a:effectLst/>
                          <a:latin typeface="Times New Roman" pitchFamily="18" charset="0"/>
                          <a:ea typeface="標楷體" pitchFamily="65" charset="-120"/>
                          <a:cs typeface="Times New Roman" pitchFamily="18" charset="0"/>
                        </a:rPr>
                        <a:t>245</a:t>
                      </a:r>
                      <a:endParaRPr kumimoji="0" lang="zh-TW" altLang="zh-TW" sz="1050" b="0" i="0" u="none" strike="noStrike" cap="none" normalizeH="0" baseline="0" dirty="0" smtClean="0">
                        <a:ln>
                          <a:noFill/>
                        </a:ln>
                        <a:solidFill>
                          <a:srgbClr val="333333"/>
                        </a:solidFill>
                        <a:effectLst/>
                        <a:latin typeface="Calibri" pitchFamily="34" charset="0"/>
                        <a:ea typeface="標楷體" pitchFamily="65" charset="-120"/>
                        <a:cs typeface="Times New Roman" pitchFamily="18" charset="0"/>
                      </a:endParaRPr>
                    </a:p>
                  </a:txBody>
                  <a:tcPr marL="60960" marR="6096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1050" b="0" i="0" u="none" strike="noStrike" cap="none" normalizeH="0" baseline="0" dirty="0" smtClean="0">
                        <a:ln>
                          <a:noFill/>
                        </a:ln>
                        <a:solidFill>
                          <a:srgbClr val="333333"/>
                        </a:solidFill>
                        <a:effectLst/>
                        <a:latin typeface="Times New Roman" pitchFamily="18" charset="0"/>
                        <a:ea typeface="標楷體" pitchFamily="65" charset="-12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050" b="0" i="0" u="none" strike="noStrike" cap="none" normalizeH="0" baseline="0" dirty="0" smtClean="0">
                          <a:ln>
                            <a:noFill/>
                          </a:ln>
                          <a:solidFill>
                            <a:srgbClr val="333333"/>
                          </a:solidFill>
                          <a:effectLst/>
                          <a:latin typeface="Times New Roman" pitchFamily="18" charset="0"/>
                          <a:ea typeface="標楷體" pitchFamily="65" charset="-120"/>
                          <a:cs typeface="Times New Roman" pitchFamily="18" charset="0"/>
                        </a:rPr>
                        <a:t>372</a:t>
                      </a:r>
                      <a:endParaRPr kumimoji="0" lang="zh-TW" altLang="zh-TW" sz="1050" b="0" i="0" u="none" strike="noStrike" cap="none" normalizeH="0" baseline="0" dirty="0" smtClean="0">
                        <a:ln>
                          <a:noFill/>
                        </a:ln>
                        <a:solidFill>
                          <a:srgbClr val="333333"/>
                        </a:solidFill>
                        <a:effectLst/>
                        <a:latin typeface="Calibri" pitchFamily="34" charset="0"/>
                        <a:ea typeface="標楷體" pitchFamily="65" charset="-120"/>
                        <a:cs typeface="Times New Roman" pitchFamily="18" charset="0"/>
                      </a:endParaRPr>
                    </a:p>
                  </a:txBody>
                  <a:tcPr marL="60960" marR="6096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47700">
                <a:tc>
                  <a:txBody>
                    <a:bodyPr/>
                    <a:lstStyle>
                      <a:lvl1pPr eaLnBrk="0" hangingPunct="0">
                        <a:spcBef>
                          <a:spcPct val="20000"/>
                        </a:spcBef>
                        <a:buFont typeface="Arial"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050" b="0" i="0" u="none" strike="noStrike" cap="none" normalizeH="0" baseline="0" smtClean="0">
                          <a:ln>
                            <a:noFill/>
                          </a:ln>
                          <a:solidFill>
                            <a:srgbClr val="333333"/>
                          </a:solidFill>
                          <a:effectLst/>
                          <a:latin typeface="Times New Roman" pitchFamily="18" charset="0"/>
                          <a:ea typeface="標楷體" pitchFamily="65" charset="-120"/>
                          <a:cs typeface="Times New Roman" pitchFamily="18" charset="0"/>
                        </a:rPr>
                        <a:t>III</a:t>
                      </a:r>
                      <a:endParaRPr kumimoji="0" lang="zh-TW" altLang="zh-TW" sz="1050" b="0" i="0" u="none" strike="noStrike" cap="none" normalizeH="0" baseline="0" smtClean="0">
                        <a:ln>
                          <a:noFill/>
                        </a:ln>
                        <a:solidFill>
                          <a:srgbClr val="333333"/>
                        </a:solidFill>
                        <a:effectLst/>
                        <a:latin typeface="Calibri" pitchFamily="34" charset="0"/>
                        <a:ea typeface="標楷體" pitchFamily="65" charset="-120"/>
                        <a:cs typeface="Times New Roman" pitchFamily="18" charset="0"/>
                      </a:endParaRPr>
                    </a:p>
                  </a:txBody>
                  <a:tcPr marL="60960" marR="6096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1050" b="0" i="0" u="none" strike="noStrike" cap="none" normalizeH="0" baseline="0" smtClean="0">
                          <a:ln>
                            <a:noFill/>
                          </a:ln>
                          <a:solidFill>
                            <a:srgbClr val="333333"/>
                          </a:solidFill>
                          <a:effectLst/>
                          <a:latin typeface="Times New Roman" pitchFamily="18" charset="0"/>
                          <a:ea typeface="標楷體" pitchFamily="65" charset="-120"/>
                          <a:cs typeface="Times New Roman" pitchFamily="18" charset="0"/>
                        </a:rPr>
                        <a:t>桃園縣、新竹縣、新竹市、苗栗縣、金門縣、連江縣</a:t>
                      </a:r>
                      <a:endParaRPr kumimoji="0" lang="zh-TW" altLang="zh-TW" sz="1050" b="0" i="0" u="none" strike="noStrike" cap="none" normalizeH="0" baseline="0" smtClean="0">
                        <a:ln>
                          <a:noFill/>
                        </a:ln>
                        <a:solidFill>
                          <a:srgbClr val="333333"/>
                        </a:solidFill>
                        <a:effectLst/>
                        <a:latin typeface="Calibri" pitchFamily="34" charset="0"/>
                        <a:ea typeface="標楷體" pitchFamily="65" charset="-120"/>
                        <a:cs typeface="Times New Roman" pitchFamily="18" charset="0"/>
                      </a:endParaRPr>
                    </a:p>
                  </a:txBody>
                  <a:tcPr marL="60960" marR="6096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1050" b="0" i="0" u="none" strike="noStrike" cap="none" normalizeH="0" baseline="0" smtClean="0">
                          <a:ln>
                            <a:noFill/>
                          </a:ln>
                          <a:solidFill>
                            <a:srgbClr val="333333"/>
                          </a:solidFill>
                          <a:effectLst/>
                          <a:latin typeface="Times New Roman" pitchFamily="18" charset="0"/>
                          <a:ea typeface="標楷體" pitchFamily="65" charset="-120"/>
                          <a:cs typeface="Times New Roman" pitchFamily="18" charset="0"/>
                        </a:rPr>
                        <a:t>歷史資料顯示並無海嘯紀錄，但可能受影響者。</a:t>
                      </a:r>
                      <a:endParaRPr kumimoji="0" lang="zh-TW" altLang="zh-TW" sz="1050" b="0" i="0" u="none" strike="noStrike" cap="none" normalizeH="0" baseline="0" smtClean="0">
                        <a:ln>
                          <a:noFill/>
                        </a:ln>
                        <a:solidFill>
                          <a:srgbClr val="333333"/>
                        </a:solidFill>
                        <a:effectLst/>
                        <a:latin typeface="Calibri" pitchFamily="34" charset="0"/>
                        <a:ea typeface="標楷體" pitchFamily="65" charset="-120"/>
                        <a:cs typeface="Times New Roman" pitchFamily="18" charset="0"/>
                      </a:endParaRPr>
                    </a:p>
                  </a:txBody>
                  <a:tcPr marL="60960" marR="6096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050" b="0" i="0" u="none" strike="noStrike" cap="none" normalizeH="0" baseline="0" smtClean="0">
                          <a:ln>
                            <a:noFill/>
                          </a:ln>
                          <a:solidFill>
                            <a:srgbClr val="333333"/>
                          </a:solidFill>
                          <a:effectLst/>
                          <a:latin typeface="Times New Roman" pitchFamily="18" charset="0"/>
                          <a:ea typeface="標楷體" pitchFamily="65" charset="-120"/>
                          <a:cs typeface="Times New Roman" pitchFamily="18" charset="0"/>
                        </a:rPr>
                        <a:t>1</a:t>
                      </a:r>
                      <a:endParaRPr kumimoji="0" lang="zh-TW" altLang="zh-TW" sz="1050" b="0" i="0" u="none" strike="noStrike" cap="none" normalizeH="0" baseline="0" smtClean="0">
                        <a:ln>
                          <a:noFill/>
                        </a:ln>
                        <a:solidFill>
                          <a:srgbClr val="333333"/>
                        </a:solidFill>
                        <a:effectLst/>
                        <a:latin typeface="Calibri" pitchFamily="34" charset="0"/>
                        <a:ea typeface="標楷體" pitchFamily="65" charset="-120"/>
                        <a:cs typeface="Times New Roman" pitchFamily="18" charset="0"/>
                      </a:endParaRPr>
                    </a:p>
                  </a:txBody>
                  <a:tcPr marL="60960" marR="6096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050" b="0" i="0" u="none" strike="noStrike" cap="none" normalizeH="0" baseline="0" smtClean="0">
                          <a:ln>
                            <a:noFill/>
                          </a:ln>
                          <a:solidFill>
                            <a:srgbClr val="333333"/>
                          </a:solidFill>
                          <a:effectLst/>
                          <a:latin typeface="Times New Roman" pitchFamily="18" charset="0"/>
                          <a:ea typeface="標楷體" pitchFamily="65" charset="-120"/>
                          <a:cs typeface="Times New Roman" pitchFamily="18" charset="0"/>
                        </a:rPr>
                        <a:t>7</a:t>
                      </a:r>
                      <a:endParaRPr kumimoji="0" lang="zh-TW" altLang="zh-TW" sz="1050" b="0" i="0" u="none" strike="noStrike" cap="none" normalizeH="0" baseline="0" smtClean="0">
                        <a:ln>
                          <a:noFill/>
                        </a:ln>
                        <a:solidFill>
                          <a:srgbClr val="333333"/>
                        </a:solidFill>
                        <a:effectLst/>
                        <a:latin typeface="Calibri" pitchFamily="34" charset="0"/>
                        <a:ea typeface="標楷體" pitchFamily="65" charset="-120"/>
                        <a:cs typeface="Times New Roman" pitchFamily="18" charset="0"/>
                      </a:endParaRPr>
                    </a:p>
                  </a:txBody>
                  <a:tcPr marL="60960" marR="6096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050" b="0" i="0" u="none" strike="noStrike" cap="none" normalizeH="0" baseline="0" dirty="0" smtClean="0">
                          <a:ln>
                            <a:noFill/>
                          </a:ln>
                          <a:solidFill>
                            <a:srgbClr val="333333"/>
                          </a:solidFill>
                          <a:effectLst/>
                          <a:latin typeface="Times New Roman" pitchFamily="18" charset="0"/>
                          <a:ea typeface="標楷體" pitchFamily="65" charset="-120"/>
                          <a:cs typeface="Times New Roman" pitchFamily="18" charset="0"/>
                        </a:rPr>
                        <a:t>15</a:t>
                      </a:r>
                      <a:endParaRPr kumimoji="0" lang="zh-TW" altLang="zh-TW" sz="1050" b="0" i="0" u="none" strike="noStrike" cap="none" normalizeH="0" baseline="0" dirty="0" smtClean="0">
                        <a:ln>
                          <a:noFill/>
                        </a:ln>
                        <a:solidFill>
                          <a:srgbClr val="333333"/>
                        </a:solidFill>
                        <a:effectLst/>
                        <a:latin typeface="Calibri" pitchFamily="34" charset="0"/>
                        <a:ea typeface="標楷體" pitchFamily="65" charset="-120"/>
                        <a:cs typeface="Times New Roman" pitchFamily="18" charset="0"/>
                      </a:endParaRPr>
                    </a:p>
                  </a:txBody>
                  <a:tcPr marL="60960" marR="6096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050" b="0" i="0" u="none" strike="noStrike" cap="none" normalizeH="0" baseline="0" dirty="0" smtClean="0">
                          <a:ln>
                            <a:noFill/>
                          </a:ln>
                          <a:solidFill>
                            <a:srgbClr val="333333"/>
                          </a:solidFill>
                          <a:effectLst/>
                          <a:latin typeface="Times New Roman" pitchFamily="18" charset="0"/>
                          <a:ea typeface="標楷體" pitchFamily="65" charset="-120"/>
                          <a:cs typeface="Times New Roman" pitchFamily="18" charset="0"/>
                        </a:rPr>
                        <a:t>42</a:t>
                      </a:r>
                      <a:endParaRPr kumimoji="0" lang="zh-TW" altLang="zh-TW" sz="1050" b="0" i="0" u="none" strike="noStrike" cap="none" normalizeH="0" baseline="0" dirty="0" smtClean="0">
                        <a:ln>
                          <a:noFill/>
                        </a:ln>
                        <a:solidFill>
                          <a:srgbClr val="333333"/>
                        </a:solidFill>
                        <a:effectLst/>
                        <a:latin typeface="Calibri" pitchFamily="34" charset="0"/>
                        <a:ea typeface="標楷體" pitchFamily="65" charset="-120"/>
                        <a:cs typeface="Times New Roman" pitchFamily="18" charset="0"/>
                      </a:endParaRPr>
                    </a:p>
                  </a:txBody>
                  <a:tcPr marL="60960" marR="6096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300000"/>
                        </a:lnSpc>
                        <a:spcBef>
                          <a:spcPct val="0"/>
                        </a:spcBef>
                        <a:spcAft>
                          <a:spcPct val="0"/>
                        </a:spcAft>
                        <a:buClrTx/>
                        <a:buSzTx/>
                        <a:buFontTx/>
                        <a:buNone/>
                        <a:tabLst/>
                      </a:pPr>
                      <a:r>
                        <a:rPr kumimoji="0" lang="en-US" altLang="zh-TW" sz="1050" b="0" i="0" u="none" strike="noStrike" cap="none" normalizeH="0" baseline="0" dirty="0" smtClean="0">
                          <a:ln>
                            <a:noFill/>
                          </a:ln>
                          <a:solidFill>
                            <a:srgbClr val="333333"/>
                          </a:solidFill>
                          <a:effectLst/>
                          <a:latin typeface="Times New Roman" pitchFamily="18" charset="0"/>
                          <a:ea typeface="標楷體" pitchFamily="65" charset="-120"/>
                          <a:cs typeface="Times New Roman" pitchFamily="18" charset="0"/>
                        </a:rPr>
                        <a:t>65</a:t>
                      </a:r>
                      <a:endParaRPr kumimoji="0" lang="zh-TW" altLang="zh-TW" sz="1050" b="0" i="0" u="none" strike="noStrike" cap="none" normalizeH="0" baseline="0" dirty="0" smtClean="0">
                        <a:ln>
                          <a:noFill/>
                        </a:ln>
                        <a:solidFill>
                          <a:srgbClr val="333333"/>
                        </a:solidFill>
                        <a:effectLst/>
                        <a:latin typeface="Calibri" pitchFamily="34" charset="0"/>
                        <a:ea typeface="標楷體" pitchFamily="65" charset="-120"/>
                        <a:cs typeface="Times New Roman" pitchFamily="18" charset="0"/>
                      </a:endParaRPr>
                    </a:p>
                  </a:txBody>
                  <a:tcPr marL="60960" marR="6096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4800">
                <a:tc>
                  <a:txBody>
                    <a:bodyPr/>
                    <a:lstStyle>
                      <a:lvl1pPr eaLnBrk="0" hangingPunct="0">
                        <a:spcBef>
                          <a:spcPct val="20000"/>
                        </a:spcBef>
                        <a:buFont typeface="Arial"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050" b="0" i="0" u="none" strike="noStrike" cap="none" normalizeH="0" baseline="0" smtClean="0">
                          <a:ln>
                            <a:noFill/>
                          </a:ln>
                          <a:solidFill>
                            <a:srgbClr val="333333"/>
                          </a:solidFill>
                          <a:effectLst/>
                          <a:latin typeface="Times New Roman" pitchFamily="18" charset="0"/>
                          <a:ea typeface="標楷體" pitchFamily="65" charset="-120"/>
                          <a:cs typeface="Times New Roman" pitchFamily="18" charset="0"/>
                        </a:rPr>
                        <a:t>合計</a:t>
                      </a:r>
                      <a:endParaRPr kumimoji="0" lang="zh-TW" altLang="zh-TW" sz="1050" b="0" i="0" u="none" strike="noStrike" cap="none" normalizeH="0" baseline="0" smtClean="0">
                        <a:ln>
                          <a:noFill/>
                        </a:ln>
                        <a:solidFill>
                          <a:srgbClr val="333333"/>
                        </a:solidFill>
                        <a:effectLst/>
                        <a:latin typeface="Calibri" pitchFamily="34" charset="0"/>
                        <a:ea typeface="標楷體" pitchFamily="65" charset="-120"/>
                        <a:cs typeface="Times New Roman" pitchFamily="18" charset="0"/>
                      </a:endParaRPr>
                    </a:p>
                  </a:txBody>
                  <a:tcPr marL="60960" marR="6096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1050" b="0" i="0" u="none" strike="noStrike" cap="none" normalizeH="0" baseline="0" smtClean="0">
                        <a:ln>
                          <a:noFill/>
                        </a:ln>
                        <a:solidFill>
                          <a:srgbClr val="333333"/>
                        </a:solidFill>
                        <a:effectLst/>
                        <a:latin typeface="Times New Roman" pitchFamily="18" charset="0"/>
                        <a:ea typeface="標楷體" pitchFamily="65" charset="-120"/>
                        <a:cs typeface="Times New Roman" pitchFamily="18" charset="0"/>
                      </a:endParaRPr>
                    </a:p>
                  </a:txBody>
                  <a:tcPr marL="60960" marR="6096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1050" b="0" i="0" u="none" strike="noStrike" cap="none" normalizeH="0" baseline="0" smtClean="0">
                        <a:ln>
                          <a:noFill/>
                        </a:ln>
                        <a:solidFill>
                          <a:srgbClr val="333333"/>
                        </a:solidFill>
                        <a:effectLst/>
                        <a:latin typeface="Times New Roman" pitchFamily="18" charset="0"/>
                        <a:ea typeface="標楷體" pitchFamily="65" charset="-120"/>
                        <a:cs typeface="Times New Roman" pitchFamily="18" charset="0"/>
                      </a:endParaRPr>
                    </a:p>
                  </a:txBody>
                  <a:tcPr marL="60960" marR="6096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050" b="0" i="0" u="none" strike="noStrike" cap="none" normalizeH="0" baseline="0" smtClean="0">
                          <a:ln>
                            <a:noFill/>
                          </a:ln>
                          <a:solidFill>
                            <a:srgbClr val="333333"/>
                          </a:solidFill>
                          <a:effectLst/>
                          <a:latin typeface="Times New Roman" pitchFamily="18" charset="0"/>
                          <a:ea typeface="標楷體" pitchFamily="65" charset="-120"/>
                          <a:cs typeface="Times New Roman" pitchFamily="18" charset="0"/>
                        </a:rPr>
                        <a:t>15</a:t>
                      </a:r>
                      <a:endParaRPr kumimoji="0" lang="zh-TW" altLang="zh-TW" sz="1050" b="0" i="0" u="none" strike="noStrike" cap="none" normalizeH="0" baseline="0" smtClean="0">
                        <a:ln>
                          <a:noFill/>
                        </a:ln>
                        <a:solidFill>
                          <a:srgbClr val="333333"/>
                        </a:solidFill>
                        <a:effectLst/>
                        <a:latin typeface="Calibri" pitchFamily="34" charset="0"/>
                        <a:ea typeface="標楷體" pitchFamily="65" charset="-120"/>
                        <a:cs typeface="Times New Roman" pitchFamily="18" charset="0"/>
                      </a:endParaRPr>
                    </a:p>
                  </a:txBody>
                  <a:tcPr marL="60960" marR="6096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050" b="0" i="0" u="none" strike="noStrike" cap="none" normalizeH="0" baseline="0" smtClean="0">
                          <a:ln>
                            <a:noFill/>
                          </a:ln>
                          <a:solidFill>
                            <a:srgbClr val="333333"/>
                          </a:solidFill>
                          <a:effectLst/>
                          <a:latin typeface="Times New Roman" pitchFamily="18" charset="0"/>
                          <a:ea typeface="標楷體" pitchFamily="65" charset="-120"/>
                          <a:cs typeface="Times New Roman" pitchFamily="18" charset="0"/>
                        </a:rPr>
                        <a:t>64</a:t>
                      </a:r>
                      <a:endParaRPr kumimoji="0" lang="zh-TW" altLang="zh-TW" sz="1050" b="0" i="0" u="none" strike="noStrike" cap="none" normalizeH="0" baseline="0" smtClean="0">
                        <a:ln>
                          <a:noFill/>
                        </a:ln>
                        <a:solidFill>
                          <a:srgbClr val="333333"/>
                        </a:solidFill>
                        <a:effectLst/>
                        <a:latin typeface="Calibri" pitchFamily="34" charset="0"/>
                        <a:ea typeface="標楷體" pitchFamily="65" charset="-120"/>
                        <a:cs typeface="Times New Roman" pitchFamily="18" charset="0"/>
                      </a:endParaRPr>
                    </a:p>
                  </a:txBody>
                  <a:tcPr marL="60960" marR="6096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050" b="0" i="0" u="none" strike="noStrike" cap="none" normalizeH="0" baseline="0" smtClean="0">
                          <a:ln>
                            <a:noFill/>
                          </a:ln>
                          <a:solidFill>
                            <a:srgbClr val="333333"/>
                          </a:solidFill>
                          <a:effectLst/>
                          <a:latin typeface="Times New Roman" pitchFamily="18" charset="0"/>
                          <a:ea typeface="標楷體" pitchFamily="65" charset="-120"/>
                          <a:cs typeface="Times New Roman" pitchFamily="18" charset="0"/>
                        </a:rPr>
                        <a:t>114</a:t>
                      </a:r>
                      <a:endParaRPr kumimoji="0" lang="zh-TW" altLang="zh-TW" sz="1050" b="0" i="0" u="none" strike="noStrike" cap="none" normalizeH="0" baseline="0" smtClean="0">
                        <a:ln>
                          <a:noFill/>
                        </a:ln>
                        <a:solidFill>
                          <a:srgbClr val="333333"/>
                        </a:solidFill>
                        <a:effectLst/>
                        <a:latin typeface="Calibri" pitchFamily="34" charset="0"/>
                        <a:ea typeface="標楷體" pitchFamily="65" charset="-120"/>
                        <a:cs typeface="Times New Roman" pitchFamily="18" charset="0"/>
                      </a:endParaRPr>
                    </a:p>
                  </a:txBody>
                  <a:tcPr marL="60960" marR="6096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050" b="0" i="0" u="none" strike="noStrike" cap="none" normalizeH="0" baseline="0" dirty="0" smtClean="0">
                          <a:ln>
                            <a:noFill/>
                          </a:ln>
                          <a:solidFill>
                            <a:srgbClr val="333333"/>
                          </a:solidFill>
                          <a:effectLst/>
                          <a:latin typeface="Times New Roman" pitchFamily="18" charset="0"/>
                          <a:ea typeface="標楷體" pitchFamily="65" charset="-120"/>
                          <a:cs typeface="Times New Roman" pitchFamily="18" charset="0"/>
                        </a:rPr>
                        <a:t>353</a:t>
                      </a:r>
                      <a:endParaRPr kumimoji="0" lang="zh-TW" altLang="zh-TW" sz="1050" b="0" i="0" u="none" strike="noStrike" cap="none" normalizeH="0" baseline="0" dirty="0" smtClean="0">
                        <a:ln>
                          <a:noFill/>
                        </a:ln>
                        <a:solidFill>
                          <a:srgbClr val="333333"/>
                        </a:solidFill>
                        <a:effectLst/>
                        <a:latin typeface="Calibri" pitchFamily="34" charset="0"/>
                        <a:ea typeface="標楷體" pitchFamily="65" charset="-120"/>
                        <a:cs typeface="Times New Roman" pitchFamily="18" charset="0"/>
                      </a:endParaRPr>
                    </a:p>
                  </a:txBody>
                  <a:tcPr marL="60960" marR="6096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050" b="0" i="0" u="none" strike="noStrike" cap="none" normalizeH="0" baseline="0" dirty="0" smtClean="0">
                          <a:ln>
                            <a:noFill/>
                          </a:ln>
                          <a:solidFill>
                            <a:srgbClr val="333333"/>
                          </a:solidFill>
                          <a:effectLst/>
                          <a:latin typeface="Times New Roman" pitchFamily="18" charset="0"/>
                          <a:ea typeface="標楷體" pitchFamily="65" charset="-120"/>
                          <a:cs typeface="Times New Roman" pitchFamily="18" charset="0"/>
                        </a:rPr>
                        <a:t>546</a:t>
                      </a:r>
                      <a:endParaRPr kumimoji="0" lang="zh-TW" altLang="zh-TW" sz="1050" b="0" i="0" u="none" strike="noStrike" cap="none" normalizeH="0" baseline="0" dirty="0" smtClean="0">
                        <a:ln>
                          <a:noFill/>
                        </a:ln>
                        <a:solidFill>
                          <a:srgbClr val="333333"/>
                        </a:solidFill>
                        <a:effectLst/>
                        <a:latin typeface="Calibri" pitchFamily="34" charset="0"/>
                        <a:ea typeface="標楷體" pitchFamily="65" charset="-120"/>
                        <a:cs typeface="Times New Roman" pitchFamily="18" charset="0"/>
                      </a:endParaRPr>
                    </a:p>
                  </a:txBody>
                  <a:tcPr marL="60960" marR="6096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61925">
                <a:tc gridSpan="7">
                  <a:txBody>
                    <a:bodyPr/>
                    <a:lstStyle>
                      <a:lvl1pPr eaLnBrk="0" hangingPunct="0">
                        <a:spcBef>
                          <a:spcPct val="20000"/>
                        </a:spcBef>
                        <a:buFont typeface="Arial"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TW" altLang="zh-TW" sz="1000" b="0" i="0" u="none" strike="noStrike" cap="none" normalizeH="0" baseline="0" smtClean="0">
                          <a:ln>
                            <a:noFill/>
                          </a:ln>
                          <a:solidFill>
                            <a:schemeClr val="tx1"/>
                          </a:solidFill>
                          <a:effectLst/>
                          <a:latin typeface="Calibri" pitchFamily="34" charset="0"/>
                          <a:ea typeface="標楷體" pitchFamily="65" charset="-120"/>
                          <a:cs typeface="新細明體" pitchFamily="18" charset="-120"/>
                        </a:rPr>
                        <a:t>附註：台北市、嘉義市、南投縣未臨海，無海嘯威脅。</a:t>
                      </a:r>
                      <a:endParaRPr kumimoji="0" lang="zh-TW" altLang="zh-TW" sz="10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endParaRPr>
                    </a:p>
                  </a:txBody>
                  <a:tcPr marL="60960" marR="6096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lvl1pPr eaLnBrk="0" hangingPunct="0">
                        <a:spcBef>
                          <a:spcPct val="20000"/>
                        </a:spcBef>
                        <a:buFont typeface="Arial"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altLang="zh-TW" sz="1000" b="0" i="0" u="none" strike="noStrike" cap="none" normalizeH="0" baseline="0" dirty="0" smtClean="0">
                        <a:ln>
                          <a:noFill/>
                        </a:ln>
                        <a:solidFill>
                          <a:schemeClr val="tx1"/>
                        </a:solidFill>
                        <a:effectLst/>
                        <a:latin typeface="標楷體" pitchFamily="65" charset="-120"/>
                        <a:ea typeface="新細明體" pitchFamily="18" charset="-120"/>
                      </a:endParaRPr>
                    </a:p>
                  </a:txBody>
                  <a:tcPr marL="60960" marR="6096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827750775"/>
      </p:ext>
    </p:extLst>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標題 1"/>
          <p:cNvSpPr txBox="1">
            <a:spLocks/>
          </p:cNvSpPr>
          <p:nvPr/>
        </p:nvSpPr>
        <p:spPr bwMode="auto">
          <a:xfrm>
            <a:off x="417513" y="2857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endParaRPr kumimoji="0" lang="zh-TW" altLang="en-US" sz="4400" b="1"/>
          </a:p>
        </p:txBody>
      </p:sp>
      <p:sp>
        <p:nvSpPr>
          <p:cNvPr id="31747" name="標題 1"/>
          <p:cNvSpPr>
            <a:spLocks noGrp="1"/>
          </p:cNvSpPr>
          <p:nvPr>
            <p:ph type="title"/>
          </p:nvPr>
        </p:nvSpPr>
        <p:spPr>
          <a:xfrm>
            <a:off x="468313" y="260350"/>
            <a:ext cx="8229600" cy="1143000"/>
          </a:xfrm>
        </p:spPr>
        <p:txBody>
          <a:bodyPr/>
          <a:lstStyle/>
          <a:p>
            <a:pPr eaLnBrk="1" hangingPunct="1"/>
            <a:r>
              <a:rPr lang="zh-TW" altLang="en-US" dirty="0" smtClean="0"/>
              <a:t>校園</a:t>
            </a:r>
            <a:r>
              <a:rPr lang="zh-TW" altLang="zh-TW" dirty="0" smtClean="0"/>
              <a:t>災</a:t>
            </a:r>
            <a:r>
              <a:rPr lang="zh-TW" altLang="en-US" dirty="0" smtClean="0"/>
              <a:t>害</a:t>
            </a:r>
            <a:r>
              <a:rPr lang="zh-TW" altLang="zh-TW" dirty="0" smtClean="0"/>
              <a:t>潛</a:t>
            </a:r>
            <a:r>
              <a:rPr lang="zh-TW" altLang="en-US" dirty="0" smtClean="0"/>
              <a:t>勢</a:t>
            </a:r>
            <a:r>
              <a:rPr lang="zh-TW" altLang="zh-TW" dirty="0" smtClean="0"/>
              <a:t>判定原則</a:t>
            </a:r>
            <a:endParaRPr lang="zh-TW" altLang="en-US" b="1" dirty="0" smtClean="0">
              <a:latin typeface="標楷體" pitchFamily="65" charset="-120"/>
              <a:ea typeface="標楷體" pitchFamily="65" charset="-120"/>
            </a:endParaRPr>
          </a:p>
        </p:txBody>
      </p:sp>
      <p:sp>
        <p:nvSpPr>
          <p:cNvPr id="5" name="圓角矩形 4"/>
          <p:cNvSpPr/>
          <p:nvPr/>
        </p:nvSpPr>
        <p:spPr>
          <a:xfrm>
            <a:off x="468313" y="260350"/>
            <a:ext cx="8207375" cy="1152525"/>
          </a:xfrm>
          <a:prstGeom prst="roundRect">
            <a:avLst/>
          </a:prstGeom>
          <a:noFill/>
          <a:ln w="57150">
            <a:solidFill>
              <a:srgbClr val="FFC00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kumimoji="0" lang="zh-TW" altLang="en-US"/>
          </a:p>
        </p:txBody>
      </p:sp>
      <p:sp>
        <p:nvSpPr>
          <p:cNvPr id="71" name="圓角矩形 70"/>
          <p:cNvSpPr/>
          <p:nvPr/>
        </p:nvSpPr>
        <p:spPr>
          <a:xfrm>
            <a:off x="468313" y="6226175"/>
            <a:ext cx="8099425" cy="504825"/>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dirty="0"/>
          </a:p>
        </p:txBody>
      </p:sp>
      <p:sp>
        <p:nvSpPr>
          <p:cNvPr id="72" name="矩形 71"/>
          <p:cNvSpPr/>
          <p:nvPr/>
        </p:nvSpPr>
        <p:spPr>
          <a:xfrm>
            <a:off x="611188" y="6284913"/>
            <a:ext cx="8353425" cy="646112"/>
          </a:xfrm>
          <a:prstGeom prst="rect">
            <a:avLst/>
          </a:prstGeom>
        </p:spPr>
        <p:txBody>
          <a:bodyPr>
            <a:spAutoFit/>
          </a:bodyPr>
          <a:lstStyle/>
          <a:p>
            <a:pPr fontAlgn="auto">
              <a:spcBef>
                <a:spcPts val="0"/>
              </a:spcBef>
              <a:spcAft>
                <a:spcPts val="0"/>
              </a:spcAft>
              <a:defRPr/>
            </a:pPr>
            <a:r>
              <a:rPr kumimoji="0" lang="zh-TW" altLang="en-US"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全國各級學校災害潛勢資訊管理系統</a:t>
            </a:r>
            <a:r>
              <a:rPr kumimoji="0" lang="en-US" altLang="zh-TW"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a:t>
            </a:r>
            <a:r>
              <a:rPr kumimoji="0" lang="en-US" altLang="zh-TW"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http://140.125.154.179/</a:t>
            </a:r>
            <a:r>
              <a:rPr kumimoji="0" lang="en-US" altLang="zh-TW" b="1" dirty="0" err="1">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ms</a:t>
            </a:r>
            <a:r>
              <a:rPr kumimoji="0" lang="en-US" altLang="zh-TW"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/Default.aspx</a:t>
            </a:r>
            <a:endParaRPr kumimoji="0" lang="zh-TW" alt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p>
            <a:pPr fontAlgn="auto">
              <a:spcBef>
                <a:spcPts val="0"/>
              </a:spcBef>
              <a:spcAft>
                <a:spcPts val="0"/>
              </a:spcAft>
              <a:defRPr/>
            </a:pPr>
            <a:endParaRPr kumimoji="0" lang="zh-TW" altLang="en-US" dirty="0">
              <a:latin typeface="+mn-lt"/>
              <a:ea typeface="+mn-ea"/>
            </a:endParaRPr>
          </a:p>
        </p:txBody>
      </p:sp>
      <p:sp>
        <p:nvSpPr>
          <p:cNvPr id="7" name="七角星形 6"/>
          <p:cNvSpPr/>
          <p:nvPr/>
        </p:nvSpPr>
        <p:spPr>
          <a:xfrm>
            <a:off x="502665" y="1556792"/>
            <a:ext cx="1224855" cy="864096"/>
          </a:xfrm>
          <a:prstGeom prst="star7">
            <a:avLst/>
          </a:prstGeom>
          <a:solidFill>
            <a:srgbClr val="00B0F0"/>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31754" name="文字方塊 7"/>
          <p:cNvSpPr txBox="1">
            <a:spLocks noChangeArrowheads="1"/>
          </p:cNvSpPr>
          <p:nvPr/>
        </p:nvSpPr>
        <p:spPr bwMode="auto">
          <a:xfrm>
            <a:off x="806450" y="1789113"/>
            <a:ext cx="863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kumimoji="0" lang="zh-TW" altLang="en-US" sz="2000" b="1">
                <a:solidFill>
                  <a:schemeClr val="bg1"/>
                </a:solidFill>
                <a:latin typeface="標楷體" pitchFamily="65" charset="-120"/>
                <a:ea typeface="標楷體" pitchFamily="65" charset="-120"/>
              </a:rPr>
              <a:t>輻射</a:t>
            </a:r>
          </a:p>
        </p:txBody>
      </p:sp>
      <p:sp>
        <p:nvSpPr>
          <p:cNvPr id="16" name="橢圓 15"/>
          <p:cNvSpPr/>
          <p:nvPr/>
        </p:nvSpPr>
        <p:spPr>
          <a:xfrm>
            <a:off x="6875463" y="2936875"/>
            <a:ext cx="1944687" cy="1754188"/>
          </a:xfrm>
          <a:prstGeom prst="ellipse">
            <a:avLst/>
          </a:prstGeom>
          <a:blipFill rotWithShape="0">
            <a:blip r:embed="rId3" cstate="print"/>
            <a:stretch>
              <a:fillRect/>
            </a:stretch>
          </a:blipFill>
        </p:spPr>
        <p:style>
          <a:lnRef idx="2">
            <a:schemeClr val="accent5">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20" name="文字方塊 19"/>
          <p:cNvSpPr txBox="1"/>
          <p:nvPr/>
        </p:nvSpPr>
        <p:spPr>
          <a:xfrm>
            <a:off x="7019925" y="4779963"/>
            <a:ext cx="1944688" cy="1200150"/>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fontAlgn="auto">
              <a:spcBef>
                <a:spcPts val="0"/>
              </a:spcBef>
              <a:spcAft>
                <a:spcPts val="0"/>
              </a:spcAft>
              <a:defRPr/>
            </a:pPr>
            <a:r>
              <a:rPr kumimoji="0" lang="zh-TW" altLang="en-US" dirty="0">
                <a:solidFill>
                  <a:schemeClr val="tx2"/>
                </a:solidFill>
                <a:latin typeface="標楷體" panose="03000509000000000000" pitchFamily="65" charset="-120"/>
                <a:ea typeface="標楷體" panose="03000509000000000000" pitchFamily="65" charset="-120"/>
              </a:rPr>
              <a:t>每年度至災潛平臺系統查詢位於輻射範圍有哪些學校</a:t>
            </a:r>
            <a:r>
              <a:rPr kumimoji="0" lang="en-US" altLang="zh-TW" dirty="0">
                <a:solidFill>
                  <a:schemeClr val="tx2"/>
                </a:solidFill>
                <a:latin typeface="標楷體" panose="03000509000000000000" pitchFamily="65" charset="-120"/>
                <a:ea typeface="標楷體" panose="03000509000000000000" pitchFamily="65" charset="-120"/>
              </a:rPr>
              <a:t>?</a:t>
            </a:r>
            <a:endParaRPr kumimoji="0" lang="zh-TW" altLang="en-US" dirty="0">
              <a:solidFill>
                <a:schemeClr val="tx2"/>
              </a:solidFill>
              <a:latin typeface="標楷體" panose="03000509000000000000" pitchFamily="65" charset="-120"/>
              <a:ea typeface="標楷體" panose="03000509000000000000" pitchFamily="65" charset="-120"/>
            </a:endParaRPr>
          </a:p>
        </p:txBody>
      </p:sp>
      <p:sp>
        <p:nvSpPr>
          <p:cNvPr id="2" name="矩形 1"/>
          <p:cNvSpPr/>
          <p:nvPr/>
        </p:nvSpPr>
        <p:spPr>
          <a:xfrm>
            <a:off x="3748088" y="3289300"/>
            <a:ext cx="2790825" cy="1200150"/>
          </a:xfrm>
          <a:prstGeom prst="rect">
            <a:avLst/>
          </a:prstGeom>
          <a:ln w="38100"/>
        </p:spPr>
        <p:style>
          <a:lnRef idx="2">
            <a:schemeClr val="accent4"/>
          </a:lnRef>
          <a:fillRef idx="1">
            <a:schemeClr val="lt1"/>
          </a:fillRef>
          <a:effectRef idx="0">
            <a:schemeClr val="accent4"/>
          </a:effectRef>
          <a:fontRef idx="minor">
            <a:schemeClr val="dk1"/>
          </a:fontRef>
        </p:style>
        <p:txBody>
          <a:bodyPr>
            <a:spAutoFit/>
          </a:bodyPr>
          <a:lstStyle/>
          <a:p>
            <a:pPr fontAlgn="auto">
              <a:spcBef>
                <a:spcPts val="0"/>
              </a:spcBef>
              <a:spcAft>
                <a:spcPts val="0"/>
              </a:spcAft>
              <a:defRPr/>
            </a:pPr>
            <a:r>
              <a:rPr kumimoji="0" lang="zh-TW" altLang="en-US" dirty="0">
                <a:solidFill>
                  <a:schemeClr val="tx2"/>
                </a:solidFill>
                <a:latin typeface="Times New Roman" panose="02020603050405020304" pitchFamily="18" charset="0"/>
                <a:ea typeface="標楷體" panose="03000509000000000000" pitchFamily="65" charset="-120"/>
                <a:cs typeface="Times New Roman" panose="02020603050405020304" pitchFamily="18" charset="0"/>
              </a:rPr>
              <a:t>依據原子能委員會劃定</a:t>
            </a:r>
            <a:r>
              <a:rPr kumimoji="0" lang="en-US" altLang="zh-TW" dirty="0">
                <a:solidFill>
                  <a:schemeClr val="tx2"/>
                </a:solidFill>
                <a:latin typeface="Times New Roman" panose="02020603050405020304" pitchFamily="18" charset="0"/>
                <a:ea typeface="標楷體" panose="03000509000000000000" pitchFamily="65" charset="-120"/>
                <a:cs typeface="Times New Roman" panose="02020603050405020304" pitchFamily="18" charset="0"/>
              </a:rPr>
              <a:t>:</a:t>
            </a:r>
          </a:p>
          <a:p>
            <a:pPr fontAlgn="auto">
              <a:spcBef>
                <a:spcPts val="0"/>
              </a:spcBef>
              <a:spcAft>
                <a:spcPts val="0"/>
              </a:spcAft>
              <a:defRPr/>
            </a:pPr>
            <a:r>
              <a:rPr kumimoji="0" lang="en-US" altLang="zh-TW" dirty="0">
                <a:solidFill>
                  <a:schemeClr val="tx2"/>
                </a:solidFill>
                <a:latin typeface="Times New Roman" panose="02020603050405020304" pitchFamily="18" charset="0"/>
                <a:ea typeface="標楷體" panose="03000509000000000000" pitchFamily="65" charset="-120"/>
                <a:cs typeface="Times New Roman" panose="02020603050405020304" pitchFamily="18" charset="0"/>
              </a:rPr>
              <a:t>(1).3</a:t>
            </a:r>
            <a:r>
              <a:rPr kumimoji="0" lang="zh-TW" altLang="en-US" dirty="0">
                <a:solidFill>
                  <a:schemeClr val="tx2"/>
                </a:solidFill>
                <a:latin typeface="Times New Roman" panose="02020603050405020304" pitchFamily="18" charset="0"/>
                <a:ea typeface="標楷體" panose="03000509000000000000" pitchFamily="65" charset="-120"/>
                <a:cs typeface="Times New Roman" panose="02020603050405020304" pitchFamily="18" charset="0"/>
              </a:rPr>
              <a:t>公里預防疏散區</a:t>
            </a:r>
            <a:endParaRPr kumimoji="0" lang="en-US" altLang="zh-TW" dirty="0">
              <a:solidFill>
                <a:schemeClr val="tx2"/>
              </a:solidFill>
              <a:latin typeface="Times New Roman" panose="02020603050405020304" pitchFamily="18" charset="0"/>
              <a:ea typeface="標楷體" panose="03000509000000000000" pitchFamily="65" charset="-120"/>
              <a:cs typeface="Times New Roman" panose="02020603050405020304" pitchFamily="18" charset="0"/>
            </a:endParaRPr>
          </a:p>
          <a:p>
            <a:pPr fontAlgn="auto">
              <a:spcBef>
                <a:spcPts val="0"/>
              </a:spcBef>
              <a:spcAft>
                <a:spcPts val="0"/>
              </a:spcAft>
              <a:defRPr/>
            </a:pPr>
            <a:r>
              <a:rPr kumimoji="0" lang="en-US" altLang="zh-TW" dirty="0">
                <a:solidFill>
                  <a:schemeClr val="tx2"/>
                </a:solidFill>
                <a:latin typeface="Times New Roman" panose="02020603050405020304" pitchFamily="18" charset="0"/>
                <a:ea typeface="標楷體" panose="03000509000000000000" pitchFamily="65" charset="-120"/>
                <a:cs typeface="Times New Roman" panose="02020603050405020304" pitchFamily="18" charset="0"/>
              </a:rPr>
              <a:t>(2).8</a:t>
            </a:r>
            <a:r>
              <a:rPr kumimoji="0" lang="zh-TW" altLang="en-US" dirty="0">
                <a:solidFill>
                  <a:schemeClr val="tx2"/>
                </a:solidFill>
                <a:latin typeface="Times New Roman" panose="02020603050405020304" pitchFamily="18" charset="0"/>
                <a:ea typeface="標楷體" panose="03000509000000000000" pitchFamily="65" charset="-120"/>
                <a:cs typeface="Times New Roman" panose="02020603050405020304" pitchFamily="18" charset="0"/>
              </a:rPr>
              <a:t>公里緊急應變區</a:t>
            </a:r>
            <a:endParaRPr kumimoji="0" lang="en-US" altLang="zh-TW" dirty="0">
              <a:solidFill>
                <a:schemeClr val="tx2"/>
              </a:solidFill>
              <a:latin typeface="Times New Roman" panose="02020603050405020304" pitchFamily="18" charset="0"/>
              <a:ea typeface="標楷體" panose="03000509000000000000" pitchFamily="65" charset="-120"/>
              <a:cs typeface="Times New Roman" panose="02020603050405020304" pitchFamily="18" charset="0"/>
            </a:endParaRPr>
          </a:p>
          <a:p>
            <a:pPr fontAlgn="auto">
              <a:spcBef>
                <a:spcPts val="0"/>
              </a:spcBef>
              <a:spcAft>
                <a:spcPts val="0"/>
              </a:spcAft>
              <a:defRPr/>
            </a:pPr>
            <a:r>
              <a:rPr kumimoji="0" lang="en-US" altLang="zh-TW" dirty="0">
                <a:solidFill>
                  <a:schemeClr val="tx2"/>
                </a:solidFill>
                <a:latin typeface="Times New Roman" panose="02020603050405020304" pitchFamily="18" charset="0"/>
                <a:ea typeface="標楷體" panose="03000509000000000000" pitchFamily="65" charset="-120"/>
                <a:cs typeface="Times New Roman" panose="02020603050405020304" pitchFamily="18" charset="0"/>
              </a:rPr>
              <a:t>(3).16</a:t>
            </a:r>
            <a:r>
              <a:rPr kumimoji="0" lang="zh-TW" altLang="en-US" dirty="0">
                <a:solidFill>
                  <a:schemeClr val="tx2"/>
                </a:solidFill>
                <a:latin typeface="Times New Roman" panose="02020603050405020304" pitchFamily="18" charset="0"/>
                <a:ea typeface="標楷體" panose="03000509000000000000" pitchFamily="65" charset="-120"/>
                <a:cs typeface="Times New Roman" panose="02020603050405020304" pitchFamily="18" charset="0"/>
              </a:rPr>
              <a:t>公里防護準備區</a:t>
            </a:r>
            <a:endParaRPr kumimoji="0" lang="en-US" altLang="zh-TW" dirty="0">
              <a:solidFill>
                <a:schemeClr val="tx2"/>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 name="向左箭號 5"/>
          <p:cNvSpPr/>
          <p:nvPr/>
        </p:nvSpPr>
        <p:spPr>
          <a:xfrm>
            <a:off x="4064000" y="4779963"/>
            <a:ext cx="2160588" cy="701675"/>
          </a:xfrm>
          <a:prstGeom prst="leftArrow">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31759" name="矩形 26"/>
          <p:cNvSpPr>
            <a:spLocks noChangeArrowheads="1"/>
          </p:cNvSpPr>
          <p:nvPr/>
        </p:nvSpPr>
        <p:spPr bwMode="auto">
          <a:xfrm>
            <a:off x="2771775" y="1911350"/>
            <a:ext cx="3455988" cy="3683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kumimoji="0" lang="zh-TW" altLang="en-US" sz="1800" b="1">
                <a:solidFill>
                  <a:srgbClr val="FF0000"/>
                </a:solidFill>
                <a:latin typeface="標楷體" pitchFamily="65" charset="-120"/>
                <a:ea typeface="標楷體" pitchFamily="65" charset="-120"/>
              </a:rPr>
              <a:t>輻射災害潛勢資料如何取得？</a:t>
            </a:r>
            <a:endParaRPr kumimoji="0" lang="zh-TW" altLang="en-US" sz="1800">
              <a:solidFill>
                <a:srgbClr val="FF0000"/>
              </a:solidFill>
              <a:latin typeface="標楷體" pitchFamily="65" charset="-120"/>
              <a:ea typeface="標楷體" pitchFamily="65" charset="-120"/>
            </a:endParaRPr>
          </a:p>
        </p:txBody>
      </p:sp>
      <p:pic>
        <p:nvPicPr>
          <p:cNvPr id="31760" name="圖片 11" descr="描述: LN02x11x"/>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0113" y="2474913"/>
            <a:ext cx="2087562" cy="186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1" name="圖片 10" descr="描述: 核災緊急應變計畫區擴大規劃(核三廠)"/>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8863" y="4419600"/>
            <a:ext cx="1712912" cy="175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978073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標題 1"/>
          <p:cNvSpPr>
            <a:spLocks noGrp="1"/>
          </p:cNvSpPr>
          <p:nvPr>
            <p:ph type="title"/>
          </p:nvPr>
        </p:nvSpPr>
        <p:spPr/>
        <p:txBody>
          <a:bodyPr/>
          <a:lstStyle/>
          <a:p>
            <a:r>
              <a:rPr lang="zh-TW" altLang="en-US" dirty="0" smtClean="0"/>
              <a:t>校園</a:t>
            </a:r>
            <a:r>
              <a:rPr lang="zh-TW" altLang="zh-TW" dirty="0" smtClean="0"/>
              <a:t>災</a:t>
            </a:r>
            <a:r>
              <a:rPr lang="zh-TW" altLang="en-US" dirty="0" smtClean="0"/>
              <a:t>害</a:t>
            </a:r>
            <a:r>
              <a:rPr lang="zh-TW" altLang="zh-TW" dirty="0" smtClean="0"/>
              <a:t>潛</a:t>
            </a:r>
            <a:r>
              <a:rPr lang="zh-TW" altLang="en-US" dirty="0" smtClean="0"/>
              <a:t>勢</a:t>
            </a:r>
            <a:r>
              <a:rPr lang="zh-TW" altLang="zh-TW" dirty="0" smtClean="0"/>
              <a:t>判定原則</a:t>
            </a:r>
            <a:endParaRPr lang="zh-TW" altLang="en-US" dirty="0" smtClean="0"/>
          </a:p>
        </p:txBody>
      </p:sp>
      <p:sp>
        <p:nvSpPr>
          <p:cNvPr id="32771" name="內容版面配置區 2"/>
          <p:cNvSpPr>
            <a:spLocks noGrp="1"/>
          </p:cNvSpPr>
          <p:nvPr>
            <p:ph idx="1"/>
          </p:nvPr>
        </p:nvSpPr>
        <p:spPr/>
        <p:txBody>
          <a:bodyPr/>
          <a:lstStyle/>
          <a:p>
            <a:r>
              <a:rPr lang="zh-TW" altLang="zh-TW" sz="2400" dirty="0" smtClean="0"/>
              <a:t>原能會近</a:t>
            </a:r>
            <a:r>
              <a:rPr lang="en-US" altLang="zh-TW" sz="2400" dirty="0" smtClean="0"/>
              <a:t>2</a:t>
            </a:r>
            <a:r>
              <a:rPr lang="zh-TW" altLang="zh-TW" sz="2400" dirty="0" smtClean="0"/>
              <a:t>年著手檢討相關法規，近日並擬妥《核子事故緊急應變法》修正案，擬將緊急應變計劃區擴大劃設由</a:t>
            </a:r>
            <a:r>
              <a:rPr lang="en-US" altLang="zh-TW" sz="2400" dirty="0" smtClean="0"/>
              <a:t>1</a:t>
            </a:r>
            <a:r>
              <a:rPr lang="zh-TW" altLang="zh-TW" sz="2400" dirty="0" smtClean="0"/>
              <a:t>區擴大為</a:t>
            </a:r>
            <a:r>
              <a:rPr lang="en-US" altLang="zh-TW" sz="2400" dirty="0" smtClean="0"/>
              <a:t>3</a:t>
            </a:r>
            <a:r>
              <a:rPr lang="zh-TW" altLang="zh-TW" sz="2400" dirty="0" smtClean="0"/>
              <a:t>區，核電廠方圓</a:t>
            </a:r>
            <a:r>
              <a:rPr lang="en-US" altLang="zh-TW" sz="2400" dirty="0" smtClean="0"/>
              <a:t>3</a:t>
            </a:r>
            <a:r>
              <a:rPr lang="zh-TW" altLang="zh-TW" sz="2400" dirty="0" smtClean="0"/>
              <a:t>公里、</a:t>
            </a:r>
            <a:r>
              <a:rPr lang="en-US" altLang="zh-TW" sz="2400" dirty="0" smtClean="0"/>
              <a:t>8</a:t>
            </a:r>
            <a:r>
              <a:rPr lang="zh-TW" altLang="zh-TW" sz="2400" dirty="0" smtClean="0"/>
              <a:t>公里及</a:t>
            </a:r>
            <a:r>
              <a:rPr lang="en-US" altLang="zh-TW" sz="2400" dirty="0" smtClean="0"/>
              <a:t>16</a:t>
            </a:r>
            <a:r>
              <a:rPr lang="zh-TW" altLang="zh-TW" sz="2400" dirty="0" smtClean="0"/>
              <a:t>公里範圍內將分別劃設為「</a:t>
            </a:r>
            <a:r>
              <a:rPr lang="zh-TW" altLang="zh-TW" sz="2400" b="1" dirty="0" smtClean="0">
                <a:solidFill>
                  <a:srgbClr val="FF0000"/>
                </a:solidFill>
              </a:rPr>
              <a:t>預防疏散區</a:t>
            </a:r>
            <a:r>
              <a:rPr lang="zh-TW" altLang="zh-TW" sz="2400" dirty="0" smtClean="0"/>
              <a:t>」，「</a:t>
            </a:r>
            <a:r>
              <a:rPr lang="zh-TW" altLang="zh-TW" sz="2400" b="1" dirty="0" smtClean="0">
                <a:solidFill>
                  <a:srgbClr val="FF0000"/>
                </a:solidFill>
              </a:rPr>
              <a:t>緊急應變區</a:t>
            </a:r>
            <a:r>
              <a:rPr lang="zh-TW" altLang="zh-TW" sz="2400" dirty="0" smtClean="0"/>
              <a:t>」及「</a:t>
            </a:r>
            <a:r>
              <a:rPr lang="zh-TW" altLang="zh-TW" sz="2400" b="1" dirty="0" smtClean="0">
                <a:solidFill>
                  <a:srgbClr val="FF0000"/>
                </a:solidFill>
              </a:rPr>
              <a:t>防護準備區</a:t>
            </a:r>
            <a:r>
              <a:rPr lang="zh-TW" altLang="zh-TW" sz="2400" dirty="0" smtClean="0"/>
              <a:t>」，一旦核能機組失控將優先撤離</a:t>
            </a:r>
            <a:r>
              <a:rPr lang="en-US" altLang="zh-TW" sz="2400" dirty="0" smtClean="0"/>
              <a:t>3</a:t>
            </a:r>
            <a:r>
              <a:rPr lang="zh-TW" altLang="zh-TW" sz="2400" dirty="0" smtClean="0"/>
              <a:t>公里內民眾，預估未來應變計劃區擴大到</a:t>
            </a:r>
            <a:r>
              <a:rPr lang="en-US" altLang="zh-TW" sz="2400" dirty="0" smtClean="0"/>
              <a:t>16</a:t>
            </a:r>
            <a:r>
              <a:rPr lang="zh-TW" altLang="zh-TW" sz="2400" dirty="0" smtClean="0"/>
              <a:t>公里後，涵蓋民眾將新增</a:t>
            </a:r>
            <a:r>
              <a:rPr lang="en-US" altLang="zh-TW" sz="2400" dirty="0" smtClean="0"/>
              <a:t>104</a:t>
            </a:r>
            <a:r>
              <a:rPr lang="zh-TW" altLang="zh-TW" sz="2400" dirty="0" smtClean="0"/>
              <a:t>萬人。</a:t>
            </a:r>
            <a:endParaRPr lang="en-US" altLang="zh-TW" sz="2400" dirty="0" smtClean="0"/>
          </a:p>
          <a:p>
            <a:r>
              <a:rPr lang="zh-TW" altLang="zh-TW" sz="2400" dirty="0" smtClean="0"/>
              <a:t>如果核災發生幅射塵順著東北季風，影響範圍將籠罩整個台灣。</a:t>
            </a:r>
          </a:p>
          <a:p>
            <a:endParaRPr lang="zh-TW" altLang="en-US" sz="2400" dirty="0" smtClean="0"/>
          </a:p>
        </p:txBody>
      </p:sp>
    </p:spTree>
    <p:extLst>
      <p:ext uri="{BB962C8B-B14F-4D97-AF65-F5344CB8AC3E}">
        <p14:creationId xmlns:p14="http://schemas.microsoft.com/office/powerpoint/2010/main" val="701988194"/>
      </p:ext>
    </p:extLst>
  </p:cSld>
  <p:clrMapOvr>
    <a:masterClrMapping/>
  </p:clrMapOvr>
  <p:transition spd="slow"/>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標題 1"/>
          <p:cNvSpPr txBox="1">
            <a:spLocks/>
          </p:cNvSpPr>
          <p:nvPr/>
        </p:nvSpPr>
        <p:spPr bwMode="auto">
          <a:xfrm>
            <a:off x="417513" y="2857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endParaRPr kumimoji="0" lang="zh-TW" altLang="en-US" sz="4400" b="1"/>
          </a:p>
        </p:txBody>
      </p:sp>
      <p:sp>
        <p:nvSpPr>
          <p:cNvPr id="33795" name="標題 1"/>
          <p:cNvSpPr>
            <a:spLocks noGrp="1"/>
          </p:cNvSpPr>
          <p:nvPr>
            <p:ph type="title"/>
          </p:nvPr>
        </p:nvSpPr>
        <p:spPr>
          <a:xfrm>
            <a:off x="468313" y="260350"/>
            <a:ext cx="8229600" cy="1143000"/>
          </a:xfrm>
        </p:spPr>
        <p:txBody>
          <a:bodyPr/>
          <a:lstStyle/>
          <a:p>
            <a:pPr eaLnBrk="1" hangingPunct="1"/>
            <a:r>
              <a:rPr lang="zh-TW" altLang="en-US" dirty="0" smtClean="0"/>
              <a:t>校園</a:t>
            </a:r>
            <a:r>
              <a:rPr lang="zh-TW" altLang="zh-TW" dirty="0" smtClean="0"/>
              <a:t>災</a:t>
            </a:r>
            <a:r>
              <a:rPr lang="zh-TW" altLang="en-US" dirty="0" smtClean="0"/>
              <a:t>害</a:t>
            </a:r>
            <a:r>
              <a:rPr lang="zh-TW" altLang="zh-TW" dirty="0" smtClean="0"/>
              <a:t>潛</a:t>
            </a:r>
            <a:r>
              <a:rPr lang="zh-TW" altLang="en-US" dirty="0" smtClean="0"/>
              <a:t>勢</a:t>
            </a:r>
            <a:r>
              <a:rPr lang="zh-TW" altLang="zh-TW" dirty="0" smtClean="0"/>
              <a:t>判定原則</a:t>
            </a:r>
            <a:endParaRPr lang="zh-TW" altLang="en-US" b="1" dirty="0" smtClean="0">
              <a:latin typeface="標楷體" pitchFamily="65" charset="-120"/>
              <a:ea typeface="標楷體" pitchFamily="65" charset="-120"/>
            </a:endParaRPr>
          </a:p>
        </p:txBody>
      </p:sp>
      <p:sp>
        <p:nvSpPr>
          <p:cNvPr id="5" name="圓角矩形 4"/>
          <p:cNvSpPr/>
          <p:nvPr/>
        </p:nvSpPr>
        <p:spPr>
          <a:xfrm>
            <a:off x="468313" y="260350"/>
            <a:ext cx="8207375" cy="1152525"/>
          </a:xfrm>
          <a:prstGeom prst="roundRect">
            <a:avLst/>
          </a:prstGeom>
          <a:noFill/>
          <a:ln w="57150">
            <a:solidFill>
              <a:srgbClr val="FFC00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kumimoji="0" lang="zh-TW" altLang="en-US"/>
          </a:p>
        </p:txBody>
      </p:sp>
      <p:sp>
        <p:nvSpPr>
          <p:cNvPr id="71" name="圓角矩形 70"/>
          <p:cNvSpPr/>
          <p:nvPr/>
        </p:nvSpPr>
        <p:spPr>
          <a:xfrm>
            <a:off x="468313" y="6226175"/>
            <a:ext cx="8099425" cy="504825"/>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dirty="0"/>
          </a:p>
        </p:txBody>
      </p:sp>
      <p:sp>
        <p:nvSpPr>
          <p:cNvPr id="72" name="矩形 71"/>
          <p:cNvSpPr/>
          <p:nvPr/>
        </p:nvSpPr>
        <p:spPr>
          <a:xfrm>
            <a:off x="611188" y="6284913"/>
            <a:ext cx="8353425" cy="646112"/>
          </a:xfrm>
          <a:prstGeom prst="rect">
            <a:avLst/>
          </a:prstGeom>
        </p:spPr>
        <p:txBody>
          <a:bodyPr>
            <a:spAutoFit/>
          </a:bodyPr>
          <a:lstStyle/>
          <a:p>
            <a:pPr fontAlgn="auto">
              <a:spcBef>
                <a:spcPts val="0"/>
              </a:spcBef>
              <a:spcAft>
                <a:spcPts val="0"/>
              </a:spcAft>
              <a:defRPr/>
            </a:pPr>
            <a:r>
              <a:rPr kumimoji="0" lang="zh-TW" altLang="en-US"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全國各級學校災害潛勢資訊管理系統</a:t>
            </a:r>
            <a:r>
              <a:rPr kumimoji="0" lang="en-US" altLang="zh-TW"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a:t>
            </a:r>
            <a:r>
              <a:rPr kumimoji="0" lang="en-US" altLang="zh-TW"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http://140.125.154.179/</a:t>
            </a:r>
            <a:r>
              <a:rPr kumimoji="0" lang="en-US" altLang="zh-TW" b="1" dirty="0" err="1">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ms</a:t>
            </a:r>
            <a:r>
              <a:rPr kumimoji="0" lang="en-US" altLang="zh-TW"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/Default.aspx</a:t>
            </a:r>
            <a:endParaRPr kumimoji="0" lang="zh-TW" alt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p>
            <a:pPr fontAlgn="auto">
              <a:spcBef>
                <a:spcPts val="0"/>
              </a:spcBef>
              <a:spcAft>
                <a:spcPts val="0"/>
              </a:spcAft>
              <a:defRPr/>
            </a:pPr>
            <a:endParaRPr kumimoji="0" lang="zh-TW" altLang="en-US" dirty="0">
              <a:latin typeface="+mn-lt"/>
              <a:ea typeface="+mn-ea"/>
            </a:endParaRPr>
          </a:p>
        </p:txBody>
      </p:sp>
      <p:sp>
        <p:nvSpPr>
          <p:cNvPr id="7" name="七角星形 6"/>
          <p:cNvSpPr/>
          <p:nvPr/>
        </p:nvSpPr>
        <p:spPr>
          <a:xfrm>
            <a:off x="610841" y="1556792"/>
            <a:ext cx="1224855" cy="864096"/>
          </a:xfrm>
          <a:prstGeom prst="star7">
            <a:avLst/>
          </a:prstGeom>
          <a:solidFill>
            <a:srgbClr val="00B0F0"/>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solidFill>
                <a:srgbClr val="333333"/>
              </a:solidFill>
            </a:endParaRPr>
          </a:p>
        </p:txBody>
      </p:sp>
      <p:sp>
        <p:nvSpPr>
          <p:cNvPr id="33802" name="文字方塊 7"/>
          <p:cNvSpPr txBox="1">
            <a:spLocks noChangeArrowheads="1"/>
          </p:cNvSpPr>
          <p:nvPr/>
        </p:nvSpPr>
        <p:spPr bwMode="auto">
          <a:xfrm>
            <a:off x="874713" y="1830388"/>
            <a:ext cx="8651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kumimoji="0" lang="zh-TW" altLang="en-US" sz="2000" b="1">
                <a:solidFill>
                  <a:srgbClr val="333333"/>
                </a:solidFill>
                <a:latin typeface="標楷體" pitchFamily="65" charset="-120"/>
                <a:ea typeface="標楷體" pitchFamily="65" charset="-120"/>
              </a:rPr>
              <a:t>輻射</a:t>
            </a:r>
          </a:p>
        </p:txBody>
      </p:sp>
      <p:sp>
        <p:nvSpPr>
          <p:cNvPr id="27" name="文字方塊 26"/>
          <p:cNvSpPr txBox="1"/>
          <p:nvPr/>
        </p:nvSpPr>
        <p:spPr>
          <a:xfrm>
            <a:off x="3492500" y="5627688"/>
            <a:ext cx="2592388" cy="368300"/>
          </a:xfrm>
          <a:prstGeom prst="rect">
            <a:avLst/>
          </a:prstGeom>
          <a:ln w="38100"/>
        </p:spPr>
        <p:style>
          <a:lnRef idx="2">
            <a:schemeClr val="accent6"/>
          </a:lnRef>
          <a:fillRef idx="1">
            <a:schemeClr val="lt1"/>
          </a:fillRef>
          <a:effectRef idx="0">
            <a:schemeClr val="accent6"/>
          </a:effectRef>
          <a:fontRef idx="minor">
            <a:schemeClr val="dk1"/>
          </a:fontRef>
        </p:style>
        <p:txBody>
          <a:bodyPr>
            <a:spAutoFit/>
          </a:bodyPr>
          <a:lstStyle/>
          <a:p>
            <a:pPr algn="ctr" fontAlgn="auto">
              <a:spcBef>
                <a:spcPts val="0"/>
              </a:spcBef>
              <a:spcAft>
                <a:spcPts val="0"/>
              </a:spcAft>
              <a:defRPr/>
            </a:pPr>
            <a:r>
              <a:rPr kumimoji="0" lang="zh-TW" altLang="en-US" dirty="0">
                <a:latin typeface="標楷體" panose="03000509000000000000" pitchFamily="65" charset="-120"/>
                <a:ea typeface="標楷體" panose="03000509000000000000" pitchFamily="65" charset="-120"/>
              </a:rPr>
              <a:t>輻射</a:t>
            </a:r>
            <a:r>
              <a:rPr kumimoji="0" lang="zh-TW" altLang="zh-TW" dirty="0">
                <a:latin typeface="標楷體" panose="03000509000000000000" pitchFamily="65" charset="-120"/>
                <a:ea typeface="標楷體" panose="03000509000000000000" pitchFamily="65" charset="-120"/>
              </a:rPr>
              <a:t>災害潛勢分析流程</a:t>
            </a:r>
            <a:endParaRPr kumimoji="0" lang="zh-TW" altLang="en-US" dirty="0">
              <a:latin typeface="標楷體" panose="03000509000000000000" pitchFamily="65" charset="-120"/>
              <a:ea typeface="標楷體" panose="03000509000000000000" pitchFamily="65" charset="-120"/>
            </a:endParaRPr>
          </a:p>
        </p:txBody>
      </p:sp>
      <p:pic>
        <p:nvPicPr>
          <p:cNvPr id="33804" name="Picture 2" descr="投影片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85950" y="1557338"/>
            <a:ext cx="5264150" cy="395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626832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標題 1"/>
          <p:cNvSpPr txBox="1">
            <a:spLocks/>
          </p:cNvSpPr>
          <p:nvPr/>
        </p:nvSpPr>
        <p:spPr bwMode="auto">
          <a:xfrm>
            <a:off x="417513" y="2857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endParaRPr kumimoji="0" lang="zh-TW" altLang="en-US" sz="4400" b="1"/>
          </a:p>
        </p:txBody>
      </p:sp>
      <p:sp>
        <p:nvSpPr>
          <p:cNvPr id="34819" name="標題 1"/>
          <p:cNvSpPr>
            <a:spLocks noGrp="1"/>
          </p:cNvSpPr>
          <p:nvPr>
            <p:ph type="title"/>
          </p:nvPr>
        </p:nvSpPr>
        <p:spPr>
          <a:xfrm>
            <a:off x="468313" y="260350"/>
            <a:ext cx="8229600" cy="1143000"/>
          </a:xfrm>
        </p:spPr>
        <p:txBody>
          <a:bodyPr/>
          <a:lstStyle/>
          <a:p>
            <a:pPr eaLnBrk="1" hangingPunct="1"/>
            <a:r>
              <a:rPr lang="zh-TW" altLang="en-US" dirty="0" smtClean="0"/>
              <a:t>校園</a:t>
            </a:r>
            <a:r>
              <a:rPr lang="zh-TW" altLang="zh-TW" dirty="0" smtClean="0"/>
              <a:t>災</a:t>
            </a:r>
            <a:r>
              <a:rPr lang="zh-TW" altLang="en-US" dirty="0" smtClean="0"/>
              <a:t>害</a:t>
            </a:r>
            <a:r>
              <a:rPr lang="zh-TW" altLang="zh-TW" dirty="0" smtClean="0"/>
              <a:t>潛</a:t>
            </a:r>
            <a:r>
              <a:rPr lang="zh-TW" altLang="en-US" dirty="0" smtClean="0"/>
              <a:t>勢</a:t>
            </a:r>
            <a:r>
              <a:rPr lang="zh-TW" altLang="zh-TW" dirty="0" smtClean="0"/>
              <a:t>判定原則</a:t>
            </a:r>
            <a:endParaRPr lang="zh-TW" altLang="en-US" b="1" dirty="0" smtClean="0">
              <a:latin typeface="標楷體" pitchFamily="65" charset="-120"/>
              <a:ea typeface="標楷體" pitchFamily="65" charset="-120"/>
            </a:endParaRPr>
          </a:p>
        </p:txBody>
      </p:sp>
      <p:sp>
        <p:nvSpPr>
          <p:cNvPr id="5" name="圓角矩形 4"/>
          <p:cNvSpPr/>
          <p:nvPr/>
        </p:nvSpPr>
        <p:spPr>
          <a:xfrm>
            <a:off x="468313" y="260350"/>
            <a:ext cx="8207375" cy="1152525"/>
          </a:xfrm>
          <a:prstGeom prst="roundRect">
            <a:avLst/>
          </a:prstGeom>
          <a:noFill/>
          <a:ln w="57150">
            <a:solidFill>
              <a:srgbClr val="FFC00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kumimoji="0" lang="zh-TW" altLang="en-US"/>
          </a:p>
        </p:txBody>
      </p:sp>
      <p:sp>
        <p:nvSpPr>
          <p:cNvPr id="71" name="圓角矩形 70"/>
          <p:cNvSpPr/>
          <p:nvPr/>
        </p:nvSpPr>
        <p:spPr>
          <a:xfrm>
            <a:off x="468313" y="6226175"/>
            <a:ext cx="8099425" cy="504825"/>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dirty="0"/>
          </a:p>
        </p:txBody>
      </p:sp>
      <p:sp>
        <p:nvSpPr>
          <p:cNvPr id="72" name="矩形 71"/>
          <p:cNvSpPr/>
          <p:nvPr/>
        </p:nvSpPr>
        <p:spPr>
          <a:xfrm>
            <a:off x="611188" y="6284913"/>
            <a:ext cx="8353425" cy="646112"/>
          </a:xfrm>
          <a:prstGeom prst="rect">
            <a:avLst/>
          </a:prstGeom>
        </p:spPr>
        <p:txBody>
          <a:bodyPr>
            <a:spAutoFit/>
          </a:bodyPr>
          <a:lstStyle/>
          <a:p>
            <a:pPr fontAlgn="auto">
              <a:spcBef>
                <a:spcPts val="0"/>
              </a:spcBef>
              <a:spcAft>
                <a:spcPts val="0"/>
              </a:spcAft>
              <a:defRPr/>
            </a:pPr>
            <a:r>
              <a:rPr kumimoji="0" lang="zh-TW" altLang="en-US"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全國各級學校災害潛勢資訊管理系統</a:t>
            </a:r>
            <a:r>
              <a:rPr kumimoji="0" lang="en-US" altLang="zh-TW"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a:t>
            </a:r>
            <a:r>
              <a:rPr kumimoji="0" lang="en-US" altLang="zh-TW"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http://140.125.154.179/</a:t>
            </a:r>
            <a:r>
              <a:rPr kumimoji="0" lang="en-US" altLang="zh-TW" b="1" dirty="0" err="1">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ms</a:t>
            </a:r>
            <a:r>
              <a:rPr kumimoji="0" lang="en-US" altLang="zh-TW"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/Default.aspx</a:t>
            </a:r>
            <a:endParaRPr kumimoji="0" lang="zh-TW" alt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p>
            <a:pPr fontAlgn="auto">
              <a:spcBef>
                <a:spcPts val="0"/>
              </a:spcBef>
              <a:spcAft>
                <a:spcPts val="0"/>
              </a:spcAft>
              <a:defRPr/>
            </a:pPr>
            <a:endParaRPr kumimoji="0" lang="zh-TW" altLang="en-US" dirty="0">
              <a:latin typeface="+mn-lt"/>
              <a:ea typeface="+mn-ea"/>
            </a:endParaRPr>
          </a:p>
        </p:txBody>
      </p:sp>
      <p:sp>
        <p:nvSpPr>
          <p:cNvPr id="7" name="七角星形 6"/>
          <p:cNvSpPr/>
          <p:nvPr/>
        </p:nvSpPr>
        <p:spPr>
          <a:xfrm>
            <a:off x="610841" y="1556792"/>
            <a:ext cx="1224855" cy="864096"/>
          </a:xfrm>
          <a:prstGeom prst="star7">
            <a:avLst/>
          </a:prstGeom>
          <a:solidFill>
            <a:srgbClr val="00B0F0"/>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solidFill>
                <a:srgbClr val="333333"/>
              </a:solidFill>
            </a:endParaRPr>
          </a:p>
        </p:txBody>
      </p:sp>
      <p:sp>
        <p:nvSpPr>
          <p:cNvPr id="34826" name="文字方塊 7"/>
          <p:cNvSpPr txBox="1">
            <a:spLocks noChangeArrowheads="1"/>
          </p:cNvSpPr>
          <p:nvPr/>
        </p:nvSpPr>
        <p:spPr bwMode="auto">
          <a:xfrm>
            <a:off x="874713" y="1830388"/>
            <a:ext cx="8651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kumimoji="0" lang="zh-TW" altLang="en-US" sz="2000" b="1">
                <a:solidFill>
                  <a:srgbClr val="333333"/>
                </a:solidFill>
                <a:latin typeface="標楷體" pitchFamily="65" charset="-120"/>
                <a:ea typeface="標楷體" pitchFamily="65" charset="-120"/>
              </a:rPr>
              <a:t>人為</a:t>
            </a:r>
          </a:p>
        </p:txBody>
      </p:sp>
      <p:sp>
        <p:nvSpPr>
          <p:cNvPr id="16" name="橢圓 15"/>
          <p:cNvSpPr/>
          <p:nvPr/>
        </p:nvSpPr>
        <p:spPr>
          <a:xfrm>
            <a:off x="6875463" y="2936875"/>
            <a:ext cx="1944687" cy="1754188"/>
          </a:xfrm>
          <a:prstGeom prst="ellipse">
            <a:avLst/>
          </a:prstGeom>
          <a:blipFill rotWithShape="0">
            <a:blip r:embed="rId3" cstate="print"/>
            <a:stretch>
              <a:fillRect/>
            </a:stretch>
          </a:blipFill>
        </p:spPr>
        <p:style>
          <a:lnRef idx="2">
            <a:schemeClr val="accent5">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20" name="文字方塊 19"/>
          <p:cNvSpPr txBox="1"/>
          <p:nvPr/>
        </p:nvSpPr>
        <p:spPr>
          <a:xfrm>
            <a:off x="7019925" y="4779963"/>
            <a:ext cx="1944688" cy="922337"/>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fontAlgn="auto">
              <a:spcBef>
                <a:spcPts val="0"/>
              </a:spcBef>
              <a:spcAft>
                <a:spcPts val="0"/>
              </a:spcAft>
              <a:defRPr/>
            </a:pPr>
            <a:r>
              <a:rPr kumimoji="0" lang="zh-TW" altLang="en-US" dirty="0">
                <a:solidFill>
                  <a:srgbClr val="333333"/>
                </a:solidFill>
                <a:latin typeface="標楷體" panose="03000509000000000000" pitchFamily="65" charset="-120"/>
                <a:ea typeface="標楷體" panose="03000509000000000000" pitchFamily="65" charset="-120"/>
              </a:rPr>
              <a:t>每年度至災潛平臺系統填報人為災潛填報表</a:t>
            </a:r>
          </a:p>
        </p:txBody>
      </p:sp>
      <p:sp>
        <p:nvSpPr>
          <p:cNvPr id="2" name="矩形 1"/>
          <p:cNvSpPr/>
          <p:nvPr/>
        </p:nvSpPr>
        <p:spPr>
          <a:xfrm>
            <a:off x="1306513" y="2647950"/>
            <a:ext cx="2200275" cy="922338"/>
          </a:xfrm>
          <a:prstGeom prst="rect">
            <a:avLst/>
          </a:prstGeom>
          <a:ln w="38100"/>
        </p:spPr>
        <p:style>
          <a:lnRef idx="2">
            <a:schemeClr val="accent4"/>
          </a:lnRef>
          <a:fillRef idx="1">
            <a:schemeClr val="lt1"/>
          </a:fillRef>
          <a:effectRef idx="0">
            <a:schemeClr val="accent4"/>
          </a:effectRef>
          <a:fontRef idx="minor">
            <a:schemeClr val="dk1"/>
          </a:fontRef>
        </p:style>
        <p:txBody>
          <a:bodyPr>
            <a:spAutoFit/>
          </a:bodyPr>
          <a:lstStyle/>
          <a:p>
            <a:pPr fontAlgn="auto">
              <a:spcBef>
                <a:spcPts val="0"/>
              </a:spcBef>
              <a:spcAft>
                <a:spcPts val="0"/>
              </a:spcAft>
              <a:defRPr/>
            </a:pPr>
            <a:r>
              <a:rPr kumimoji="0" lang="en-US" altLang="zh-TW" b="1" dirty="0">
                <a:solidFill>
                  <a:srgbClr val="333333"/>
                </a:solidFill>
                <a:latin typeface="Times New Roman" panose="02020603050405020304" pitchFamily="18" charset="0"/>
                <a:ea typeface="標楷體" panose="03000509000000000000" pitchFamily="65" charset="-120"/>
                <a:cs typeface="Times New Roman" panose="02020603050405020304" pitchFamily="18" charset="0"/>
              </a:rPr>
              <a:t>1.</a:t>
            </a:r>
            <a:r>
              <a:rPr kumimoji="0" lang="zh-TW" altLang="en-US" b="1" dirty="0">
                <a:solidFill>
                  <a:srgbClr val="333333"/>
                </a:solidFill>
                <a:latin typeface="Times New Roman" panose="02020603050405020304" pitchFamily="18" charset="0"/>
                <a:ea typeface="標楷體" panose="03000509000000000000" pitchFamily="65" charset="-120"/>
                <a:cs typeface="Times New Roman" panose="02020603050405020304" pitchFamily="18" charset="0"/>
              </a:rPr>
              <a:t>交通車流量</a:t>
            </a:r>
          </a:p>
          <a:p>
            <a:pPr fontAlgn="auto">
              <a:spcBef>
                <a:spcPts val="0"/>
              </a:spcBef>
              <a:spcAft>
                <a:spcPts val="0"/>
              </a:spcAft>
              <a:defRPr/>
            </a:pPr>
            <a:r>
              <a:rPr kumimoji="0" lang="en-US" altLang="zh-TW" b="1" dirty="0">
                <a:solidFill>
                  <a:srgbClr val="333333"/>
                </a:solidFill>
                <a:latin typeface="Times New Roman" panose="02020603050405020304" pitchFamily="18" charset="0"/>
                <a:ea typeface="標楷體" panose="03000509000000000000" pitchFamily="65" charset="-120"/>
                <a:cs typeface="Times New Roman" panose="02020603050405020304" pitchFamily="18" charset="0"/>
              </a:rPr>
              <a:t>2.</a:t>
            </a:r>
            <a:r>
              <a:rPr kumimoji="0" lang="zh-TW" altLang="en-US" b="1" dirty="0">
                <a:solidFill>
                  <a:srgbClr val="333333"/>
                </a:solidFill>
                <a:latin typeface="Times New Roman" panose="02020603050405020304" pitchFamily="18" charset="0"/>
                <a:ea typeface="標楷體" panose="03000509000000000000" pitchFamily="65" charset="-120"/>
                <a:cs typeface="Times New Roman" panose="02020603050405020304" pitchFamily="18" charset="0"/>
              </a:rPr>
              <a:t>危險場所與設施</a:t>
            </a:r>
          </a:p>
          <a:p>
            <a:pPr fontAlgn="auto">
              <a:spcBef>
                <a:spcPts val="0"/>
              </a:spcBef>
              <a:spcAft>
                <a:spcPts val="0"/>
              </a:spcAft>
              <a:defRPr/>
            </a:pPr>
            <a:r>
              <a:rPr kumimoji="0" lang="en-US" altLang="zh-TW" b="1" dirty="0">
                <a:solidFill>
                  <a:srgbClr val="333333"/>
                </a:solidFill>
                <a:latin typeface="Times New Roman" panose="02020603050405020304" pitchFamily="18" charset="0"/>
                <a:ea typeface="標楷體" panose="03000509000000000000" pitchFamily="65" charset="-120"/>
                <a:cs typeface="Times New Roman" panose="02020603050405020304" pitchFamily="18" charset="0"/>
              </a:rPr>
              <a:t>3.</a:t>
            </a:r>
            <a:r>
              <a:rPr kumimoji="0" lang="zh-TW" altLang="en-US" b="1" dirty="0">
                <a:solidFill>
                  <a:srgbClr val="333333"/>
                </a:solidFill>
                <a:latin typeface="Times New Roman" panose="02020603050405020304" pitchFamily="18" charset="0"/>
                <a:ea typeface="標楷體" panose="03000509000000000000" pitchFamily="65" charset="-120"/>
                <a:cs typeface="Times New Roman" panose="02020603050405020304" pitchFamily="18" charset="0"/>
              </a:rPr>
              <a:t>無人看守流域</a:t>
            </a:r>
            <a:endParaRPr kumimoji="0" lang="zh-TW" altLang="en-US" dirty="0">
              <a:solidFill>
                <a:srgbClr val="333333"/>
              </a:solidFill>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3483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0713" y="3644900"/>
            <a:ext cx="3438525" cy="2384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向左箭號 5"/>
          <p:cNvSpPr/>
          <p:nvPr/>
        </p:nvSpPr>
        <p:spPr>
          <a:xfrm>
            <a:off x="4284663" y="4340225"/>
            <a:ext cx="2159000" cy="701675"/>
          </a:xfrm>
          <a:prstGeom prst="leftArrow">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solidFill>
                <a:srgbClr val="333333"/>
              </a:solidFill>
            </a:endParaRPr>
          </a:p>
        </p:txBody>
      </p:sp>
      <p:sp>
        <p:nvSpPr>
          <p:cNvPr id="34832" name="矩形 26"/>
          <p:cNvSpPr>
            <a:spLocks noChangeArrowheads="1"/>
          </p:cNvSpPr>
          <p:nvPr/>
        </p:nvSpPr>
        <p:spPr bwMode="auto">
          <a:xfrm>
            <a:off x="2771775" y="1911350"/>
            <a:ext cx="3455988" cy="3683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kumimoji="0" lang="zh-TW" altLang="en-US" sz="1800" b="1">
                <a:solidFill>
                  <a:srgbClr val="FF0000"/>
                </a:solidFill>
                <a:latin typeface="標楷體" pitchFamily="65" charset="-120"/>
                <a:ea typeface="標楷體" pitchFamily="65" charset="-120"/>
              </a:rPr>
              <a:t>人為災害潛勢資料如何取得？</a:t>
            </a:r>
            <a:endParaRPr kumimoji="0" lang="zh-TW" altLang="en-US" sz="1800">
              <a:solidFill>
                <a:srgbClr val="FF0000"/>
              </a:solidFill>
              <a:latin typeface="標楷體" pitchFamily="65" charset="-120"/>
              <a:ea typeface="標楷體" pitchFamily="65" charset="-120"/>
            </a:endParaRPr>
          </a:p>
        </p:txBody>
      </p:sp>
    </p:spTree>
    <p:extLst>
      <p:ext uri="{BB962C8B-B14F-4D97-AF65-F5344CB8AC3E}">
        <p14:creationId xmlns:p14="http://schemas.microsoft.com/office/powerpoint/2010/main" val="115818000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49488" y="1446213"/>
            <a:ext cx="5262562" cy="427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標題 1"/>
          <p:cNvSpPr txBox="1">
            <a:spLocks/>
          </p:cNvSpPr>
          <p:nvPr/>
        </p:nvSpPr>
        <p:spPr bwMode="auto">
          <a:xfrm>
            <a:off x="417513" y="2857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endParaRPr kumimoji="0" lang="zh-TW" altLang="en-US" sz="4400" b="1"/>
          </a:p>
        </p:txBody>
      </p:sp>
      <p:sp>
        <p:nvSpPr>
          <p:cNvPr id="35844" name="標題 1"/>
          <p:cNvSpPr>
            <a:spLocks noGrp="1"/>
          </p:cNvSpPr>
          <p:nvPr>
            <p:ph type="title"/>
          </p:nvPr>
        </p:nvSpPr>
        <p:spPr>
          <a:xfrm>
            <a:off x="468313" y="260350"/>
            <a:ext cx="8229600" cy="1143000"/>
          </a:xfrm>
        </p:spPr>
        <p:txBody>
          <a:bodyPr/>
          <a:lstStyle/>
          <a:p>
            <a:pPr eaLnBrk="1" hangingPunct="1"/>
            <a:r>
              <a:rPr lang="zh-TW" altLang="en-US" dirty="0" smtClean="0"/>
              <a:t>校園</a:t>
            </a:r>
            <a:r>
              <a:rPr lang="zh-TW" altLang="zh-TW" dirty="0" smtClean="0"/>
              <a:t>災</a:t>
            </a:r>
            <a:r>
              <a:rPr lang="zh-TW" altLang="en-US" dirty="0" smtClean="0"/>
              <a:t>害</a:t>
            </a:r>
            <a:r>
              <a:rPr lang="zh-TW" altLang="zh-TW" dirty="0" smtClean="0"/>
              <a:t>潛</a:t>
            </a:r>
            <a:r>
              <a:rPr lang="zh-TW" altLang="en-US" dirty="0" smtClean="0"/>
              <a:t>勢</a:t>
            </a:r>
            <a:r>
              <a:rPr lang="zh-TW" altLang="zh-TW" dirty="0" smtClean="0"/>
              <a:t>判定原則</a:t>
            </a:r>
            <a:endParaRPr lang="zh-TW" altLang="en-US" b="1" dirty="0" smtClean="0">
              <a:latin typeface="標楷體" pitchFamily="65" charset="-120"/>
              <a:ea typeface="標楷體" pitchFamily="65" charset="-120"/>
            </a:endParaRPr>
          </a:p>
        </p:txBody>
      </p:sp>
      <p:sp>
        <p:nvSpPr>
          <p:cNvPr id="5" name="圓角矩形 4"/>
          <p:cNvSpPr/>
          <p:nvPr/>
        </p:nvSpPr>
        <p:spPr>
          <a:xfrm>
            <a:off x="468313" y="260350"/>
            <a:ext cx="8207375" cy="1152525"/>
          </a:xfrm>
          <a:prstGeom prst="roundRect">
            <a:avLst/>
          </a:prstGeom>
          <a:noFill/>
          <a:ln w="57150">
            <a:solidFill>
              <a:srgbClr val="FFC00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kumimoji="0" lang="zh-TW" altLang="en-US"/>
          </a:p>
        </p:txBody>
      </p:sp>
      <p:sp>
        <p:nvSpPr>
          <p:cNvPr id="71" name="圓角矩形 70"/>
          <p:cNvSpPr/>
          <p:nvPr/>
        </p:nvSpPr>
        <p:spPr>
          <a:xfrm>
            <a:off x="468313" y="6226175"/>
            <a:ext cx="8099425" cy="504825"/>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dirty="0"/>
          </a:p>
        </p:txBody>
      </p:sp>
      <p:sp>
        <p:nvSpPr>
          <p:cNvPr id="72" name="矩形 71"/>
          <p:cNvSpPr/>
          <p:nvPr/>
        </p:nvSpPr>
        <p:spPr>
          <a:xfrm>
            <a:off x="611188" y="6284913"/>
            <a:ext cx="8353425" cy="646112"/>
          </a:xfrm>
          <a:prstGeom prst="rect">
            <a:avLst/>
          </a:prstGeom>
        </p:spPr>
        <p:txBody>
          <a:bodyPr>
            <a:spAutoFit/>
          </a:bodyPr>
          <a:lstStyle/>
          <a:p>
            <a:pPr fontAlgn="auto">
              <a:spcBef>
                <a:spcPts val="0"/>
              </a:spcBef>
              <a:spcAft>
                <a:spcPts val="0"/>
              </a:spcAft>
              <a:defRPr/>
            </a:pPr>
            <a:r>
              <a:rPr kumimoji="0" lang="zh-TW" altLang="en-US"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全國各級學校災害潛勢資訊管理系統</a:t>
            </a:r>
            <a:r>
              <a:rPr kumimoji="0" lang="en-US" altLang="zh-TW"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a:t>
            </a:r>
            <a:r>
              <a:rPr kumimoji="0" lang="en-US" altLang="zh-TW"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http://140.125.154.179/</a:t>
            </a:r>
            <a:r>
              <a:rPr kumimoji="0" lang="en-US" altLang="zh-TW" b="1" dirty="0" err="1">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ms</a:t>
            </a:r>
            <a:r>
              <a:rPr kumimoji="0" lang="en-US" altLang="zh-TW"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/Default.aspx</a:t>
            </a:r>
            <a:endParaRPr kumimoji="0" lang="zh-TW" alt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p>
            <a:pPr fontAlgn="auto">
              <a:spcBef>
                <a:spcPts val="0"/>
              </a:spcBef>
              <a:spcAft>
                <a:spcPts val="0"/>
              </a:spcAft>
              <a:defRPr/>
            </a:pPr>
            <a:endParaRPr kumimoji="0" lang="zh-TW" altLang="en-US" dirty="0">
              <a:latin typeface="+mn-lt"/>
              <a:ea typeface="+mn-ea"/>
            </a:endParaRPr>
          </a:p>
        </p:txBody>
      </p:sp>
      <p:sp>
        <p:nvSpPr>
          <p:cNvPr id="7" name="七角星形 6"/>
          <p:cNvSpPr/>
          <p:nvPr/>
        </p:nvSpPr>
        <p:spPr>
          <a:xfrm>
            <a:off x="610841" y="1556792"/>
            <a:ext cx="1224855" cy="864096"/>
          </a:xfrm>
          <a:prstGeom prst="star7">
            <a:avLst/>
          </a:prstGeom>
          <a:solidFill>
            <a:srgbClr val="00B0F0"/>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solidFill>
                <a:srgbClr val="333333"/>
              </a:solidFill>
            </a:endParaRPr>
          </a:p>
        </p:txBody>
      </p:sp>
      <p:sp>
        <p:nvSpPr>
          <p:cNvPr id="35851" name="文字方塊 7"/>
          <p:cNvSpPr txBox="1">
            <a:spLocks noChangeArrowheads="1"/>
          </p:cNvSpPr>
          <p:nvPr/>
        </p:nvSpPr>
        <p:spPr bwMode="auto">
          <a:xfrm>
            <a:off x="874713" y="1830388"/>
            <a:ext cx="8651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kumimoji="0" lang="zh-TW" altLang="en-US" sz="2000" b="1">
                <a:solidFill>
                  <a:srgbClr val="333333"/>
                </a:solidFill>
                <a:latin typeface="標楷體" pitchFamily="65" charset="-120"/>
                <a:ea typeface="標楷體" pitchFamily="65" charset="-120"/>
              </a:rPr>
              <a:t>人為</a:t>
            </a:r>
          </a:p>
        </p:txBody>
      </p:sp>
      <p:sp>
        <p:nvSpPr>
          <p:cNvPr id="27" name="文字方塊 26"/>
          <p:cNvSpPr txBox="1"/>
          <p:nvPr/>
        </p:nvSpPr>
        <p:spPr>
          <a:xfrm>
            <a:off x="3222625" y="5699125"/>
            <a:ext cx="2590800" cy="369888"/>
          </a:xfrm>
          <a:prstGeom prst="rect">
            <a:avLst/>
          </a:prstGeom>
          <a:ln w="38100"/>
        </p:spPr>
        <p:style>
          <a:lnRef idx="2">
            <a:schemeClr val="accent6"/>
          </a:lnRef>
          <a:fillRef idx="1">
            <a:schemeClr val="lt1"/>
          </a:fillRef>
          <a:effectRef idx="0">
            <a:schemeClr val="accent6"/>
          </a:effectRef>
          <a:fontRef idx="minor">
            <a:schemeClr val="dk1"/>
          </a:fontRef>
        </p:style>
        <p:txBody>
          <a:bodyPr>
            <a:spAutoFit/>
          </a:bodyPr>
          <a:lstStyle/>
          <a:p>
            <a:pPr algn="ctr" fontAlgn="auto">
              <a:spcBef>
                <a:spcPts val="0"/>
              </a:spcBef>
              <a:spcAft>
                <a:spcPts val="0"/>
              </a:spcAft>
              <a:defRPr/>
            </a:pPr>
            <a:r>
              <a:rPr kumimoji="0" lang="zh-TW" altLang="en-US" dirty="0">
                <a:solidFill>
                  <a:srgbClr val="333333"/>
                </a:solidFill>
                <a:latin typeface="標楷體" panose="03000509000000000000" pitchFamily="65" charset="-120"/>
                <a:ea typeface="標楷體" panose="03000509000000000000" pitchFamily="65" charset="-120"/>
              </a:rPr>
              <a:t>人為</a:t>
            </a:r>
            <a:r>
              <a:rPr kumimoji="0" lang="zh-TW" altLang="zh-TW" dirty="0">
                <a:solidFill>
                  <a:srgbClr val="333333"/>
                </a:solidFill>
                <a:latin typeface="標楷體" panose="03000509000000000000" pitchFamily="65" charset="-120"/>
                <a:ea typeface="標楷體" panose="03000509000000000000" pitchFamily="65" charset="-120"/>
              </a:rPr>
              <a:t>災害潛勢分析流程</a:t>
            </a:r>
            <a:endParaRPr kumimoji="0" lang="zh-TW" altLang="en-US" dirty="0">
              <a:solidFill>
                <a:srgbClr val="333333"/>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5192444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校園</a:t>
            </a:r>
            <a:r>
              <a:rPr lang="zh-TW" altLang="zh-TW" dirty="0"/>
              <a:t>災</a:t>
            </a:r>
            <a:r>
              <a:rPr lang="zh-TW" altLang="en-US" dirty="0"/>
              <a:t>害</a:t>
            </a:r>
            <a:r>
              <a:rPr lang="zh-TW" altLang="zh-TW" dirty="0"/>
              <a:t>潛</a:t>
            </a:r>
            <a:r>
              <a:rPr lang="zh-TW" altLang="en-US" dirty="0"/>
              <a:t>勢的類別</a:t>
            </a: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4055748910"/>
              </p:ext>
            </p:extLst>
          </p:nvPr>
        </p:nvGraphicFramePr>
        <p:xfrm>
          <a:off x="467544" y="1340768"/>
          <a:ext cx="2603500" cy="2533650"/>
        </p:xfrm>
        <a:graphic>
          <a:graphicData uri="http://schemas.openxmlformats.org/drawingml/2006/table">
            <a:tbl>
              <a:tblPr firstRow="1" firstCol="1" bandRow="1">
                <a:tableStyleId>{5C22544A-7EE6-4342-B048-85BDC9FD1C3A}</a:tableStyleId>
              </a:tblPr>
              <a:tblGrid>
                <a:gridCol w="1358265"/>
                <a:gridCol w="471170"/>
                <a:gridCol w="774065"/>
              </a:tblGrid>
              <a:tr h="219075">
                <a:tc gridSpan="3">
                  <a:txBody>
                    <a:bodyPr/>
                    <a:lstStyle/>
                    <a:p>
                      <a:pPr algn="ctr">
                        <a:spcAft>
                          <a:spcPts val="0"/>
                        </a:spcAft>
                      </a:pPr>
                      <a:r>
                        <a:rPr lang="en-US" sz="1200" kern="0" dirty="0">
                          <a:solidFill>
                            <a:srgbClr val="333333"/>
                          </a:solidFill>
                          <a:effectLst/>
                        </a:rPr>
                        <a:t> </a:t>
                      </a:r>
                      <a:r>
                        <a:rPr lang="en-US" sz="1200" kern="0" dirty="0" smtClean="0">
                          <a:solidFill>
                            <a:srgbClr val="333333"/>
                          </a:solidFill>
                          <a:effectLst/>
                        </a:rPr>
                        <a:t>100</a:t>
                      </a:r>
                      <a:r>
                        <a:rPr lang="zh-TW" sz="1200" kern="0" dirty="0">
                          <a:solidFill>
                            <a:srgbClr val="333333"/>
                          </a:solidFill>
                          <a:effectLst/>
                        </a:rPr>
                        <a:t>年天然災害次數分佈</a:t>
                      </a:r>
                      <a:endParaRPr lang="zh-TW" sz="1200" kern="100" dirty="0">
                        <a:solidFill>
                          <a:srgbClr val="333333"/>
                        </a:solidFill>
                        <a:effectLst/>
                        <a:latin typeface="Calibri"/>
                        <a:ea typeface="新細明體"/>
                        <a:cs typeface="Times New Roman"/>
                      </a:endParaRPr>
                    </a:p>
                  </a:txBody>
                  <a:tcPr marL="17780" marR="17780" marT="0" marB="0" anchor="ctr"/>
                </a:tc>
                <a:tc hMerge="1">
                  <a:txBody>
                    <a:bodyPr/>
                    <a:lstStyle/>
                    <a:p>
                      <a:endParaRPr lang="zh-TW" altLang="en-US"/>
                    </a:p>
                  </a:txBody>
                  <a:tcPr/>
                </a:tc>
                <a:tc hMerge="1">
                  <a:txBody>
                    <a:bodyPr/>
                    <a:lstStyle/>
                    <a:p>
                      <a:endParaRPr lang="zh-TW" altLang="en-US"/>
                    </a:p>
                  </a:txBody>
                  <a:tcPr/>
                </a:tc>
              </a:tr>
              <a:tr h="209550">
                <a:tc>
                  <a:txBody>
                    <a:bodyPr/>
                    <a:lstStyle/>
                    <a:p>
                      <a:pPr>
                        <a:spcAft>
                          <a:spcPts val="0"/>
                        </a:spcAft>
                      </a:pPr>
                      <a:r>
                        <a:rPr lang="zh-TW" sz="1200" kern="0">
                          <a:solidFill>
                            <a:srgbClr val="333333"/>
                          </a:solidFill>
                          <a:effectLst/>
                        </a:rPr>
                        <a:t>事件類型</a:t>
                      </a:r>
                      <a:endParaRPr lang="zh-TW" sz="1200" kern="100">
                        <a:solidFill>
                          <a:srgbClr val="333333"/>
                        </a:solidFill>
                        <a:effectLst/>
                        <a:latin typeface="Calibri"/>
                        <a:ea typeface="新細明體"/>
                        <a:cs typeface="Times New Roman"/>
                      </a:endParaRPr>
                    </a:p>
                  </a:txBody>
                  <a:tcPr marL="17780" marR="17780" marT="0" marB="0" anchor="ctr"/>
                </a:tc>
                <a:tc>
                  <a:txBody>
                    <a:bodyPr/>
                    <a:lstStyle/>
                    <a:p>
                      <a:pPr>
                        <a:spcAft>
                          <a:spcPts val="0"/>
                        </a:spcAft>
                      </a:pPr>
                      <a:r>
                        <a:rPr lang="zh-TW" sz="1200" kern="0">
                          <a:solidFill>
                            <a:srgbClr val="333333"/>
                          </a:solidFill>
                          <a:effectLst/>
                        </a:rPr>
                        <a:t>次數</a:t>
                      </a:r>
                      <a:endParaRPr lang="zh-TW" sz="1200" kern="100">
                        <a:solidFill>
                          <a:srgbClr val="333333"/>
                        </a:solidFill>
                        <a:effectLst/>
                        <a:latin typeface="Calibri"/>
                        <a:ea typeface="新細明體"/>
                        <a:cs typeface="Times New Roman"/>
                      </a:endParaRPr>
                    </a:p>
                  </a:txBody>
                  <a:tcPr marL="17780" marR="17780" marT="0" marB="0" anchor="ctr"/>
                </a:tc>
                <a:tc>
                  <a:txBody>
                    <a:bodyPr/>
                    <a:lstStyle/>
                    <a:p>
                      <a:pPr>
                        <a:spcAft>
                          <a:spcPts val="0"/>
                        </a:spcAft>
                      </a:pPr>
                      <a:r>
                        <a:rPr lang="zh-TW" sz="1200" kern="0">
                          <a:solidFill>
                            <a:srgbClr val="333333"/>
                          </a:solidFill>
                          <a:effectLst/>
                        </a:rPr>
                        <a:t>百分比</a:t>
                      </a:r>
                      <a:endParaRPr lang="zh-TW" sz="1200" kern="100">
                        <a:solidFill>
                          <a:srgbClr val="333333"/>
                        </a:solidFill>
                        <a:effectLst/>
                        <a:latin typeface="Calibri"/>
                        <a:ea typeface="新細明體"/>
                        <a:cs typeface="Times New Roman"/>
                      </a:endParaRPr>
                    </a:p>
                  </a:txBody>
                  <a:tcPr marL="17780" marR="17780" marT="0" marB="0" anchor="ctr"/>
                </a:tc>
              </a:tr>
              <a:tr h="209550">
                <a:tc>
                  <a:txBody>
                    <a:bodyPr/>
                    <a:lstStyle/>
                    <a:p>
                      <a:pPr>
                        <a:spcAft>
                          <a:spcPts val="0"/>
                        </a:spcAft>
                      </a:pPr>
                      <a:r>
                        <a:rPr lang="zh-TW" sz="1200" kern="0">
                          <a:solidFill>
                            <a:srgbClr val="333333"/>
                          </a:solidFill>
                          <a:effectLst/>
                        </a:rPr>
                        <a:t>風災</a:t>
                      </a:r>
                      <a:endParaRPr lang="zh-TW" sz="1200" kern="100">
                        <a:solidFill>
                          <a:srgbClr val="333333"/>
                        </a:solidFill>
                        <a:effectLst/>
                        <a:latin typeface="Calibri"/>
                        <a:ea typeface="新細明體"/>
                        <a:cs typeface="Times New Roman"/>
                      </a:endParaRPr>
                    </a:p>
                  </a:txBody>
                  <a:tcPr marL="17780" marR="17780" marT="0" marB="0" anchor="ctr"/>
                </a:tc>
                <a:tc>
                  <a:txBody>
                    <a:bodyPr/>
                    <a:lstStyle/>
                    <a:p>
                      <a:pPr algn="r">
                        <a:spcAft>
                          <a:spcPts val="0"/>
                        </a:spcAft>
                      </a:pPr>
                      <a:r>
                        <a:rPr lang="en-US" sz="1200" kern="0">
                          <a:solidFill>
                            <a:srgbClr val="333333"/>
                          </a:solidFill>
                          <a:effectLst/>
                        </a:rPr>
                        <a:t>64</a:t>
                      </a:r>
                      <a:endParaRPr lang="zh-TW" sz="1200" kern="100">
                        <a:solidFill>
                          <a:srgbClr val="333333"/>
                        </a:solidFill>
                        <a:effectLst/>
                        <a:latin typeface="Calibri"/>
                        <a:ea typeface="新細明體"/>
                        <a:cs typeface="Times New Roman"/>
                      </a:endParaRPr>
                    </a:p>
                  </a:txBody>
                  <a:tcPr marL="17780" marR="17780" marT="0" marB="0" anchor="ctr"/>
                </a:tc>
                <a:tc>
                  <a:txBody>
                    <a:bodyPr/>
                    <a:lstStyle/>
                    <a:p>
                      <a:pPr algn="r">
                        <a:spcAft>
                          <a:spcPts val="0"/>
                        </a:spcAft>
                      </a:pPr>
                      <a:r>
                        <a:rPr lang="en-US" sz="1200" kern="0">
                          <a:solidFill>
                            <a:srgbClr val="333333"/>
                          </a:solidFill>
                          <a:effectLst/>
                        </a:rPr>
                        <a:t>42.95%</a:t>
                      </a:r>
                      <a:endParaRPr lang="zh-TW" sz="1200" kern="100">
                        <a:solidFill>
                          <a:srgbClr val="333333"/>
                        </a:solidFill>
                        <a:effectLst/>
                        <a:latin typeface="Calibri"/>
                        <a:ea typeface="新細明體"/>
                        <a:cs typeface="Times New Roman"/>
                      </a:endParaRPr>
                    </a:p>
                  </a:txBody>
                  <a:tcPr marL="17780" marR="17780" marT="0" marB="0" anchor="ctr"/>
                </a:tc>
              </a:tr>
              <a:tr h="209550">
                <a:tc>
                  <a:txBody>
                    <a:bodyPr/>
                    <a:lstStyle/>
                    <a:p>
                      <a:pPr>
                        <a:spcAft>
                          <a:spcPts val="0"/>
                        </a:spcAft>
                      </a:pPr>
                      <a:r>
                        <a:rPr lang="zh-TW" sz="1200" kern="0">
                          <a:solidFill>
                            <a:srgbClr val="333333"/>
                          </a:solidFill>
                          <a:effectLst/>
                        </a:rPr>
                        <a:t>水災</a:t>
                      </a:r>
                      <a:endParaRPr lang="zh-TW" sz="1200" kern="100">
                        <a:solidFill>
                          <a:srgbClr val="333333"/>
                        </a:solidFill>
                        <a:effectLst/>
                        <a:latin typeface="Calibri"/>
                        <a:ea typeface="新細明體"/>
                        <a:cs typeface="Times New Roman"/>
                      </a:endParaRPr>
                    </a:p>
                  </a:txBody>
                  <a:tcPr marL="17780" marR="17780" marT="0" marB="0" anchor="ctr"/>
                </a:tc>
                <a:tc>
                  <a:txBody>
                    <a:bodyPr/>
                    <a:lstStyle/>
                    <a:p>
                      <a:pPr algn="r">
                        <a:spcAft>
                          <a:spcPts val="0"/>
                        </a:spcAft>
                      </a:pPr>
                      <a:r>
                        <a:rPr lang="en-US" sz="1200" kern="0">
                          <a:solidFill>
                            <a:srgbClr val="333333"/>
                          </a:solidFill>
                          <a:effectLst/>
                        </a:rPr>
                        <a:t>23</a:t>
                      </a:r>
                      <a:endParaRPr lang="zh-TW" sz="1200" kern="100">
                        <a:solidFill>
                          <a:srgbClr val="333333"/>
                        </a:solidFill>
                        <a:effectLst/>
                        <a:latin typeface="Calibri"/>
                        <a:ea typeface="新細明體"/>
                        <a:cs typeface="Times New Roman"/>
                      </a:endParaRPr>
                    </a:p>
                  </a:txBody>
                  <a:tcPr marL="17780" marR="17780" marT="0" marB="0" anchor="ctr"/>
                </a:tc>
                <a:tc>
                  <a:txBody>
                    <a:bodyPr/>
                    <a:lstStyle/>
                    <a:p>
                      <a:pPr algn="r">
                        <a:spcAft>
                          <a:spcPts val="0"/>
                        </a:spcAft>
                      </a:pPr>
                      <a:r>
                        <a:rPr lang="en-US" sz="1200" kern="0">
                          <a:solidFill>
                            <a:srgbClr val="333333"/>
                          </a:solidFill>
                          <a:effectLst/>
                        </a:rPr>
                        <a:t>15.44%</a:t>
                      </a:r>
                      <a:endParaRPr lang="zh-TW" sz="1200" kern="100">
                        <a:solidFill>
                          <a:srgbClr val="333333"/>
                        </a:solidFill>
                        <a:effectLst/>
                        <a:latin typeface="Calibri"/>
                        <a:ea typeface="新細明體"/>
                        <a:cs typeface="Times New Roman"/>
                      </a:endParaRPr>
                    </a:p>
                  </a:txBody>
                  <a:tcPr marL="17780" marR="17780" marT="0" marB="0" anchor="ctr"/>
                </a:tc>
              </a:tr>
              <a:tr h="209550">
                <a:tc>
                  <a:txBody>
                    <a:bodyPr/>
                    <a:lstStyle/>
                    <a:p>
                      <a:pPr>
                        <a:spcAft>
                          <a:spcPts val="0"/>
                        </a:spcAft>
                      </a:pPr>
                      <a:r>
                        <a:rPr lang="zh-TW" sz="1200" kern="0">
                          <a:solidFill>
                            <a:srgbClr val="333333"/>
                          </a:solidFill>
                          <a:effectLst/>
                        </a:rPr>
                        <a:t>震災</a:t>
                      </a:r>
                      <a:endParaRPr lang="zh-TW" sz="1200" kern="100">
                        <a:solidFill>
                          <a:srgbClr val="333333"/>
                        </a:solidFill>
                        <a:effectLst/>
                        <a:latin typeface="Calibri"/>
                        <a:ea typeface="新細明體"/>
                        <a:cs typeface="Times New Roman"/>
                      </a:endParaRPr>
                    </a:p>
                  </a:txBody>
                  <a:tcPr marL="17780" marR="17780" marT="0" marB="0" anchor="ctr"/>
                </a:tc>
                <a:tc>
                  <a:txBody>
                    <a:bodyPr/>
                    <a:lstStyle/>
                    <a:p>
                      <a:pPr algn="r">
                        <a:spcAft>
                          <a:spcPts val="0"/>
                        </a:spcAft>
                      </a:pPr>
                      <a:r>
                        <a:rPr lang="en-US" sz="1200" kern="0">
                          <a:solidFill>
                            <a:srgbClr val="333333"/>
                          </a:solidFill>
                          <a:effectLst/>
                        </a:rPr>
                        <a:t>4</a:t>
                      </a:r>
                      <a:endParaRPr lang="zh-TW" sz="1200" kern="100">
                        <a:solidFill>
                          <a:srgbClr val="333333"/>
                        </a:solidFill>
                        <a:effectLst/>
                        <a:latin typeface="Calibri"/>
                        <a:ea typeface="新細明體"/>
                        <a:cs typeface="Times New Roman"/>
                      </a:endParaRPr>
                    </a:p>
                  </a:txBody>
                  <a:tcPr marL="17780" marR="17780" marT="0" marB="0" anchor="ctr"/>
                </a:tc>
                <a:tc>
                  <a:txBody>
                    <a:bodyPr/>
                    <a:lstStyle/>
                    <a:p>
                      <a:pPr algn="r">
                        <a:spcAft>
                          <a:spcPts val="0"/>
                        </a:spcAft>
                      </a:pPr>
                      <a:r>
                        <a:rPr lang="en-US" sz="1200" kern="0">
                          <a:solidFill>
                            <a:srgbClr val="333333"/>
                          </a:solidFill>
                          <a:effectLst/>
                        </a:rPr>
                        <a:t>2.68%</a:t>
                      </a:r>
                      <a:endParaRPr lang="zh-TW" sz="1200" kern="100">
                        <a:solidFill>
                          <a:srgbClr val="333333"/>
                        </a:solidFill>
                        <a:effectLst/>
                        <a:latin typeface="Calibri"/>
                        <a:ea typeface="新細明體"/>
                        <a:cs typeface="Times New Roman"/>
                      </a:endParaRPr>
                    </a:p>
                  </a:txBody>
                  <a:tcPr marL="17780" marR="17780" marT="0" marB="0" anchor="ctr"/>
                </a:tc>
              </a:tr>
              <a:tr h="209550">
                <a:tc>
                  <a:txBody>
                    <a:bodyPr/>
                    <a:lstStyle/>
                    <a:p>
                      <a:pPr>
                        <a:spcAft>
                          <a:spcPts val="0"/>
                        </a:spcAft>
                      </a:pPr>
                      <a:r>
                        <a:rPr lang="zh-TW" sz="1200" kern="0">
                          <a:solidFill>
                            <a:srgbClr val="333333"/>
                          </a:solidFill>
                          <a:effectLst/>
                        </a:rPr>
                        <a:t>山崩或土石流</a:t>
                      </a:r>
                      <a:r>
                        <a:rPr lang="en-US" sz="1200" kern="0">
                          <a:solidFill>
                            <a:srgbClr val="333333"/>
                          </a:solidFill>
                          <a:effectLst/>
                        </a:rPr>
                        <a:t> </a:t>
                      </a:r>
                      <a:endParaRPr lang="zh-TW" sz="1200" kern="100">
                        <a:solidFill>
                          <a:srgbClr val="333333"/>
                        </a:solidFill>
                        <a:effectLst/>
                        <a:latin typeface="Calibri"/>
                        <a:ea typeface="新細明體"/>
                        <a:cs typeface="Times New Roman"/>
                      </a:endParaRPr>
                    </a:p>
                  </a:txBody>
                  <a:tcPr marL="17780" marR="17780" marT="0" marB="0" anchor="ctr"/>
                </a:tc>
                <a:tc>
                  <a:txBody>
                    <a:bodyPr/>
                    <a:lstStyle/>
                    <a:p>
                      <a:pPr algn="r">
                        <a:spcAft>
                          <a:spcPts val="0"/>
                        </a:spcAft>
                      </a:pPr>
                      <a:r>
                        <a:rPr lang="en-US" sz="1200" kern="0">
                          <a:solidFill>
                            <a:srgbClr val="333333"/>
                          </a:solidFill>
                          <a:effectLst/>
                        </a:rPr>
                        <a:t>8</a:t>
                      </a:r>
                      <a:endParaRPr lang="zh-TW" sz="1200" kern="100">
                        <a:solidFill>
                          <a:srgbClr val="333333"/>
                        </a:solidFill>
                        <a:effectLst/>
                        <a:latin typeface="Calibri"/>
                        <a:ea typeface="新細明體"/>
                        <a:cs typeface="Times New Roman"/>
                      </a:endParaRPr>
                    </a:p>
                  </a:txBody>
                  <a:tcPr marL="17780" marR="17780" marT="0" marB="0" anchor="ctr"/>
                </a:tc>
                <a:tc>
                  <a:txBody>
                    <a:bodyPr/>
                    <a:lstStyle/>
                    <a:p>
                      <a:pPr algn="r">
                        <a:spcAft>
                          <a:spcPts val="0"/>
                        </a:spcAft>
                      </a:pPr>
                      <a:r>
                        <a:rPr lang="en-US" sz="1200" kern="0">
                          <a:solidFill>
                            <a:srgbClr val="333333"/>
                          </a:solidFill>
                          <a:effectLst/>
                        </a:rPr>
                        <a:t>5.37%</a:t>
                      </a:r>
                      <a:endParaRPr lang="zh-TW" sz="1200" kern="100">
                        <a:solidFill>
                          <a:srgbClr val="333333"/>
                        </a:solidFill>
                        <a:effectLst/>
                        <a:latin typeface="Calibri"/>
                        <a:ea typeface="新細明體"/>
                        <a:cs typeface="Times New Roman"/>
                      </a:endParaRPr>
                    </a:p>
                  </a:txBody>
                  <a:tcPr marL="17780" marR="17780" marT="0" marB="0" anchor="ctr"/>
                </a:tc>
              </a:tr>
              <a:tr h="209550">
                <a:tc>
                  <a:txBody>
                    <a:bodyPr/>
                    <a:lstStyle/>
                    <a:p>
                      <a:pPr>
                        <a:spcAft>
                          <a:spcPts val="0"/>
                        </a:spcAft>
                      </a:pPr>
                      <a:r>
                        <a:rPr lang="zh-TW" sz="1200" kern="0">
                          <a:solidFill>
                            <a:srgbClr val="333333"/>
                          </a:solidFill>
                          <a:effectLst/>
                        </a:rPr>
                        <a:t>雷擊</a:t>
                      </a:r>
                      <a:r>
                        <a:rPr lang="en-US" sz="1200" kern="0">
                          <a:solidFill>
                            <a:srgbClr val="333333"/>
                          </a:solidFill>
                          <a:effectLst/>
                        </a:rPr>
                        <a:t> </a:t>
                      </a:r>
                      <a:endParaRPr lang="zh-TW" sz="1200" kern="100">
                        <a:solidFill>
                          <a:srgbClr val="333333"/>
                        </a:solidFill>
                        <a:effectLst/>
                        <a:latin typeface="Calibri"/>
                        <a:ea typeface="新細明體"/>
                        <a:cs typeface="Times New Roman"/>
                      </a:endParaRPr>
                    </a:p>
                  </a:txBody>
                  <a:tcPr marL="17780" marR="17780" marT="0" marB="0" anchor="ctr"/>
                </a:tc>
                <a:tc>
                  <a:txBody>
                    <a:bodyPr/>
                    <a:lstStyle/>
                    <a:p>
                      <a:pPr algn="r">
                        <a:spcAft>
                          <a:spcPts val="0"/>
                        </a:spcAft>
                      </a:pPr>
                      <a:r>
                        <a:rPr lang="en-US" sz="1200" kern="0">
                          <a:solidFill>
                            <a:srgbClr val="333333"/>
                          </a:solidFill>
                          <a:effectLst/>
                        </a:rPr>
                        <a:t>13</a:t>
                      </a:r>
                      <a:endParaRPr lang="zh-TW" sz="1200" kern="100">
                        <a:solidFill>
                          <a:srgbClr val="333333"/>
                        </a:solidFill>
                        <a:effectLst/>
                        <a:latin typeface="Calibri"/>
                        <a:ea typeface="新細明體"/>
                        <a:cs typeface="Times New Roman"/>
                      </a:endParaRPr>
                    </a:p>
                  </a:txBody>
                  <a:tcPr marL="17780" marR="17780" marT="0" marB="0" anchor="ctr"/>
                </a:tc>
                <a:tc>
                  <a:txBody>
                    <a:bodyPr/>
                    <a:lstStyle/>
                    <a:p>
                      <a:pPr algn="r">
                        <a:spcAft>
                          <a:spcPts val="0"/>
                        </a:spcAft>
                      </a:pPr>
                      <a:r>
                        <a:rPr lang="en-US" sz="1200" kern="0">
                          <a:solidFill>
                            <a:srgbClr val="333333"/>
                          </a:solidFill>
                          <a:effectLst/>
                        </a:rPr>
                        <a:t>8.72%</a:t>
                      </a:r>
                      <a:endParaRPr lang="zh-TW" sz="1200" kern="100">
                        <a:solidFill>
                          <a:srgbClr val="333333"/>
                        </a:solidFill>
                        <a:effectLst/>
                        <a:latin typeface="Calibri"/>
                        <a:ea typeface="新細明體"/>
                        <a:cs typeface="Times New Roman"/>
                      </a:endParaRPr>
                    </a:p>
                  </a:txBody>
                  <a:tcPr marL="17780" marR="17780" marT="0" marB="0" anchor="ctr"/>
                </a:tc>
              </a:tr>
              <a:tr h="209550">
                <a:tc>
                  <a:txBody>
                    <a:bodyPr/>
                    <a:lstStyle/>
                    <a:p>
                      <a:pPr>
                        <a:spcAft>
                          <a:spcPts val="0"/>
                        </a:spcAft>
                      </a:pPr>
                      <a:r>
                        <a:rPr lang="zh-TW" sz="1200" kern="0">
                          <a:solidFill>
                            <a:srgbClr val="333333"/>
                          </a:solidFill>
                          <a:effectLst/>
                        </a:rPr>
                        <a:t>入侵紅火蟻</a:t>
                      </a:r>
                      <a:endParaRPr lang="zh-TW" sz="1200" kern="100">
                        <a:solidFill>
                          <a:srgbClr val="333333"/>
                        </a:solidFill>
                        <a:effectLst/>
                        <a:latin typeface="Calibri"/>
                        <a:ea typeface="新細明體"/>
                        <a:cs typeface="Times New Roman"/>
                      </a:endParaRPr>
                    </a:p>
                  </a:txBody>
                  <a:tcPr marL="17780" marR="17780" marT="0" marB="0" anchor="ctr"/>
                </a:tc>
                <a:tc>
                  <a:txBody>
                    <a:bodyPr/>
                    <a:lstStyle/>
                    <a:p>
                      <a:pPr algn="r">
                        <a:spcAft>
                          <a:spcPts val="0"/>
                        </a:spcAft>
                      </a:pPr>
                      <a:r>
                        <a:rPr lang="en-US" sz="1200" kern="0">
                          <a:solidFill>
                            <a:srgbClr val="333333"/>
                          </a:solidFill>
                          <a:effectLst/>
                        </a:rPr>
                        <a:t>23</a:t>
                      </a:r>
                      <a:endParaRPr lang="zh-TW" sz="1200" kern="100">
                        <a:solidFill>
                          <a:srgbClr val="333333"/>
                        </a:solidFill>
                        <a:effectLst/>
                        <a:latin typeface="Calibri"/>
                        <a:ea typeface="新細明體"/>
                        <a:cs typeface="Times New Roman"/>
                      </a:endParaRPr>
                    </a:p>
                  </a:txBody>
                  <a:tcPr marL="17780" marR="17780" marT="0" marB="0" anchor="ctr"/>
                </a:tc>
                <a:tc>
                  <a:txBody>
                    <a:bodyPr/>
                    <a:lstStyle/>
                    <a:p>
                      <a:pPr algn="r">
                        <a:spcAft>
                          <a:spcPts val="0"/>
                        </a:spcAft>
                      </a:pPr>
                      <a:r>
                        <a:rPr lang="en-US" sz="1200" kern="0">
                          <a:solidFill>
                            <a:srgbClr val="333333"/>
                          </a:solidFill>
                          <a:effectLst/>
                        </a:rPr>
                        <a:t>15.44%</a:t>
                      </a:r>
                      <a:endParaRPr lang="zh-TW" sz="1200" kern="100">
                        <a:solidFill>
                          <a:srgbClr val="333333"/>
                        </a:solidFill>
                        <a:effectLst/>
                        <a:latin typeface="Calibri"/>
                        <a:ea typeface="新細明體"/>
                        <a:cs typeface="Times New Roman"/>
                      </a:endParaRPr>
                    </a:p>
                  </a:txBody>
                  <a:tcPr marL="17780" marR="17780" marT="0" marB="0" anchor="ctr"/>
                </a:tc>
              </a:tr>
              <a:tr h="209550">
                <a:tc>
                  <a:txBody>
                    <a:bodyPr/>
                    <a:lstStyle/>
                    <a:p>
                      <a:pPr>
                        <a:spcAft>
                          <a:spcPts val="0"/>
                        </a:spcAft>
                      </a:pPr>
                      <a:r>
                        <a:rPr lang="zh-TW" sz="1200" kern="0">
                          <a:solidFill>
                            <a:srgbClr val="333333"/>
                          </a:solidFill>
                          <a:effectLst/>
                        </a:rPr>
                        <a:t>其他重大災害</a:t>
                      </a:r>
                      <a:r>
                        <a:rPr lang="en-US" sz="1200" kern="0">
                          <a:solidFill>
                            <a:srgbClr val="333333"/>
                          </a:solidFill>
                          <a:effectLst/>
                        </a:rPr>
                        <a:t>  </a:t>
                      </a:r>
                      <a:endParaRPr lang="zh-TW" sz="1200" kern="100">
                        <a:solidFill>
                          <a:srgbClr val="333333"/>
                        </a:solidFill>
                        <a:effectLst/>
                        <a:latin typeface="Calibri"/>
                        <a:ea typeface="新細明體"/>
                        <a:cs typeface="Times New Roman"/>
                      </a:endParaRPr>
                    </a:p>
                  </a:txBody>
                  <a:tcPr marL="17780" marR="17780" marT="0" marB="0" anchor="ctr"/>
                </a:tc>
                <a:tc>
                  <a:txBody>
                    <a:bodyPr/>
                    <a:lstStyle/>
                    <a:p>
                      <a:pPr algn="r">
                        <a:spcAft>
                          <a:spcPts val="0"/>
                        </a:spcAft>
                      </a:pPr>
                      <a:r>
                        <a:rPr lang="en-US" sz="1200" kern="0">
                          <a:solidFill>
                            <a:srgbClr val="333333"/>
                          </a:solidFill>
                          <a:effectLst/>
                        </a:rPr>
                        <a:t>8</a:t>
                      </a:r>
                      <a:endParaRPr lang="zh-TW" sz="1200" kern="100">
                        <a:solidFill>
                          <a:srgbClr val="333333"/>
                        </a:solidFill>
                        <a:effectLst/>
                        <a:latin typeface="Calibri"/>
                        <a:ea typeface="新細明體"/>
                        <a:cs typeface="Times New Roman"/>
                      </a:endParaRPr>
                    </a:p>
                  </a:txBody>
                  <a:tcPr marL="17780" marR="17780" marT="0" marB="0" anchor="ctr"/>
                </a:tc>
                <a:tc>
                  <a:txBody>
                    <a:bodyPr/>
                    <a:lstStyle/>
                    <a:p>
                      <a:pPr algn="r">
                        <a:spcAft>
                          <a:spcPts val="0"/>
                        </a:spcAft>
                      </a:pPr>
                      <a:r>
                        <a:rPr lang="en-US" sz="1200" kern="0">
                          <a:solidFill>
                            <a:srgbClr val="333333"/>
                          </a:solidFill>
                          <a:effectLst/>
                        </a:rPr>
                        <a:t>5.37%</a:t>
                      </a:r>
                      <a:endParaRPr lang="zh-TW" sz="1200" kern="100">
                        <a:solidFill>
                          <a:srgbClr val="333333"/>
                        </a:solidFill>
                        <a:effectLst/>
                        <a:latin typeface="Calibri"/>
                        <a:ea typeface="新細明體"/>
                        <a:cs typeface="Times New Roman"/>
                      </a:endParaRPr>
                    </a:p>
                  </a:txBody>
                  <a:tcPr marL="17780" marR="17780" marT="0" marB="0" anchor="ctr"/>
                </a:tc>
              </a:tr>
              <a:tr h="209550">
                <a:tc>
                  <a:txBody>
                    <a:bodyPr/>
                    <a:lstStyle/>
                    <a:p>
                      <a:pPr>
                        <a:spcAft>
                          <a:spcPts val="0"/>
                        </a:spcAft>
                      </a:pPr>
                      <a:r>
                        <a:rPr lang="zh-TW" sz="1200" kern="0">
                          <a:solidFill>
                            <a:srgbClr val="333333"/>
                          </a:solidFill>
                          <a:effectLst/>
                        </a:rPr>
                        <a:t>沙塵事件</a:t>
                      </a:r>
                      <a:r>
                        <a:rPr lang="en-US" sz="1200" kern="0">
                          <a:solidFill>
                            <a:srgbClr val="333333"/>
                          </a:solidFill>
                          <a:effectLst/>
                        </a:rPr>
                        <a:t> </a:t>
                      </a:r>
                      <a:endParaRPr lang="zh-TW" sz="1200" kern="100">
                        <a:solidFill>
                          <a:srgbClr val="333333"/>
                        </a:solidFill>
                        <a:effectLst/>
                        <a:latin typeface="Calibri"/>
                        <a:ea typeface="新細明體"/>
                        <a:cs typeface="Times New Roman"/>
                      </a:endParaRPr>
                    </a:p>
                  </a:txBody>
                  <a:tcPr marL="17780" marR="17780" marT="0" marB="0" anchor="ctr"/>
                </a:tc>
                <a:tc>
                  <a:txBody>
                    <a:bodyPr/>
                    <a:lstStyle/>
                    <a:p>
                      <a:pPr algn="r">
                        <a:spcAft>
                          <a:spcPts val="0"/>
                        </a:spcAft>
                      </a:pPr>
                      <a:r>
                        <a:rPr lang="en-US" sz="1200" kern="0">
                          <a:solidFill>
                            <a:srgbClr val="333333"/>
                          </a:solidFill>
                          <a:effectLst/>
                        </a:rPr>
                        <a:t>0</a:t>
                      </a:r>
                      <a:endParaRPr lang="zh-TW" sz="1200" kern="100">
                        <a:solidFill>
                          <a:srgbClr val="333333"/>
                        </a:solidFill>
                        <a:effectLst/>
                        <a:latin typeface="Calibri"/>
                        <a:ea typeface="新細明體"/>
                        <a:cs typeface="Times New Roman"/>
                      </a:endParaRPr>
                    </a:p>
                  </a:txBody>
                  <a:tcPr marL="17780" marR="17780" marT="0" marB="0" anchor="ctr"/>
                </a:tc>
                <a:tc>
                  <a:txBody>
                    <a:bodyPr/>
                    <a:lstStyle/>
                    <a:p>
                      <a:pPr algn="r">
                        <a:spcAft>
                          <a:spcPts val="0"/>
                        </a:spcAft>
                      </a:pPr>
                      <a:r>
                        <a:rPr lang="en-US" sz="1200" kern="0">
                          <a:solidFill>
                            <a:srgbClr val="333333"/>
                          </a:solidFill>
                          <a:effectLst/>
                        </a:rPr>
                        <a:t>0.00%</a:t>
                      </a:r>
                      <a:endParaRPr lang="zh-TW" sz="1200" kern="100">
                        <a:solidFill>
                          <a:srgbClr val="333333"/>
                        </a:solidFill>
                        <a:effectLst/>
                        <a:latin typeface="Calibri"/>
                        <a:ea typeface="新細明體"/>
                        <a:cs typeface="Times New Roman"/>
                      </a:endParaRPr>
                    </a:p>
                  </a:txBody>
                  <a:tcPr marL="17780" marR="17780" marT="0" marB="0" anchor="ctr"/>
                </a:tc>
              </a:tr>
              <a:tr h="209550">
                <a:tc>
                  <a:txBody>
                    <a:bodyPr/>
                    <a:lstStyle/>
                    <a:p>
                      <a:pPr>
                        <a:spcAft>
                          <a:spcPts val="0"/>
                        </a:spcAft>
                      </a:pPr>
                      <a:r>
                        <a:rPr lang="zh-TW" sz="1200" kern="0">
                          <a:solidFill>
                            <a:srgbClr val="333333"/>
                          </a:solidFill>
                          <a:effectLst/>
                        </a:rPr>
                        <a:t>一般空氣污染</a:t>
                      </a:r>
                      <a:r>
                        <a:rPr lang="en-US" sz="1200" kern="0">
                          <a:solidFill>
                            <a:srgbClr val="333333"/>
                          </a:solidFill>
                          <a:effectLst/>
                        </a:rPr>
                        <a:t> </a:t>
                      </a:r>
                      <a:endParaRPr lang="zh-TW" sz="1200" kern="100">
                        <a:solidFill>
                          <a:srgbClr val="333333"/>
                        </a:solidFill>
                        <a:effectLst/>
                        <a:latin typeface="Calibri"/>
                        <a:ea typeface="新細明體"/>
                        <a:cs typeface="Times New Roman"/>
                      </a:endParaRPr>
                    </a:p>
                  </a:txBody>
                  <a:tcPr marL="17780" marR="17780" marT="0" marB="0" anchor="ctr"/>
                </a:tc>
                <a:tc>
                  <a:txBody>
                    <a:bodyPr/>
                    <a:lstStyle/>
                    <a:p>
                      <a:pPr algn="r">
                        <a:spcAft>
                          <a:spcPts val="0"/>
                        </a:spcAft>
                      </a:pPr>
                      <a:r>
                        <a:rPr lang="en-US" sz="1200" kern="0">
                          <a:solidFill>
                            <a:srgbClr val="333333"/>
                          </a:solidFill>
                          <a:effectLst/>
                        </a:rPr>
                        <a:t>6</a:t>
                      </a:r>
                      <a:endParaRPr lang="zh-TW" sz="1200" kern="100">
                        <a:solidFill>
                          <a:srgbClr val="333333"/>
                        </a:solidFill>
                        <a:effectLst/>
                        <a:latin typeface="Calibri"/>
                        <a:ea typeface="新細明體"/>
                        <a:cs typeface="Times New Roman"/>
                      </a:endParaRPr>
                    </a:p>
                  </a:txBody>
                  <a:tcPr marL="17780" marR="17780" marT="0" marB="0" anchor="ctr"/>
                </a:tc>
                <a:tc>
                  <a:txBody>
                    <a:bodyPr/>
                    <a:lstStyle/>
                    <a:p>
                      <a:pPr algn="r">
                        <a:spcAft>
                          <a:spcPts val="0"/>
                        </a:spcAft>
                      </a:pPr>
                      <a:r>
                        <a:rPr lang="en-US" sz="1200" kern="0">
                          <a:solidFill>
                            <a:srgbClr val="333333"/>
                          </a:solidFill>
                          <a:effectLst/>
                        </a:rPr>
                        <a:t>4.03%</a:t>
                      </a:r>
                      <a:endParaRPr lang="zh-TW" sz="1200" kern="100">
                        <a:solidFill>
                          <a:srgbClr val="333333"/>
                        </a:solidFill>
                        <a:effectLst/>
                        <a:latin typeface="Calibri"/>
                        <a:ea typeface="新細明體"/>
                        <a:cs typeface="Times New Roman"/>
                      </a:endParaRPr>
                    </a:p>
                  </a:txBody>
                  <a:tcPr marL="17780" marR="17780" marT="0" marB="0" anchor="ctr"/>
                </a:tc>
              </a:tr>
              <a:tr h="219075">
                <a:tc>
                  <a:txBody>
                    <a:bodyPr/>
                    <a:lstStyle/>
                    <a:p>
                      <a:pPr>
                        <a:spcAft>
                          <a:spcPts val="0"/>
                        </a:spcAft>
                      </a:pPr>
                      <a:r>
                        <a:rPr lang="zh-TW" sz="1200" kern="0">
                          <a:solidFill>
                            <a:srgbClr val="333333"/>
                          </a:solidFill>
                          <a:effectLst/>
                        </a:rPr>
                        <a:t>合計</a:t>
                      </a:r>
                      <a:r>
                        <a:rPr lang="en-US" sz="1200" kern="0">
                          <a:solidFill>
                            <a:srgbClr val="333333"/>
                          </a:solidFill>
                          <a:effectLst/>
                        </a:rPr>
                        <a:t> </a:t>
                      </a:r>
                      <a:endParaRPr lang="zh-TW" sz="1200" kern="100">
                        <a:solidFill>
                          <a:srgbClr val="333333"/>
                        </a:solidFill>
                        <a:effectLst/>
                        <a:latin typeface="Calibri"/>
                        <a:ea typeface="新細明體"/>
                        <a:cs typeface="Times New Roman"/>
                      </a:endParaRPr>
                    </a:p>
                  </a:txBody>
                  <a:tcPr marL="17780" marR="17780" marT="0" marB="0" anchor="ctr"/>
                </a:tc>
                <a:tc>
                  <a:txBody>
                    <a:bodyPr/>
                    <a:lstStyle/>
                    <a:p>
                      <a:pPr algn="r">
                        <a:spcAft>
                          <a:spcPts val="0"/>
                        </a:spcAft>
                      </a:pPr>
                      <a:r>
                        <a:rPr lang="en-US" sz="1200" kern="0">
                          <a:solidFill>
                            <a:srgbClr val="333333"/>
                          </a:solidFill>
                          <a:effectLst/>
                        </a:rPr>
                        <a:t>149</a:t>
                      </a:r>
                      <a:endParaRPr lang="zh-TW" sz="1200" kern="100">
                        <a:solidFill>
                          <a:srgbClr val="333333"/>
                        </a:solidFill>
                        <a:effectLst/>
                        <a:latin typeface="Calibri"/>
                        <a:ea typeface="新細明體"/>
                        <a:cs typeface="Times New Roman"/>
                      </a:endParaRPr>
                    </a:p>
                  </a:txBody>
                  <a:tcPr marL="17780" marR="17780" marT="0" marB="0" anchor="ctr"/>
                </a:tc>
                <a:tc>
                  <a:txBody>
                    <a:bodyPr/>
                    <a:lstStyle/>
                    <a:p>
                      <a:pPr algn="r">
                        <a:spcAft>
                          <a:spcPts val="0"/>
                        </a:spcAft>
                      </a:pPr>
                      <a:r>
                        <a:rPr lang="en-US" sz="1200" kern="0" dirty="0">
                          <a:solidFill>
                            <a:srgbClr val="333333"/>
                          </a:solidFill>
                          <a:effectLst/>
                        </a:rPr>
                        <a:t>100.00%</a:t>
                      </a:r>
                      <a:endParaRPr lang="zh-TW" sz="1200" kern="100" dirty="0">
                        <a:solidFill>
                          <a:srgbClr val="333333"/>
                        </a:solidFill>
                        <a:effectLst/>
                        <a:latin typeface="Calibri"/>
                        <a:ea typeface="新細明體"/>
                        <a:cs typeface="Times New Roman"/>
                      </a:endParaRPr>
                    </a:p>
                  </a:txBody>
                  <a:tcPr marL="17780" marR="17780" marT="0" marB="0" anchor="ctr"/>
                </a:tc>
              </a:tr>
            </a:tbl>
          </a:graphicData>
        </a:graphic>
      </p:graphicFrame>
      <p:sp>
        <p:nvSpPr>
          <p:cNvPr id="4" name="投影片編號版面配置區 3"/>
          <p:cNvSpPr>
            <a:spLocks noGrp="1"/>
          </p:cNvSpPr>
          <p:nvPr>
            <p:ph type="sldNum" sz="quarter" idx="12"/>
          </p:nvPr>
        </p:nvSpPr>
        <p:spPr/>
        <p:txBody>
          <a:bodyPr/>
          <a:lstStyle/>
          <a:p>
            <a:fld id="{FFBFF2A3-BB3B-4B97-B434-ED451C79329D}" type="slidenum">
              <a:rPr lang="zh-TW" altLang="en-US" smtClean="0"/>
              <a:pPr/>
              <a:t>4</a:t>
            </a:fld>
            <a:endParaRPr lang="en-US" altLang="zh-TW"/>
          </a:p>
        </p:txBody>
      </p:sp>
      <p:graphicFrame>
        <p:nvGraphicFramePr>
          <p:cNvPr id="6" name="表格 5"/>
          <p:cNvGraphicFramePr>
            <a:graphicFrameLocks noGrp="1"/>
          </p:cNvGraphicFramePr>
          <p:nvPr>
            <p:extLst>
              <p:ext uri="{D42A27DB-BD31-4B8C-83A1-F6EECF244321}">
                <p14:modId xmlns:p14="http://schemas.microsoft.com/office/powerpoint/2010/main" val="3321275792"/>
              </p:ext>
            </p:extLst>
          </p:nvPr>
        </p:nvGraphicFramePr>
        <p:xfrm>
          <a:off x="395536" y="4365104"/>
          <a:ext cx="8229595" cy="1463040"/>
        </p:xfrm>
        <a:graphic>
          <a:graphicData uri="http://schemas.openxmlformats.org/drawingml/2006/table">
            <a:tbl>
              <a:tblPr firstRow="1" firstCol="1" bandRow="1">
                <a:tableStyleId>{5C22544A-7EE6-4342-B048-85BDC9FD1C3A}</a:tableStyleId>
              </a:tblPr>
              <a:tblGrid>
                <a:gridCol w="748145"/>
                <a:gridCol w="748145"/>
                <a:gridCol w="748145"/>
                <a:gridCol w="748145"/>
                <a:gridCol w="748145"/>
                <a:gridCol w="748145"/>
                <a:gridCol w="748145"/>
                <a:gridCol w="748145"/>
                <a:gridCol w="748145"/>
                <a:gridCol w="748145"/>
                <a:gridCol w="748145"/>
              </a:tblGrid>
              <a:tr h="0">
                <a:tc>
                  <a:txBody>
                    <a:bodyPr/>
                    <a:lstStyle/>
                    <a:p>
                      <a:pPr>
                        <a:spcAft>
                          <a:spcPts val="0"/>
                        </a:spcAft>
                      </a:pPr>
                      <a:r>
                        <a:rPr lang="zh-TW" sz="1200" kern="100">
                          <a:solidFill>
                            <a:srgbClr val="333333"/>
                          </a:solidFill>
                          <a:effectLst/>
                        </a:rPr>
                        <a:t>事件類型</a:t>
                      </a:r>
                      <a:r>
                        <a:rPr lang="en-US" sz="1200" kern="100">
                          <a:solidFill>
                            <a:srgbClr val="333333"/>
                          </a:solidFill>
                          <a:effectLst/>
                        </a:rPr>
                        <a:t>/</a:t>
                      </a:r>
                      <a:r>
                        <a:rPr lang="zh-TW" sz="1200" kern="100">
                          <a:solidFill>
                            <a:srgbClr val="333333"/>
                          </a:solidFill>
                          <a:effectLst/>
                        </a:rPr>
                        <a:t>學校</a:t>
                      </a:r>
                      <a:endParaRPr lang="zh-TW" sz="1200" kern="100">
                        <a:solidFill>
                          <a:srgbClr val="333333"/>
                        </a:solidFill>
                        <a:effectLst/>
                        <a:latin typeface="Calibri"/>
                        <a:ea typeface="新細明體"/>
                        <a:cs typeface="Times New Roman"/>
                      </a:endParaRPr>
                    </a:p>
                  </a:txBody>
                  <a:tcPr marL="68580" marR="68580" marT="0" marB="0" anchor="ctr"/>
                </a:tc>
                <a:tc>
                  <a:txBody>
                    <a:bodyPr/>
                    <a:lstStyle/>
                    <a:p>
                      <a:pPr>
                        <a:spcAft>
                          <a:spcPts val="0"/>
                        </a:spcAft>
                      </a:pPr>
                      <a:r>
                        <a:rPr lang="zh-TW" sz="1200" kern="100">
                          <a:solidFill>
                            <a:srgbClr val="333333"/>
                          </a:solidFill>
                          <a:effectLst/>
                        </a:rPr>
                        <a:t>風災</a:t>
                      </a:r>
                      <a:endParaRPr lang="zh-TW" sz="1200" kern="100">
                        <a:solidFill>
                          <a:srgbClr val="333333"/>
                        </a:solidFill>
                        <a:effectLst/>
                        <a:latin typeface="Calibri"/>
                        <a:ea typeface="新細明體"/>
                        <a:cs typeface="Times New Roman"/>
                      </a:endParaRPr>
                    </a:p>
                  </a:txBody>
                  <a:tcPr marL="68580" marR="68580" marT="0" marB="0" anchor="ctr"/>
                </a:tc>
                <a:tc>
                  <a:txBody>
                    <a:bodyPr/>
                    <a:lstStyle/>
                    <a:p>
                      <a:pPr>
                        <a:spcAft>
                          <a:spcPts val="0"/>
                        </a:spcAft>
                      </a:pPr>
                      <a:r>
                        <a:rPr lang="zh-TW" sz="1200" kern="100">
                          <a:solidFill>
                            <a:srgbClr val="333333"/>
                          </a:solidFill>
                          <a:effectLst/>
                        </a:rPr>
                        <a:t>水災</a:t>
                      </a:r>
                      <a:endParaRPr lang="zh-TW" sz="1200" kern="100">
                        <a:solidFill>
                          <a:srgbClr val="333333"/>
                        </a:solidFill>
                        <a:effectLst/>
                        <a:latin typeface="Calibri"/>
                        <a:ea typeface="新細明體"/>
                        <a:cs typeface="Times New Roman"/>
                      </a:endParaRPr>
                    </a:p>
                  </a:txBody>
                  <a:tcPr marL="68580" marR="68580" marT="0" marB="0" anchor="ctr"/>
                </a:tc>
                <a:tc>
                  <a:txBody>
                    <a:bodyPr/>
                    <a:lstStyle/>
                    <a:p>
                      <a:pPr>
                        <a:spcAft>
                          <a:spcPts val="0"/>
                        </a:spcAft>
                      </a:pPr>
                      <a:r>
                        <a:rPr lang="zh-TW" sz="1200" kern="100">
                          <a:solidFill>
                            <a:srgbClr val="333333"/>
                          </a:solidFill>
                          <a:effectLst/>
                        </a:rPr>
                        <a:t>震災</a:t>
                      </a:r>
                      <a:endParaRPr lang="zh-TW" sz="1200" kern="100">
                        <a:solidFill>
                          <a:srgbClr val="333333"/>
                        </a:solidFill>
                        <a:effectLst/>
                        <a:latin typeface="Calibri"/>
                        <a:ea typeface="新細明體"/>
                        <a:cs typeface="Times New Roman"/>
                      </a:endParaRPr>
                    </a:p>
                  </a:txBody>
                  <a:tcPr marL="68580" marR="68580" marT="0" marB="0" anchor="ctr"/>
                </a:tc>
                <a:tc>
                  <a:txBody>
                    <a:bodyPr/>
                    <a:lstStyle/>
                    <a:p>
                      <a:pPr>
                        <a:spcAft>
                          <a:spcPts val="0"/>
                        </a:spcAft>
                      </a:pPr>
                      <a:r>
                        <a:rPr lang="zh-TW" sz="1200" kern="100">
                          <a:solidFill>
                            <a:srgbClr val="333333"/>
                          </a:solidFill>
                          <a:effectLst/>
                        </a:rPr>
                        <a:t>山崩或土石流</a:t>
                      </a:r>
                      <a:endParaRPr lang="zh-TW" sz="1200" kern="100">
                        <a:solidFill>
                          <a:srgbClr val="333333"/>
                        </a:solidFill>
                        <a:effectLst/>
                        <a:latin typeface="Calibri"/>
                        <a:ea typeface="新細明體"/>
                        <a:cs typeface="Times New Roman"/>
                      </a:endParaRPr>
                    </a:p>
                  </a:txBody>
                  <a:tcPr marL="68580" marR="68580" marT="0" marB="0" anchor="ctr"/>
                </a:tc>
                <a:tc>
                  <a:txBody>
                    <a:bodyPr/>
                    <a:lstStyle/>
                    <a:p>
                      <a:pPr>
                        <a:spcAft>
                          <a:spcPts val="0"/>
                        </a:spcAft>
                      </a:pPr>
                      <a:r>
                        <a:rPr lang="zh-TW" sz="1200" kern="100">
                          <a:solidFill>
                            <a:srgbClr val="333333"/>
                          </a:solidFill>
                          <a:effectLst/>
                        </a:rPr>
                        <a:t>雷擊</a:t>
                      </a:r>
                      <a:endParaRPr lang="zh-TW" sz="1200" kern="100">
                        <a:solidFill>
                          <a:srgbClr val="333333"/>
                        </a:solidFill>
                        <a:effectLst/>
                        <a:latin typeface="Calibri"/>
                        <a:ea typeface="新細明體"/>
                        <a:cs typeface="Times New Roman"/>
                      </a:endParaRPr>
                    </a:p>
                  </a:txBody>
                  <a:tcPr marL="68580" marR="68580" marT="0" marB="0" anchor="ctr"/>
                </a:tc>
                <a:tc>
                  <a:txBody>
                    <a:bodyPr/>
                    <a:lstStyle/>
                    <a:p>
                      <a:pPr>
                        <a:spcAft>
                          <a:spcPts val="0"/>
                        </a:spcAft>
                      </a:pPr>
                      <a:r>
                        <a:rPr lang="zh-TW" sz="1200" kern="100">
                          <a:solidFill>
                            <a:srgbClr val="333333"/>
                          </a:solidFill>
                          <a:effectLst/>
                        </a:rPr>
                        <a:t>入侵紅火蟻</a:t>
                      </a:r>
                      <a:endParaRPr lang="zh-TW" sz="1200" kern="100">
                        <a:solidFill>
                          <a:srgbClr val="333333"/>
                        </a:solidFill>
                        <a:effectLst/>
                        <a:latin typeface="Calibri"/>
                        <a:ea typeface="新細明體"/>
                        <a:cs typeface="Times New Roman"/>
                      </a:endParaRPr>
                    </a:p>
                  </a:txBody>
                  <a:tcPr marL="68580" marR="68580" marT="0" marB="0" anchor="ctr"/>
                </a:tc>
                <a:tc>
                  <a:txBody>
                    <a:bodyPr/>
                    <a:lstStyle/>
                    <a:p>
                      <a:pPr>
                        <a:spcAft>
                          <a:spcPts val="0"/>
                        </a:spcAft>
                      </a:pPr>
                      <a:r>
                        <a:rPr lang="zh-TW" sz="1200" kern="100">
                          <a:solidFill>
                            <a:srgbClr val="333333"/>
                          </a:solidFill>
                          <a:effectLst/>
                        </a:rPr>
                        <a:t>其他重大災害</a:t>
                      </a:r>
                      <a:endParaRPr lang="zh-TW" sz="1200" kern="100">
                        <a:solidFill>
                          <a:srgbClr val="333333"/>
                        </a:solidFill>
                        <a:effectLst/>
                        <a:latin typeface="Calibri"/>
                        <a:ea typeface="新細明體"/>
                        <a:cs typeface="Times New Roman"/>
                      </a:endParaRPr>
                    </a:p>
                  </a:txBody>
                  <a:tcPr marL="68580" marR="68580" marT="0" marB="0" anchor="ctr"/>
                </a:tc>
                <a:tc>
                  <a:txBody>
                    <a:bodyPr/>
                    <a:lstStyle/>
                    <a:p>
                      <a:pPr>
                        <a:spcAft>
                          <a:spcPts val="0"/>
                        </a:spcAft>
                      </a:pPr>
                      <a:r>
                        <a:rPr lang="zh-TW" sz="1200" kern="100">
                          <a:solidFill>
                            <a:srgbClr val="333333"/>
                          </a:solidFill>
                          <a:effectLst/>
                        </a:rPr>
                        <a:t>沙塵事件</a:t>
                      </a:r>
                      <a:endParaRPr lang="zh-TW" sz="1200" kern="100">
                        <a:solidFill>
                          <a:srgbClr val="333333"/>
                        </a:solidFill>
                        <a:effectLst/>
                        <a:latin typeface="Calibri"/>
                        <a:ea typeface="新細明體"/>
                        <a:cs typeface="Times New Roman"/>
                      </a:endParaRPr>
                    </a:p>
                  </a:txBody>
                  <a:tcPr marL="68580" marR="68580" marT="0" marB="0" anchor="ctr"/>
                </a:tc>
                <a:tc>
                  <a:txBody>
                    <a:bodyPr/>
                    <a:lstStyle/>
                    <a:p>
                      <a:pPr>
                        <a:spcAft>
                          <a:spcPts val="0"/>
                        </a:spcAft>
                      </a:pPr>
                      <a:r>
                        <a:rPr lang="zh-TW" sz="1200" kern="100">
                          <a:solidFill>
                            <a:srgbClr val="333333"/>
                          </a:solidFill>
                          <a:effectLst/>
                        </a:rPr>
                        <a:t>一般空氣污染</a:t>
                      </a:r>
                      <a:endParaRPr lang="zh-TW" sz="1200" kern="100">
                        <a:solidFill>
                          <a:srgbClr val="333333"/>
                        </a:solidFill>
                        <a:effectLst/>
                        <a:latin typeface="Calibri"/>
                        <a:ea typeface="新細明體"/>
                        <a:cs typeface="Times New Roman"/>
                      </a:endParaRPr>
                    </a:p>
                  </a:txBody>
                  <a:tcPr marL="68580" marR="68580" marT="0" marB="0" anchor="ctr"/>
                </a:tc>
                <a:tc>
                  <a:txBody>
                    <a:bodyPr/>
                    <a:lstStyle/>
                    <a:p>
                      <a:pPr>
                        <a:spcAft>
                          <a:spcPts val="0"/>
                        </a:spcAft>
                      </a:pPr>
                      <a:r>
                        <a:rPr lang="zh-TW" sz="1200" kern="100">
                          <a:solidFill>
                            <a:srgbClr val="333333"/>
                          </a:solidFill>
                          <a:effectLst/>
                        </a:rPr>
                        <a:t>總計</a:t>
                      </a:r>
                      <a:endParaRPr lang="zh-TW" sz="1200" kern="100">
                        <a:solidFill>
                          <a:srgbClr val="333333"/>
                        </a:solidFill>
                        <a:effectLst/>
                        <a:latin typeface="Calibri"/>
                        <a:ea typeface="新細明體"/>
                        <a:cs typeface="Times New Roman"/>
                      </a:endParaRPr>
                    </a:p>
                  </a:txBody>
                  <a:tcPr marL="68580" marR="68580" marT="0" marB="0" anchor="ctr"/>
                </a:tc>
              </a:tr>
              <a:tr h="0">
                <a:tc>
                  <a:txBody>
                    <a:bodyPr/>
                    <a:lstStyle/>
                    <a:p>
                      <a:pPr>
                        <a:spcAft>
                          <a:spcPts val="0"/>
                        </a:spcAft>
                      </a:pPr>
                      <a:r>
                        <a:rPr lang="zh-TW" sz="1200" kern="100">
                          <a:solidFill>
                            <a:srgbClr val="333333"/>
                          </a:solidFill>
                          <a:effectLst/>
                        </a:rPr>
                        <a:t>大專校院</a:t>
                      </a:r>
                      <a:endParaRPr lang="zh-TW" sz="1200" kern="100">
                        <a:solidFill>
                          <a:srgbClr val="333333"/>
                        </a:solidFill>
                        <a:effectLst/>
                        <a:latin typeface="Calibri"/>
                        <a:ea typeface="新細明體"/>
                        <a:cs typeface="Times New Roman"/>
                      </a:endParaRPr>
                    </a:p>
                  </a:txBody>
                  <a:tcPr marL="68580" marR="68580" marT="0" marB="0" anchor="ctr"/>
                </a:tc>
                <a:tc>
                  <a:txBody>
                    <a:bodyPr/>
                    <a:lstStyle/>
                    <a:p>
                      <a:pPr algn="r">
                        <a:spcAft>
                          <a:spcPts val="0"/>
                        </a:spcAft>
                      </a:pPr>
                      <a:r>
                        <a:rPr lang="en-US" sz="1200" kern="100">
                          <a:solidFill>
                            <a:srgbClr val="333333"/>
                          </a:solidFill>
                          <a:effectLst/>
                        </a:rPr>
                        <a:t>1</a:t>
                      </a:r>
                      <a:endParaRPr lang="zh-TW" sz="1200" kern="100">
                        <a:solidFill>
                          <a:srgbClr val="333333"/>
                        </a:solidFill>
                        <a:effectLst/>
                        <a:latin typeface="Calibri"/>
                        <a:ea typeface="新細明體"/>
                        <a:cs typeface="Times New Roman"/>
                      </a:endParaRPr>
                    </a:p>
                  </a:txBody>
                  <a:tcPr marL="68580" marR="68580" marT="0" marB="0" anchor="ctr"/>
                </a:tc>
                <a:tc>
                  <a:txBody>
                    <a:bodyPr/>
                    <a:lstStyle/>
                    <a:p>
                      <a:pPr algn="r">
                        <a:spcAft>
                          <a:spcPts val="0"/>
                        </a:spcAft>
                      </a:pPr>
                      <a:r>
                        <a:rPr lang="en-US" sz="1200" kern="100">
                          <a:solidFill>
                            <a:srgbClr val="333333"/>
                          </a:solidFill>
                          <a:effectLst/>
                        </a:rPr>
                        <a:t>1</a:t>
                      </a:r>
                      <a:endParaRPr lang="zh-TW" sz="1200" kern="100">
                        <a:solidFill>
                          <a:srgbClr val="333333"/>
                        </a:solidFill>
                        <a:effectLst/>
                        <a:latin typeface="Calibri"/>
                        <a:ea typeface="新細明體"/>
                        <a:cs typeface="Times New Roman"/>
                      </a:endParaRPr>
                    </a:p>
                  </a:txBody>
                  <a:tcPr marL="68580" marR="68580" marT="0" marB="0" anchor="ctr"/>
                </a:tc>
                <a:tc>
                  <a:txBody>
                    <a:bodyPr/>
                    <a:lstStyle/>
                    <a:p>
                      <a:pPr algn="r">
                        <a:spcAft>
                          <a:spcPts val="0"/>
                        </a:spcAft>
                      </a:pPr>
                      <a:r>
                        <a:rPr lang="en-US" sz="1200" kern="100">
                          <a:solidFill>
                            <a:srgbClr val="333333"/>
                          </a:solidFill>
                          <a:effectLst/>
                        </a:rPr>
                        <a:t>2</a:t>
                      </a:r>
                      <a:endParaRPr lang="zh-TW" sz="1200" kern="100">
                        <a:solidFill>
                          <a:srgbClr val="333333"/>
                        </a:solidFill>
                        <a:effectLst/>
                        <a:latin typeface="Calibri"/>
                        <a:ea typeface="新細明體"/>
                        <a:cs typeface="Times New Roman"/>
                      </a:endParaRPr>
                    </a:p>
                  </a:txBody>
                  <a:tcPr marL="68580" marR="68580" marT="0" marB="0" anchor="ctr"/>
                </a:tc>
                <a:tc>
                  <a:txBody>
                    <a:bodyPr/>
                    <a:lstStyle/>
                    <a:p>
                      <a:pPr algn="r">
                        <a:spcAft>
                          <a:spcPts val="0"/>
                        </a:spcAft>
                      </a:pPr>
                      <a:r>
                        <a:rPr lang="en-US" sz="1200" kern="100">
                          <a:solidFill>
                            <a:srgbClr val="333333"/>
                          </a:solidFill>
                          <a:effectLst/>
                        </a:rPr>
                        <a:t>0</a:t>
                      </a:r>
                      <a:endParaRPr lang="zh-TW" sz="1200" kern="100">
                        <a:solidFill>
                          <a:srgbClr val="333333"/>
                        </a:solidFill>
                        <a:effectLst/>
                        <a:latin typeface="Calibri"/>
                        <a:ea typeface="新細明體"/>
                        <a:cs typeface="Times New Roman"/>
                      </a:endParaRPr>
                    </a:p>
                  </a:txBody>
                  <a:tcPr marL="68580" marR="68580" marT="0" marB="0" anchor="ctr"/>
                </a:tc>
                <a:tc>
                  <a:txBody>
                    <a:bodyPr/>
                    <a:lstStyle/>
                    <a:p>
                      <a:pPr algn="r">
                        <a:spcAft>
                          <a:spcPts val="0"/>
                        </a:spcAft>
                      </a:pPr>
                      <a:r>
                        <a:rPr lang="en-US" sz="1200" kern="100">
                          <a:solidFill>
                            <a:srgbClr val="333333"/>
                          </a:solidFill>
                          <a:effectLst/>
                        </a:rPr>
                        <a:t>0</a:t>
                      </a:r>
                      <a:endParaRPr lang="zh-TW" sz="1200" kern="100">
                        <a:solidFill>
                          <a:srgbClr val="333333"/>
                        </a:solidFill>
                        <a:effectLst/>
                        <a:latin typeface="Calibri"/>
                        <a:ea typeface="新細明體"/>
                        <a:cs typeface="Times New Roman"/>
                      </a:endParaRPr>
                    </a:p>
                  </a:txBody>
                  <a:tcPr marL="68580" marR="68580" marT="0" marB="0" anchor="ctr"/>
                </a:tc>
                <a:tc>
                  <a:txBody>
                    <a:bodyPr/>
                    <a:lstStyle/>
                    <a:p>
                      <a:pPr algn="r">
                        <a:spcAft>
                          <a:spcPts val="0"/>
                        </a:spcAft>
                      </a:pPr>
                      <a:r>
                        <a:rPr lang="en-US" sz="1200" kern="100">
                          <a:solidFill>
                            <a:srgbClr val="333333"/>
                          </a:solidFill>
                          <a:effectLst/>
                        </a:rPr>
                        <a:t>1</a:t>
                      </a:r>
                      <a:endParaRPr lang="zh-TW" sz="1200" kern="100">
                        <a:solidFill>
                          <a:srgbClr val="333333"/>
                        </a:solidFill>
                        <a:effectLst/>
                        <a:latin typeface="Calibri"/>
                        <a:ea typeface="新細明體"/>
                        <a:cs typeface="Times New Roman"/>
                      </a:endParaRPr>
                    </a:p>
                  </a:txBody>
                  <a:tcPr marL="68580" marR="68580" marT="0" marB="0" anchor="ctr"/>
                </a:tc>
                <a:tc>
                  <a:txBody>
                    <a:bodyPr/>
                    <a:lstStyle/>
                    <a:p>
                      <a:pPr algn="r">
                        <a:spcAft>
                          <a:spcPts val="0"/>
                        </a:spcAft>
                      </a:pPr>
                      <a:r>
                        <a:rPr lang="en-US" sz="1200" kern="100">
                          <a:solidFill>
                            <a:srgbClr val="333333"/>
                          </a:solidFill>
                          <a:effectLst/>
                        </a:rPr>
                        <a:t>0</a:t>
                      </a:r>
                      <a:endParaRPr lang="zh-TW" sz="1200" kern="100">
                        <a:solidFill>
                          <a:srgbClr val="333333"/>
                        </a:solidFill>
                        <a:effectLst/>
                        <a:latin typeface="Calibri"/>
                        <a:ea typeface="新細明體"/>
                        <a:cs typeface="Times New Roman"/>
                      </a:endParaRPr>
                    </a:p>
                  </a:txBody>
                  <a:tcPr marL="68580" marR="68580" marT="0" marB="0" anchor="ctr"/>
                </a:tc>
                <a:tc>
                  <a:txBody>
                    <a:bodyPr/>
                    <a:lstStyle/>
                    <a:p>
                      <a:pPr algn="r">
                        <a:spcAft>
                          <a:spcPts val="0"/>
                        </a:spcAft>
                      </a:pPr>
                      <a:r>
                        <a:rPr lang="en-US" sz="1200" kern="100">
                          <a:solidFill>
                            <a:srgbClr val="333333"/>
                          </a:solidFill>
                          <a:effectLst/>
                        </a:rPr>
                        <a:t>0</a:t>
                      </a:r>
                      <a:endParaRPr lang="zh-TW" sz="1200" kern="100">
                        <a:solidFill>
                          <a:srgbClr val="333333"/>
                        </a:solidFill>
                        <a:effectLst/>
                        <a:latin typeface="Calibri"/>
                        <a:ea typeface="新細明體"/>
                        <a:cs typeface="Times New Roman"/>
                      </a:endParaRPr>
                    </a:p>
                  </a:txBody>
                  <a:tcPr marL="68580" marR="68580" marT="0" marB="0" anchor="ctr"/>
                </a:tc>
                <a:tc>
                  <a:txBody>
                    <a:bodyPr/>
                    <a:lstStyle/>
                    <a:p>
                      <a:pPr algn="r">
                        <a:spcAft>
                          <a:spcPts val="0"/>
                        </a:spcAft>
                      </a:pPr>
                      <a:r>
                        <a:rPr lang="en-US" sz="1200" kern="100">
                          <a:solidFill>
                            <a:srgbClr val="333333"/>
                          </a:solidFill>
                          <a:effectLst/>
                        </a:rPr>
                        <a:t>0</a:t>
                      </a:r>
                      <a:endParaRPr lang="zh-TW" sz="1200" kern="100">
                        <a:solidFill>
                          <a:srgbClr val="333333"/>
                        </a:solidFill>
                        <a:effectLst/>
                        <a:latin typeface="Calibri"/>
                        <a:ea typeface="新細明體"/>
                        <a:cs typeface="Times New Roman"/>
                      </a:endParaRPr>
                    </a:p>
                  </a:txBody>
                  <a:tcPr marL="68580" marR="68580" marT="0" marB="0" anchor="ctr"/>
                </a:tc>
                <a:tc>
                  <a:txBody>
                    <a:bodyPr/>
                    <a:lstStyle/>
                    <a:p>
                      <a:pPr algn="r">
                        <a:spcAft>
                          <a:spcPts val="0"/>
                        </a:spcAft>
                      </a:pPr>
                      <a:r>
                        <a:rPr lang="en-US" sz="1200" kern="100">
                          <a:solidFill>
                            <a:srgbClr val="333333"/>
                          </a:solidFill>
                          <a:effectLst/>
                        </a:rPr>
                        <a:t>5</a:t>
                      </a:r>
                      <a:endParaRPr lang="zh-TW" sz="1200" kern="100">
                        <a:solidFill>
                          <a:srgbClr val="333333"/>
                        </a:solidFill>
                        <a:effectLst/>
                        <a:latin typeface="Calibri"/>
                        <a:ea typeface="新細明體"/>
                        <a:cs typeface="Times New Roman"/>
                      </a:endParaRPr>
                    </a:p>
                  </a:txBody>
                  <a:tcPr marL="68580" marR="68580" marT="0" marB="0" anchor="ctr"/>
                </a:tc>
              </a:tr>
              <a:tr h="0">
                <a:tc>
                  <a:txBody>
                    <a:bodyPr/>
                    <a:lstStyle/>
                    <a:p>
                      <a:pPr>
                        <a:spcAft>
                          <a:spcPts val="0"/>
                        </a:spcAft>
                      </a:pPr>
                      <a:r>
                        <a:rPr lang="zh-TW" sz="1200" kern="100">
                          <a:solidFill>
                            <a:srgbClr val="333333"/>
                          </a:solidFill>
                          <a:effectLst/>
                        </a:rPr>
                        <a:t>高中職</a:t>
                      </a:r>
                      <a:r>
                        <a:rPr lang="en-US" sz="1200" kern="100">
                          <a:solidFill>
                            <a:srgbClr val="333333"/>
                          </a:solidFill>
                          <a:effectLst/>
                        </a:rPr>
                        <a:t> </a:t>
                      </a:r>
                      <a:endParaRPr lang="zh-TW" sz="1200" kern="100">
                        <a:solidFill>
                          <a:srgbClr val="333333"/>
                        </a:solidFill>
                        <a:effectLst/>
                        <a:latin typeface="Calibri"/>
                        <a:ea typeface="新細明體"/>
                        <a:cs typeface="Times New Roman"/>
                      </a:endParaRPr>
                    </a:p>
                  </a:txBody>
                  <a:tcPr marL="68580" marR="68580" marT="0" marB="0" anchor="ctr"/>
                </a:tc>
                <a:tc>
                  <a:txBody>
                    <a:bodyPr/>
                    <a:lstStyle/>
                    <a:p>
                      <a:pPr algn="r">
                        <a:spcAft>
                          <a:spcPts val="0"/>
                        </a:spcAft>
                      </a:pPr>
                      <a:r>
                        <a:rPr lang="en-US" sz="1200" kern="100">
                          <a:solidFill>
                            <a:srgbClr val="333333"/>
                          </a:solidFill>
                          <a:effectLst/>
                        </a:rPr>
                        <a:t>5</a:t>
                      </a:r>
                      <a:endParaRPr lang="zh-TW" sz="1200" kern="100">
                        <a:solidFill>
                          <a:srgbClr val="333333"/>
                        </a:solidFill>
                        <a:effectLst/>
                        <a:latin typeface="Calibri"/>
                        <a:ea typeface="新細明體"/>
                        <a:cs typeface="Times New Roman"/>
                      </a:endParaRPr>
                    </a:p>
                  </a:txBody>
                  <a:tcPr marL="68580" marR="68580" marT="0" marB="0" anchor="ctr"/>
                </a:tc>
                <a:tc>
                  <a:txBody>
                    <a:bodyPr/>
                    <a:lstStyle/>
                    <a:p>
                      <a:pPr algn="r">
                        <a:spcAft>
                          <a:spcPts val="0"/>
                        </a:spcAft>
                      </a:pPr>
                      <a:r>
                        <a:rPr lang="en-US" sz="1200" kern="100">
                          <a:solidFill>
                            <a:srgbClr val="333333"/>
                          </a:solidFill>
                          <a:effectLst/>
                        </a:rPr>
                        <a:t>3</a:t>
                      </a:r>
                      <a:endParaRPr lang="zh-TW" sz="1200" kern="100">
                        <a:solidFill>
                          <a:srgbClr val="333333"/>
                        </a:solidFill>
                        <a:effectLst/>
                        <a:latin typeface="Calibri"/>
                        <a:ea typeface="新細明體"/>
                        <a:cs typeface="Times New Roman"/>
                      </a:endParaRPr>
                    </a:p>
                  </a:txBody>
                  <a:tcPr marL="68580" marR="68580" marT="0" marB="0" anchor="ctr"/>
                </a:tc>
                <a:tc>
                  <a:txBody>
                    <a:bodyPr/>
                    <a:lstStyle/>
                    <a:p>
                      <a:pPr algn="r">
                        <a:spcAft>
                          <a:spcPts val="0"/>
                        </a:spcAft>
                      </a:pPr>
                      <a:r>
                        <a:rPr lang="en-US" sz="1200" kern="100">
                          <a:solidFill>
                            <a:srgbClr val="333333"/>
                          </a:solidFill>
                          <a:effectLst/>
                        </a:rPr>
                        <a:t>0</a:t>
                      </a:r>
                      <a:endParaRPr lang="zh-TW" sz="1200" kern="100">
                        <a:solidFill>
                          <a:srgbClr val="333333"/>
                        </a:solidFill>
                        <a:effectLst/>
                        <a:latin typeface="Calibri"/>
                        <a:ea typeface="新細明體"/>
                        <a:cs typeface="Times New Roman"/>
                      </a:endParaRPr>
                    </a:p>
                  </a:txBody>
                  <a:tcPr marL="68580" marR="68580" marT="0" marB="0" anchor="ctr"/>
                </a:tc>
                <a:tc>
                  <a:txBody>
                    <a:bodyPr/>
                    <a:lstStyle/>
                    <a:p>
                      <a:pPr algn="r">
                        <a:spcAft>
                          <a:spcPts val="0"/>
                        </a:spcAft>
                      </a:pPr>
                      <a:r>
                        <a:rPr lang="en-US" sz="1200" kern="100">
                          <a:solidFill>
                            <a:srgbClr val="333333"/>
                          </a:solidFill>
                          <a:effectLst/>
                        </a:rPr>
                        <a:t>0</a:t>
                      </a:r>
                      <a:endParaRPr lang="zh-TW" sz="1200" kern="100">
                        <a:solidFill>
                          <a:srgbClr val="333333"/>
                        </a:solidFill>
                        <a:effectLst/>
                        <a:latin typeface="Calibri"/>
                        <a:ea typeface="新細明體"/>
                        <a:cs typeface="Times New Roman"/>
                      </a:endParaRPr>
                    </a:p>
                  </a:txBody>
                  <a:tcPr marL="68580" marR="68580" marT="0" marB="0" anchor="ctr"/>
                </a:tc>
                <a:tc>
                  <a:txBody>
                    <a:bodyPr/>
                    <a:lstStyle/>
                    <a:p>
                      <a:pPr algn="r">
                        <a:spcAft>
                          <a:spcPts val="0"/>
                        </a:spcAft>
                      </a:pPr>
                      <a:r>
                        <a:rPr lang="en-US" sz="1200" kern="100">
                          <a:solidFill>
                            <a:srgbClr val="333333"/>
                          </a:solidFill>
                          <a:effectLst/>
                        </a:rPr>
                        <a:t>1</a:t>
                      </a:r>
                      <a:endParaRPr lang="zh-TW" sz="1200" kern="100">
                        <a:solidFill>
                          <a:srgbClr val="333333"/>
                        </a:solidFill>
                        <a:effectLst/>
                        <a:latin typeface="Calibri"/>
                        <a:ea typeface="新細明體"/>
                        <a:cs typeface="Times New Roman"/>
                      </a:endParaRPr>
                    </a:p>
                  </a:txBody>
                  <a:tcPr marL="68580" marR="68580" marT="0" marB="0" anchor="ctr"/>
                </a:tc>
                <a:tc>
                  <a:txBody>
                    <a:bodyPr/>
                    <a:lstStyle/>
                    <a:p>
                      <a:pPr algn="r">
                        <a:spcAft>
                          <a:spcPts val="0"/>
                        </a:spcAft>
                      </a:pPr>
                      <a:r>
                        <a:rPr lang="en-US" sz="1200" kern="100">
                          <a:solidFill>
                            <a:srgbClr val="333333"/>
                          </a:solidFill>
                          <a:effectLst/>
                        </a:rPr>
                        <a:t>1</a:t>
                      </a:r>
                      <a:endParaRPr lang="zh-TW" sz="1200" kern="100">
                        <a:solidFill>
                          <a:srgbClr val="333333"/>
                        </a:solidFill>
                        <a:effectLst/>
                        <a:latin typeface="Calibri"/>
                        <a:ea typeface="新細明體"/>
                        <a:cs typeface="Times New Roman"/>
                      </a:endParaRPr>
                    </a:p>
                  </a:txBody>
                  <a:tcPr marL="68580" marR="68580" marT="0" marB="0" anchor="ctr"/>
                </a:tc>
                <a:tc>
                  <a:txBody>
                    <a:bodyPr/>
                    <a:lstStyle/>
                    <a:p>
                      <a:pPr algn="r">
                        <a:spcAft>
                          <a:spcPts val="0"/>
                        </a:spcAft>
                      </a:pPr>
                      <a:r>
                        <a:rPr lang="en-US" sz="1200" kern="100">
                          <a:solidFill>
                            <a:srgbClr val="333333"/>
                          </a:solidFill>
                          <a:effectLst/>
                        </a:rPr>
                        <a:t>1</a:t>
                      </a:r>
                      <a:endParaRPr lang="zh-TW" sz="1200" kern="100">
                        <a:solidFill>
                          <a:srgbClr val="333333"/>
                        </a:solidFill>
                        <a:effectLst/>
                        <a:latin typeface="Calibri"/>
                        <a:ea typeface="新細明體"/>
                        <a:cs typeface="Times New Roman"/>
                      </a:endParaRPr>
                    </a:p>
                  </a:txBody>
                  <a:tcPr marL="68580" marR="68580" marT="0" marB="0" anchor="ctr"/>
                </a:tc>
                <a:tc>
                  <a:txBody>
                    <a:bodyPr/>
                    <a:lstStyle/>
                    <a:p>
                      <a:pPr algn="r">
                        <a:spcAft>
                          <a:spcPts val="0"/>
                        </a:spcAft>
                      </a:pPr>
                      <a:r>
                        <a:rPr lang="en-US" sz="1200" kern="100">
                          <a:solidFill>
                            <a:srgbClr val="333333"/>
                          </a:solidFill>
                          <a:effectLst/>
                        </a:rPr>
                        <a:t>0</a:t>
                      </a:r>
                      <a:endParaRPr lang="zh-TW" sz="1200" kern="100">
                        <a:solidFill>
                          <a:srgbClr val="333333"/>
                        </a:solidFill>
                        <a:effectLst/>
                        <a:latin typeface="Calibri"/>
                        <a:ea typeface="新細明體"/>
                        <a:cs typeface="Times New Roman"/>
                      </a:endParaRPr>
                    </a:p>
                  </a:txBody>
                  <a:tcPr marL="68580" marR="68580" marT="0" marB="0" anchor="ctr"/>
                </a:tc>
                <a:tc>
                  <a:txBody>
                    <a:bodyPr/>
                    <a:lstStyle/>
                    <a:p>
                      <a:pPr algn="r">
                        <a:spcAft>
                          <a:spcPts val="0"/>
                        </a:spcAft>
                      </a:pPr>
                      <a:r>
                        <a:rPr lang="en-US" sz="1200" kern="100">
                          <a:solidFill>
                            <a:srgbClr val="333333"/>
                          </a:solidFill>
                          <a:effectLst/>
                        </a:rPr>
                        <a:t>1</a:t>
                      </a:r>
                      <a:endParaRPr lang="zh-TW" sz="1200" kern="100">
                        <a:solidFill>
                          <a:srgbClr val="333333"/>
                        </a:solidFill>
                        <a:effectLst/>
                        <a:latin typeface="Calibri"/>
                        <a:ea typeface="新細明體"/>
                        <a:cs typeface="Times New Roman"/>
                      </a:endParaRPr>
                    </a:p>
                  </a:txBody>
                  <a:tcPr marL="68580" marR="68580" marT="0" marB="0" anchor="ctr"/>
                </a:tc>
                <a:tc>
                  <a:txBody>
                    <a:bodyPr/>
                    <a:lstStyle/>
                    <a:p>
                      <a:pPr algn="r">
                        <a:spcAft>
                          <a:spcPts val="0"/>
                        </a:spcAft>
                      </a:pPr>
                      <a:r>
                        <a:rPr lang="en-US" sz="1200" kern="100">
                          <a:solidFill>
                            <a:srgbClr val="333333"/>
                          </a:solidFill>
                          <a:effectLst/>
                        </a:rPr>
                        <a:t>12</a:t>
                      </a:r>
                      <a:endParaRPr lang="zh-TW" sz="1200" kern="100">
                        <a:solidFill>
                          <a:srgbClr val="333333"/>
                        </a:solidFill>
                        <a:effectLst/>
                        <a:latin typeface="Calibri"/>
                        <a:ea typeface="新細明體"/>
                        <a:cs typeface="Times New Roman"/>
                      </a:endParaRPr>
                    </a:p>
                  </a:txBody>
                  <a:tcPr marL="68580" marR="68580" marT="0" marB="0" anchor="ctr"/>
                </a:tc>
              </a:tr>
              <a:tr h="0">
                <a:tc>
                  <a:txBody>
                    <a:bodyPr/>
                    <a:lstStyle/>
                    <a:p>
                      <a:pPr>
                        <a:spcAft>
                          <a:spcPts val="0"/>
                        </a:spcAft>
                      </a:pPr>
                      <a:r>
                        <a:rPr lang="zh-TW" sz="1200" kern="100">
                          <a:solidFill>
                            <a:srgbClr val="333333"/>
                          </a:solidFill>
                          <a:effectLst/>
                        </a:rPr>
                        <a:t>國中</a:t>
                      </a:r>
                      <a:endParaRPr lang="zh-TW" sz="1200" kern="100">
                        <a:solidFill>
                          <a:srgbClr val="333333"/>
                        </a:solidFill>
                        <a:effectLst/>
                        <a:latin typeface="Calibri"/>
                        <a:ea typeface="新細明體"/>
                        <a:cs typeface="Times New Roman"/>
                      </a:endParaRPr>
                    </a:p>
                  </a:txBody>
                  <a:tcPr marL="68580" marR="68580" marT="0" marB="0" anchor="ctr"/>
                </a:tc>
                <a:tc>
                  <a:txBody>
                    <a:bodyPr/>
                    <a:lstStyle/>
                    <a:p>
                      <a:pPr algn="r">
                        <a:spcAft>
                          <a:spcPts val="0"/>
                        </a:spcAft>
                      </a:pPr>
                      <a:r>
                        <a:rPr lang="en-US" sz="1200" kern="100">
                          <a:solidFill>
                            <a:srgbClr val="333333"/>
                          </a:solidFill>
                          <a:effectLst/>
                        </a:rPr>
                        <a:t>16</a:t>
                      </a:r>
                      <a:endParaRPr lang="zh-TW" sz="1200" kern="100">
                        <a:solidFill>
                          <a:srgbClr val="333333"/>
                        </a:solidFill>
                        <a:effectLst/>
                        <a:latin typeface="Calibri"/>
                        <a:ea typeface="新細明體"/>
                        <a:cs typeface="Times New Roman"/>
                      </a:endParaRPr>
                    </a:p>
                  </a:txBody>
                  <a:tcPr marL="68580" marR="68580" marT="0" marB="0" anchor="ctr"/>
                </a:tc>
                <a:tc>
                  <a:txBody>
                    <a:bodyPr/>
                    <a:lstStyle/>
                    <a:p>
                      <a:pPr algn="r">
                        <a:spcAft>
                          <a:spcPts val="0"/>
                        </a:spcAft>
                      </a:pPr>
                      <a:r>
                        <a:rPr lang="en-US" sz="1200" kern="100">
                          <a:solidFill>
                            <a:srgbClr val="333333"/>
                          </a:solidFill>
                          <a:effectLst/>
                        </a:rPr>
                        <a:t>1</a:t>
                      </a:r>
                      <a:endParaRPr lang="zh-TW" sz="1200" kern="100">
                        <a:solidFill>
                          <a:srgbClr val="333333"/>
                        </a:solidFill>
                        <a:effectLst/>
                        <a:latin typeface="Calibri"/>
                        <a:ea typeface="新細明體"/>
                        <a:cs typeface="Times New Roman"/>
                      </a:endParaRPr>
                    </a:p>
                  </a:txBody>
                  <a:tcPr marL="68580" marR="68580" marT="0" marB="0" anchor="ctr"/>
                </a:tc>
                <a:tc>
                  <a:txBody>
                    <a:bodyPr/>
                    <a:lstStyle/>
                    <a:p>
                      <a:pPr algn="r">
                        <a:spcAft>
                          <a:spcPts val="0"/>
                        </a:spcAft>
                      </a:pPr>
                      <a:r>
                        <a:rPr lang="en-US" sz="1200" kern="100">
                          <a:solidFill>
                            <a:srgbClr val="333333"/>
                          </a:solidFill>
                          <a:effectLst/>
                        </a:rPr>
                        <a:t>1</a:t>
                      </a:r>
                      <a:endParaRPr lang="zh-TW" sz="1200" kern="100">
                        <a:solidFill>
                          <a:srgbClr val="333333"/>
                        </a:solidFill>
                        <a:effectLst/>
                        <a:latin typeface="Calibri"/>
                        <a:ea typeface="新細明體"/>
                        <a:cs typeface="Times New Roman"/>
                      </a:endParaRPr>
                    </a:p>
                  </a:txBody>
                  <a:tcPr marL="68580" marR="68580" marT="0" marB="0" anchor="ctr"/>
                </a:tc>
                <a:tc>
                  <a:txBody>
                    <a:bodyPr/>
                    <a:lstStyle/>
                    <a:p>
                      <a:pPr algn="r">
                        <a:spcAft>
                          <a:spcPts val="0"/>
                        </a:spcAft>
                      </a:pPr>
                      <a:r>
                        <a:rPr lang="en-US" sz="1200" kern="100">
                          <a:solidFill>
                            <a:srgbClr val="333333"/>
                          </a:solidFill>
                          <a:effectLst/>
                        </a:rPr>
                        <a:t>5</a:t>
                      </a:r>
                      <a:endParaRPr lang="zh-TW" sz="1200" kern="100">
                        <a:solidFill>
                          <a:srgbClr val="333333"/>
                        </a:solidFill>
                        <a:effectLst/>
                        <a:latin typeface="Calibri"/>
                        <a:ea typeface="新細明體"/>
                        <a:cs typeface="Times New Roman"/>
                      </a:endParaRPr>
                    </a:p>
                  </a:txBody>
                  <a:tcPr marL="68580" marR="68580" marT="0" marB="0" anchor="ctr"/>
                </a:tc>
                <a:tc>
                  <a:txBody>
                    <a:bodyPr/>
                    <a:lstStyle/>
                    <a:p>
                      <a:pPr algn="r">
                        <a:spcAft>
                          <a:spcPts val="0"/>
                        </a:spcAft>
                      </a:pPr>
                      <a:r>
                        <a:rPr lang="en-US" sz="1200" kern="100">
                          <a:solidFill>
                            <a:srgbClr val="333333"/>
                          </a:solidFill>
                          <a:effectLst/>
                        </a:rPr>
                        <a:t>7</a:t>
                      </a:r>
                      <a:endParaRPr lang="zh-TW" sz="1200" kern="100">
                        <a:solidFill>
                          <a:srgbClr val="333333"/>
                        </a:solidFill>
                        <a:effectLst/>
                        <a:latin typeface="Calibri"/>
                        <a:ea typeface="新細明體"/>
                        <a:cs typeface="Times New Roman"/>
                      </a:endParaRPr>
                    </a:p>
                  </a:txBody>
                  <a:tcPr marL="68580" marR="68580" marT="0" marB="0" anchor="ctr"/>
                </a:tc>
                <a:tc>
                  <a:txBody>
                    <a:bodyPr/>
                    <a:lstStyle/>
                    <a:p>
                      <a:pPr algn="r">
                        <a:spcAft>
                          <a:spcPts val="0"/>
                        </a:spcAft>
                      </a:pPr>
                      <a:r>
                        <a:rPr lang="en-US" sz="1200" kern="100">
                          <a:solidFill>
                            <a:srgbClr val="333333"/>
                          </a:solidFill>
                          <a:effectLst/>
                        </a:rPr>
                        <a:t>2</a:t>
                      </a:r>
                      <a:endParaRPr lang="zh-TW" sz="1200" kern="100">
                        <a:solidFill>
                          <a:srgbClr val="333333"/>
                        </a:solidFill>
                        <a:effectLst/>
                        <a:latin typeface="Calibri"/>
                        <a:ea typeface="新細明體"/>
                        <a:cs typeface="Times New Roman"/>
                      </a:endParaRPr>
                    </a:p>
                  </a:txBody>
                  <a:tcPr marL="68580" marR="68580" marT="0" marB="0" anchor="ctr"/>
                </a:tc>
                <a:tc>
                  <a:txBody>
                    <a:bodyPr/>
                    <a:lstStyle/>
                    <a:p>
                      <a:pPr algn="r">
                        <a:spcAft>
                          <a:spcPts val="0"/>
                        </a:spcAft>
                      </a:pPr>
                      <a:r>
                        <a:rPr lang="en-US" sz="1200" kern="100">
                          <a:solidFill>
                            <a:srgbClr val="333333"/>
                          </a:solidFill>
                          <a:effectLst/>
                        </a:rPr>
                        <a:t>2</a:t>
                      </a:r>
                      <a:endParaRPr lang="zh-TW" sz="1200" kern="100">
                        <a:solidFill>
                          <a:srgbClr val="333333"/>
                        </a:solidFill>
                        <a:effectLst/>
                        <a:latin typeface="Calibri"/>
                        <a:ea typeface="新細明體"/>
                        <a:cs typeface="Times New Roman"/>
                      </a:endParaRPr>
                    </a:p>
                  </a:txBody>
                  <a:tcPr marL="68580" marR="68580" marT="0" marB="0" anchor="ctr"/>
                </a:tc>
                <a:tc>
                  <a:txBody>
                    <a:bodyPr/>
                    <a:lstStyle/>
                    <a:p>
                      <a:pPr algn="r">
                        <a:spcAft>
                          <a:spcPts val="0"/>
                        </a:spcAft>
                      </a:pPr>
                      <a:r>
                        <a:rPr lang="en-US" sz="1200" kern="100">
                          <a:solidFill>
                            <a:srgbClr val="333333"/>
                          </a:solidFill>
                          <a:effectLst/>
                        </a:rPr>
                        <a:t>0</a:t>
                      </a:r>
                      <a:endParaRPr lang="zh-TW" sz="1200" kern="100">
                        <a:solidFill>
                          <a:srgbClr val="333333"/>
                        </a:solidFill>
                        <a:effectLst/>
                        <a:latin typeface="Calibri"/>
                        <a:ea typeface="新細明體"/>
                        <a:cs typeface="Times New Roman"/>
                      </a:endParaRPr>
                    </a:p>
                  </a:txBody>
                  <a:tcPr marL="68580" marR="68580" marT="0" marB="0" anchor="ctr"/>
                </a:tc>
                <a:tc>
                  <a:txBody>
                    <a:bodyPr/>
                    <a:lstStyle/>
                    <a:p>
                      <a:pPr algn="r">
                        <a:spcAft>
                          <a:spcPts val="0"/>
                        </a:spcAft>
                      </a:pPr>
                      <a:r>
                        <a:rPr lang="en-US" sz="1200" kern="100">
                          <a:solidFill>
                            <a:srgbClr val="333333"/>
                          </a:solidFill>
                          <a:effectLst/>
                        </a:rPr>
                        <a:t>4</a:t>
                      </a:r>
                      <a:endParaRPr lang="zh-TW" sz="1200" kern="100">
                        <a:solidFill>
                          <a:srgbClr val="333333"/>
                        </a:solidFill>
                        <a:effectLst/>
                        <a:latin typeface="Calibri"/>
                        <a:ea typeface="新細明體"/>
                        <a:cs typeface="Times New Roman"/>
                      </a:endParaRPr>
                    </a:p>
                  </a:txBody>
                  <a:tcPr marL="68580" marR="68580" marT="0" marB="0" anchor="ctr"/>
                </a:tc>
                <a:tc>
                  <a:txBody>
                    <a:bodyPr/>
                    <a:lstStyle/>
                    <a:p>
                      <a:pPr algn="r">
                        <a:spcAft>
                          <a:spcPts val="0"/>
                        </a:spcAft>
                      </a:pPr>
                      <a:r>
                        <a:rPr lang="en-US" sz="1200" kern="100">
                          <a:solidFill>
                            <a:srgbClr val="333333"/>
                          </a:solidFill>
                          <a:effectLst/>
                        </a:rPr>
                        <a:t>38</a:t>
                      </a:r>
                      <a:endParaRPr lang="zh-TW" sz="1200" kern="100">
                        <a:solidFill>
                          <a:srgbClr val="333333"/>
                        </a:solidFill>
                        <a:effectLst/>
                        <a:latin typeface="Calibri"/>
                        <a:ea typeface="新細明體"/>
                        <a:cs typeface="Times New Roman"/>
                      </a:endParaRPr>
                    </a:p>
                  </a:txBody>
                  <a:tcPr marL="68580" marR="68580" marT="0" marB="0" anchor="ctr"/>
                </a:tc>
              </a:tr>
              <a:tr h="0">
                <a:tc>
                  <a:txBody>
                    <a:bodyPr/>
                    <a:lstStyle/>
                    <a:p>
                      <a:pPr>
                        <a:spcAft>
                          <a:spcPts val="0"/>
                        </a:spcAft>
                      </a:pPr>
                      <a:r>
                        <a:rPr lang="zh-TW" sz="1200" kern="100">
                          <a:solidFill>
                            <a:srgbClr val="333333"/>
                          </a:solidFill>
                          <a:effectLst/>
                        </a:rPr>
                        <a:t>國小</a:t>
                      </a:r>
                      <a:endParaRPr lang="zh-TW" sz="1200" kern="100">
                        <a:solidFill>
                          <a:srgbClr val="333333"/>
                        </a:solidFill>
                        <a:effectLst/>
                        <a:latin typeface="Calibri"/>
                        <a:ea typeface="新細明體"/>
                        <a:cs typeface="Times New Roman"/>
                      </a:endParaRPr>
                    </a:p>
                  </a:txBody>
                  <a:tcPr marL="68580" marR="68580" marT="0" marB="0" anchor="ctr"/>
                </a:tc>
                <a:tc>
                  <a:txBody>
                    <a:bodyPr/>
                    <a:lstStyle/>
                    <a:p>
                      <a:pPr algn="r">
                        <a:spcAft>
                          <a:spcPts val="0"/>
                        </a:spcAft>
                      </a:pPr>
                      <a:r>
                        <a:rPr lang="en-US" sz="1200" kern="100">
                          <a:solidFill>
                            <a:srgbClr val="333333"/>
                          </a:solidFill>
                          <a:effectLst/>
                        </a:rPr>
                        <a:t>35</a:t>
                      </a:r>
                      <a:endParaRPr lang="zh-TW" sz="1200" kern="100">
                        <a:solidFill>
                          <a:srgbClr val="333333"/>
                        </a:solidFill>
                        <a:effectLst/>
                        <a:latin typeface="Calibri"/>
                        <a:ea typeface="新細明體"/>
                        <a:cs typeface="Times New Roman"/>
                      </a:endParaRPr>
                    </a:p>
                  </a:txBody>
                  <a:tcPr marL="68580" marR="68580" marT="0" marB="0" anchor="ctr"/>
                </a:tc>
                <a:tc>
                  <a:txBody>
                    <a:bodyPr/>
                    <a:lstStyle/>
                    <a:p>
                      <a:pPr algn="r">
                        <a:spcAft>
                          <a:spcPts val="0"/>
                        </a:spcAft>
                      </a:pPr>
                      <a:r>
                        <a:rPr lang="en-US" sz="1200" kern="100">
                          <a:solidFill>
                            <a:srgbClr val="333333"/>
                          </a:solidFill>
                          <a:effectLst/>
                        </a:rPr>
                        <a:t>17</a:t>
                      </a:r>
                      <a:endParaRPr lang="zh-TW" sz="1200" kern="100">
                        <a:solidFill>
                          <a:srgbClr val="333333"/>
                        </a:solidFill>
                        <a:effectLst/>
                        <a:latin typeface="Calibri"/>
                        <a:ea typeface="新細明體"/>
                        <a:cs typeface="Times New Roman"/>
                      </a:endParaRPr>
                    </a:p>
                  </a:txBody>
                  <a:tcPr marL="68580" marR="68580" marT="0" marB="0" anchor="ctr"/>
                </a:tc>
                <a:tc>
                  <a:txBody>
                    <a:bodyPr/>
                    <a:lstStyle/>
                    <a:p>
                      <a:pPr algn="r">
                        <a:spcAft>
                          <a:spcPts val="0"/>
                        </a:spcAft>
                      </a:pPr>
                      <a:r>
                        <a:rPr lang="en-US" sz="1200" kern="100">
                          <a:solidFill>
                            <a:srgbClr val="333333"/>
                          </a:solidFill>
                          <a:effectLst/>
                        </a:rPr>
                        <a:t>1</a:t>
                      </a:r>
                      <a:endParaRPr lang="zh-TW" sz="1200" kern="100">
                        <a:solidFill>
                          <a:srgbClr val="333333"/>
                        </a:solidFill>
                        <a:effectLst/>
                        <a:latin typeface="Calibri"/>
                        <a:ea typeface="新細明體"/>
                        <a:cs typeface="Times New Roman"/>
                      </a:endParaRPr>
                    </a:p>
                  </a:txBody>
                  <a:tcPr marL="68580" marR="68580" marT="0" marB="0" anchor="ctr"/>
                </a:tc>
                <a:tc>
                  <a:txBody>
                    <a:bodyPr/>
                    <a:lstStyle/>
                    <a:p>
                      <a:pPr algn="r">
                        <a:spcAft>
                          <a:spcPts val="0"/>
                        </a:spcAft>
                      </a:pPr>
                      <a:r>
                        <a:rPr lang="en-US" sz="1200" kern="100">
                          <a:solidFill>
                            <a:srgbClr val="333333"/>
                          </a:solidFill>
                          <a:effectLst/>
                        </a:rPr>
                        <a:t>3</a:t>
                      </a:r>
                      <a:endParaRPr lang="zh-TW" sz="1200" kern="100">
                        <a:solidFill>
                          <a:srgbClr val="333333"/>
                        </a:solidFill>
                        <a:effectLst/>
                        <a:latin typeface="Calibri"/>
                        <a:ea typeface="新細明體"/>
                        <a:cs typeface="Times New Roman"/>
                      </a:endParaRPr>
                    </a:p>
                  </a:txBody>
                  <a:tcPr marL="68580" marR="68580" marT="0" marB="0" anchor="ctr"/>
                </a:tc>
                <a:tc>
                  <a:txBody>
                    <a:bodyPr/>
                    <a:lstStyle/>
                    <a:p>
                      <a:pPr algn="r">
                        <a:spcAft>
                          <a:spcPts val="0"/>
                        </a:spcAft>
                      </a:pPr>
                      <a:r>
                        <a:rPr lang="en-US" sz="1200" kern="100">
                          <a:solidFill>
                            <a:srgbClr val="333333"/>
                          </a:solidFill>
                          <a:effectLst/>
                        </a:rPr>
                        <a:t>5</a:t>
                      </a:r>
                      <a:endParaRPr lang="zh-TW" sz="1200" kern="100">
                        <a:solidFill>
                          <a:srgbClr val="333333"/>
                        </a:solidFill>
                        <a:effectLst/>
                        <a:latin typeface="Calibri"/>
                        <a:ea typeface="新細明體"/>
                        <a:cs typeface="Times New Roman"/>
                      </a:endParaRPr>
                    </a:p>
                  </a:txBody>
                  <a:tcPr marL="68580" marR="68580" marT="0" marB="0" anchor="ctr"/>
                </a:tc>
                <a:tc>
                  <a:txBody>
                    <a:bodyPr/>
                    <a:lstStyle/>
                    <a:p>
                      <a:pPr algn="r">
                        <a:spcAft>
                          <a:spcPts val="0"/>
                        </a:spcAft>
                      </a:pPr>
                      <a:r>
                        <a:rPr lang="en-US" sz="1200" kern="100">
                          <a:solidFill>
                            <a:srgbClr val="333333"/>
                          </a:solidFill>
                          <a:effectLst/>
                        </a:rPr>
                        <a:t>18</a:t>
                      </a:r>
                      <a:endParaRPr lang="zh-TW" sz="1200" kern="100">
                        <a:solidFill>
                          <a:srgbClr val="333333"/>
                        </a:solidFill>
                        <a:effectLst/>
                        <a:latin typeface="Calibri"/>
                        <a:ea typeface="新細明體"/>
                        <a:cs typeface="Times New Roman"/>
                      </a:endParaRPr>
                    </a:p>
                  </a:txBody>
                  <a:tcPr marL="68580" marR="68580" marT="0" marB="0" anchor="ctr"/>
                </a:tc>
                <a:tc>
                  <a:txBody>
                    <a:bodyPr/>
                    <a:lstStyle/>
                    <a:p>
                      <a:pPr algn="r">
                        <a:spcAft>
                          <a:spcPts val="0"/>
                        </a:spcAft>
                      </a:pPr>
                      <a:r>
                        <a:rPr lang="en-US" sz="1200" kern="100">
                          <a:solidFill>
                            <a:srgbClr val="333333"/>
                          </a:solidFill>
                          <a:effectLst/>
                        </a:rPr>
                        <a:t>5</a:t>
                      </a:r>
                      <a:endParaRPr lang="zh-TW" sz="1200" kern="100">
                        <a:solidFill>
                          <a:srgbClr val="333333"/>
                        </a:solidFill>
                        <a:effectLst/>
                        <a:latin typeface="Calibri"/>
                        <a:ea typeface="新細明體"/>
                        <a:cs typeface="Times New Roman"/>
                      </a:endParaRPr>
                    </a:p>
                  </a:txBody>
                  <a:tcPr marL="68580" marR="68580" marT="0" marB="0" anchor="ctr"/>
                </a:tc>
                <a:tc>
                  <a:txBody>
                    <a:bodyPr/>
                    <a:lstStyle/>
                    <a:p>
                      <a:pPr algn="r">
                        <a:spcAft>
                          <a:spcPts val="0"/>
                        </a:spcAft>
                      </a:pPr>
                      <a:r>
                        <a:rPr lang="en-US" sz="1200" kern="100">
                          <a:solidFill>
                            <a:srgbClr val="333333"/>
                          </a:solidFill>
                          <a:effectLst/>
                        </a:rPr>
                        <a:t>0</a:t>
                      </a:r>
                      <a:endParaRPr lang="zh-TW" sz="1200" kern="100">
                        <a:solidFill>
                          <a:srgbClr val="333333"/>
                        </a:solidFill>
                        <a:effectLst/>
                        <a:latin typeface="Calibri"/>
                        <a:ea typeface="新細明體"/>
                        <a:cs typeface="Times New Roman"/>
                      </a:endParaRPr>
                    </a:p>
                  </a:txBody>
                  <a:tcPr marL="68580" marR="68580" marT="0" marB="0" anchor="ctr"/>
                </a:tc>
                <a:tc>
                  <a:txBody>
                    <a:bodyPr/>
                    <a:lstStyle/>
                    <a:p>
                      <a:pPr algn="r">
                        <a:spcAft>
                          <a:spcPts val="0"/>
                        </a:spcAft>
                      </a:pPr>
                      <a:r>
                        <a:rPr lang="en-US" sz="1200" kern="100">
                          <a:solidFill>
                            <a:srgbClr val="333333"/>
                          </a:solidFill>
                          <a:effectLst/>
                        </a:rPr>
                        <a:t>1</a:t>
                      </a:r>
                      <a:endParaRPr lang="zh-TW" sz="1200" kern="100">
                        <a:solidFill>
                          <a:srgbClr val="333333"/>
                        </a:solidFill>
                        <a:effectLst/>
                        <a:latin typeface="Calibri"/>
                        <a:ea typeface="新細明體"/>
                        <a:cs typeface="Times New Roman"/>
                      </a:endParaRPr>
                    </a:p>
                  </a:txBody>
                  <a:tcPr marL="68580" marR="68580" marT="0" marB="0" anchor="ctr"/>
                </a:tc>
                <a:tc>
                  <a:txBody>
                    <a:bodyPr/>
                    <a:lstStyle/>
                    <a:p>
                      <a:pPr algn="r">
                        <a:spcAft>
                          <a:spcPts val="0"/>
                        </a:spcAft>
                      </a:pPr>
                      <a:r>
                        <a:rPr lang="en-US" sz="1200" kern="100">
                          <a:solidFill>
                            <a:srgbClr val="333333"/>
                          </a:solidFill>
                          <a:effectLst/>
                        </a:rPr>
                        <a:t>85</a:t>
                      </a:r>
                      <a:endParaRPr lang="zh-TW" sz="1200" kern="100">
                        <a:solidFill>
                          <a:srgbClr val="333333"/>
                        </a:solidFill>
                        <a:effectLst/>
                        <a:latin typeface="Calibri"/>
                        <a:ea typeface="新細明體"/>
                        <a:cs typeface="Times New Roman"/>
                      </a:endParaRPr>
                    </a:p>
                  </a:txBody>
                  <a:tcPr marL="68580" marR="68580" marT="0" marB="0" anchor="ctr"/>
                </a:tc>
              </a:tr>
              <a:tr h="0">
                <a:tc>
                  <a:txBody>
                    <a:bodyPr/>
                    <a:lstStyle/>
                    <a:p>
                      <a:pPr>
                        <a:spcAft>
                          <a:spcPts val="0"/>
                        </a:spcAft>
                      </a:pPr>
                      <a:r>
                        <a:rPr lang="zh-TW" sz="1200" kern="100">
                          <a:solidFill>
                            <a:srgbClr val="333333"/>
                          </a:solidFill>
                          <a:effectLst/>
                        </a:rPr>
                        <a:t>幼稚園</a:t>
                      </a:r>
                      <a:endParaRPr lang="zh-TW" sz="1200" kern="100">
                        <a:solidFill>
                          <a:srgbClr val="333333"/>
                        </a:solidFill>
                        <a:effectLst/>
                        <a:latin typeface="Calibri"/>
                        <a:ea typeface="新細明體"/>
                        <a:cs typeface="Times New Roman"/>
                      </a:endParaRPr>
                    </a:p>
                  </a:txBody>
                  <a:tcPr marL="68580" marR="68580" marT="0" marB="0" anchor="ctr"/>
                </a:tc>
                <a:tc>
                  <a:txBody>
                    <a:bodyPr/>
                    <a:lstStyle/>
                    <a:p>
                      <a:pPr algn="r">
                        <a:spcAft>
                          <a:spcPts val="0"/>
                        </a:spcAft>
                      </a:pPr>
                      <a:r>
                        <a:rPr lang="en-US" sz="1200" kern="100">
                          <a:solidFill>
                            <a:srgbClr val="333333"/>
                          </a:solidFill>
                          <a:effectLst/>
                        </a:rPr>
                        <a:t>7</a:t>
                      </a:r>
                      <a:endParaRPr lang="zh-TW" sz="1200" kern="100">
                        <a:solidFill>
                          <a:srgbClr val="333333"/>
                        </a:solidFill>
                        <a:effectLst/>
                        <a:latin typeface="Calibri"/>
                        <a:ea typeface="新細明體"/>
                        <a:cs typeface="Times New Roman"/>
                      </a:endParaRPr>
                    </a:p>
                  </a:txBody>
                  <a:tcPr marL="68580" marR="68580" marT="0" marB="0" anchor="ctr"/>
                </a:tc>
                <a:tc>
                  <a:txBody>
                    <a:bodyPr/>
                    <a:lstStyle/>
                    <a:p>
                      <a:pPr algn="r">
                        <a:spcAft>
                          <a:spcPts val="0"/>
                        </a:spcAft>
                      </a:pPr>
                      <a:r>
                        <a:rPr lang="en-US" sz="1200" kern="100">
                          <a:solidFill>
                            <a:srgbClr val="333333"/>
                          </a:solidFill>
                          <a:effectLst/>
                        </a:rPr>
                        <a:t>1</a:t>
                      </a:r>
                      <a:endParaRPr lang="zh-TW" sz="1200" kern="100">
                        <a:solidFill>
                          <a:srgbClr val="333333"/>
                        </a:solidFill>
                        <a:effectLst/>
                        <a:latin typeface="Calibri"/>
                        <a:ea typeface="新細明體"/>
                        <a:cs typeface="Times New Roman"/>
                      </a:endParaRPr>
                    </a:p>
                  </a:txBody>
                  <a:tcPr marL="68580" marR="68580" marT="0" marB="0" anchor="ctr"/>
                </a:tc>
                <a:tc>
                  <a:txBody>
                    <a:bodyPr/>
                    <a:lstStyle/>
                    <a:p>
                      <a:pPr algn="r">
                        <a:spcAft>
                          <a:spcPts val="0"/>
                        </a:spcAft>
                      </a:pPr>
                      <a:r>
                        <a:rPr lang="en-US" sz="1200" kern="100">
                          <a:solidFill>
                            <a:srgbClr val="333333"/>
                          </a:solidFill>
                          <a:effectLst/>
                        </a:rPr>
                        <a:t>0</a:t>
                      </a:r>
                      <a:endParaRPr lang="zh-TW" sz="1200" kern="100">
                        <a:solidFill>
                          <a:srgbClr val="333333"/>
                        </a:solidFill>
                        <a:effectLst/>
                        <a:latin typeface="Calibri"/>
                        <a:ea typeface="新細明體"/>
                        <a:cs typeface="Times New Roman"/>
                      </a:endParaRPr>
                    </a:p>
                  </a:txBody>
                  <a:tcPr marL="68580" marR="68580" marT="0" marB="0" anchor="ctr"/>
                </a:tc>
                <a:tc>
                  <a:txBody>
                    <a:bodyPr/>
                    <a:lstStyle/>
                    <a:p>
                      <a:pPr algn="r">
                        <a:spcAft>
                          <a:spcPts val="0"/>
                        </a:spcAft>
                      </a:pPr>
                      <a:r>
                        <a:rPr lang="en-US" sz="1200" kern="100">
                          <a:solidFill>
                            <a:srgbClr val="333333"/>
                          </a:solidFill>
                          <a:effectLst/>
                        </a:rPr>
                        <a:t>0</a:t>
                      </a:r>
                      <a:endParaRPr lang="zh-TW" sz="1200" kern="100">
                        <a:solidFill>
                          <a:srgbClr val="333333"/>
                        </a:solidFill>
                        <a:effectLst/>
                        <a:latin typeface="Calibri"/>
                        <a:ea typeface="新細明體"/>
                        <a:cs typeface="Times New Roman"/>
                      </a:endParaRPr>
                    </a:p>
                  </a:txBody>
                  <a:tcPr marL="68580" marR="68580" marT="0" marB="0" anchor="ctr"/>
                </a:tc>
                <a:tc>
                  <a:txBody>
                    <a:bodyPr/>
                    <a:lstStyle/>
                    <a:p>
                      <a:pPr algn="r">
                        <a:spcAft>
                          <a:spcPts val="0"/>
                        </a:spcAft>
                      </a:pPr>
                      <a:r>
                        <a:rPr lang="en-US" sz="1200" kern="100">
                          <a:solidFill>
                            <a:srgbClr val="333333"/>
                          </a:solidFill>
                          <a:effectLst/>
                        </a:rPr>
                        <a:t>0</a:t>
                      </a:r>
                      <a:endParaRPr lang="zh-TW" sz="1200" kern="100">
                        <a:solidFill>
                          <a:srgbClr val="333333"/>
                        </a:solidFill>
                        <a:effectLst/>
                        <a:latin typeface="Calibri"/>
                        <a:ea typeface="新細明體"/>
                        <a:cs typeface="Times New Roman"/>
                      </a:endParaRPr>
                    </a:p>
                  </a:txBody>
                  <a:tcPr marL="68580" marR="68580" marT="0" marB="0" anchor="ctr"/>
                </a:tc>
                <a:tc>
                  <a:txBody>
                    <a:bodyPr/>
                    <a:lstStyle/>
                    <a:p>
                      <a:pPr algn="r">
                        <a:spcAft>
                          <a:spcPts val="0"/>
                        </a:spcAft>
                      </a:pPr>
                      <a:r>
                        <a:rPr lang="en-US" sz="1200" kern="100">
                          <a:solidFill>
                            <a:srgbClr val="333333"/>
                          </a:solidFill>
                          <a:effectLst/>
                        </a:rPr>
                        <a:t>1</a:t>
                      </a:r>
                      <a:endParaRPr lang="zh-TW" sz="1200" kern="100">
                        <a:solidFill>
                          <a:srgbClr val="333333"/>
                        </a:solidFill>
                        <a:effectLst/>
                        <a:latin typeface="Calibri"/>
                        <a:ea typeface="新細明體"/>
                        <a:cs typeface="Times New Roman"/>
                      </a:endParaRPr>
                    </a:p>
                  </a:txBody>
                  <a:tcPr marL="68580" marR="68580" marT="0" marB="0" anchor="ctr"/>
                </a:tc>
                <a:tc>
                  <a:txBody>
                    <a:bodyPr/>
                    <a:lstStyle/>
                    <a:p>
                      <a:pPr algn="r">
                        <a:spcAft>
                          <a:spcPts val="0"/>
                        </a:spcAft>
                      </a:pPr>
                      <a:r>
                        <a:rPr lang="en-US" sz="1200" kern="100">
                          <a:solidFill>
                            <a:srgbClr val="333333"/>
                          </a:solidFill>
                          <a:effectLst/>
                        </a:rPr>
                        <a:t>0</a:t>
                      </a:r>
                      <a:endParaRPr lang="zh-TW" sz="1200" kern="100">
                        <a:solidFill>
                          <a:srgbClr val="333333"/>
                        </a:solidFill>
                        <a:effectLst/>
                        <a:latin typeface="Calibri"/>
                        <a:ea typeface="新細明體"/>
                        <a:cs typeface="Times New Roman"/>
                      </a:endParaRPr>
                    </a:p>
                  </a:txBody>
                  <a:tcPr marL="68580" marR="68580" marT="0" marB="0" anchor="ctr"/>
                </a:tc>
                <a:tc>
                  <a:txBody>
                    <a:bodyPr/>
                    <a:lstStyle/>
                    <a:p>
                      <a:pPr algn="r">
                        <a:spcAft>
                          <a:spcPts val="0"/>
                        </a:spcAft>
                      </a:pPr>
                      <a:r>
                        <a:rPr lang="en-US" sz="1200" kern="100">
                          <a:solidFill>
                            <a:srgbClr val="333333"/>
                          </a:solidFill>
                          <a:effectLst/>
                        </a:rPr>
                        <a:t>0</a:t>
                      </a:r>
                      <a:endParaRPr lang="zh-TW" sz="1200" kern="100">
                        <a:solidFill>
                          <a:srgbClr val="333333"/>
                        </a:solidFill>
                        <a:effectLst/>
                        <a:latin typeface="Calibri"/>
                        <a:ea typeface="新細明體"/>
                        <a:cs typeface="Times New Roman"/>
                      </a:endParaRPr>
                    </a:p>
                  </a:txBody>
                  <a:tcPr marL="68580" marR="68580" marT="0" marB="0" anchor="ctr"/>
                </a:tc>
                <a:tc>
                  <a:txBody>
                    <a:bodyPr/>
                    <a:lstStyle/>
                    <a:p>
                      <a:pPr algn="r">
                        <a:spcAft>
                          <a:spcPts val="0"/>
                        </a:spcAft>
                      </a:pPr>
                      <a:r>
                        <a:rPr lang="en-US" sz="1200" kern="100">
                          <a:solidFill>
                            <a:srgbClr val="333333"/>
                          </a:solidFill>
                          <a:effectLst/>
                        </a:rPr>
                        <a:t>0</a:t>
                      </a:r>
                      <a:endParaRPr lang="zh-TW" sz="1200" kern="100">
                        <a:solidFill>
                          <a:srgbClr val="333333"/>
                        </a:solidFill>
                        <a:effectLst/>
                        <a:latin typeface="Calibri"/>
                        <a:ea typeface="新細明體"/>
                        <a:cs typeface="Times New Roman"/>
                      </a:endParaRPr>
                    </a:p>
                  </a:txBody>
                  <a:tcPr marL="68580" marR="68580" marT="0" marB="0" anchor="ctr"/>
                </a:tc>
                <a:tc>
                  <a:txBody>
                    <a:bodyPr/>
                    <a:lstStyle/>
                    <a:p>
                      <a:pPr algn="r">
                        <a:spcAft>
                          <a:spcPts val="0"/>
                        </a:spcAft>
                      </a:pPr>
                      <a:r>
                        <a:rPr lang="en-US" sz="1200" kern="100">
                          <a:solidFill>
                            <a:srgbClr val="333333"/>
                          </a:solidFill>
                          <a:effectLst/>
                        </a:rPr>
                        <a:t>9</a:t>
                      </a:r>
                      <a:endParaRPr lang="zh-TW" sz="1200" kern="100">
                        <a:solidFill>
                          <a:srgbClr val="333333"/>
                        </a:solidFill>
                        <a:effectLst/>
                        <a:latin typeface="Calibri"/>
                        <a:ea typeface="新細明體"/>
                        <a:cs typeface="Times New Roman"/>
                      </a:endParaRPr>
                    </a:p>
                  </a:txBody>
                  <a:tcPr marL="68580" marR="68580" marT="0" marB="0" anchor="ctr"/>
                </a:tc>
              </a:tr>
              <a:tr h="0">
                <a:tc>
                  <a:txBody>
                    <a:bodyPr/>
                    <a:lstStyle/>
                    <a:p>
                      <a:pPr>
                        <a:spcAft>
                          <a:spcPts val="0"/>
                        </a:spcAft>
                      </a:pPr>
                      <a:r>
                        <a:rPr lang="zh-TW" sz="1200" kern="100">
                          <a:solidFill>
                            <a:srgbClr val="333333"/>
                          </a:solidFill>
                          <a:effectLst/>
                        </a:rPr>
                        <a:t>合計</a:t>
                      </a:r>
                      <a:r>
                        <a:rPr lang="en-US" sz="1200" kern="100">
                          <a:solidFill>
                            <a:srgbClr val="333333"/>
                          </a:solidFill>
                          <a:effectLst/>
                        </a:rPr>
                        <a:t> </a:t>
                      </a:r>
                      <a:endParaRPr lang="zh-TW" sz="1200" kern="100">
                        <a:solidFill>
                          <a:srgbClr val="333333"/>
                        </a:solidFill>
                        <a:effectLst/>
                        <a:latin typeface="Calibri"/>
                        <a:ea typeface="新細明體"/>
                        <a:cs typeface="Times New Roman"/>
                      </a:endParaRPr>
                    </a:p>
                  </a:txBody>
                  <a:tcPr marL="68580" marR="68580" marT="0" marB="0" anchor="ctr"/>
                </a:tc>
                <a:tc>
                  <a:txBody>
                    <a:bodyPr/>
                    <a:lstStyle/>
                    <a:p>
                      <a:pPr algn="r">
                        <a:spcAft>
                          <a:spcPts val="0"/>
                        </a:spcAft>
                      </a:pPr>
                      <a:r>
                        <a:rPr lang="en-US" sz="1200" kern="100">
                          <a:solidFill>
                            <a:srgbClr val="333333"/>
                          </a:solidFill>
                          <a:effectLst/>
                        </a:rPr>
                        <a:t>64</a:t>
                      </a:r>
                      <a:endParaRPr lang="zh-TW" sz="1200" kern="100">
                        <a:solidFill>
                          <a:srgbClr val="333333"/>
                        </a:solidFill>
                        <a:effectLst/>
                        <a:latin typeface="Calibri"/>
                        <a:ea typeface="新細明體"/>
                        <a:cs typeface="Times New Roman"/>
                      </a:endParaRPr>
                    </a:p>
                  </a:txBody>
                  <a:tcPr marL="68580" marR="68580" marT="0" marB="0" anchor="ctr"/>
                </a:tc>
                <a:tc>
                  <a:txBody>
                    <a:bodyPr/>
                    <a:lstStyle/>
                    <a:p>
                      <a:pPr algn="r">
                        <a:spcAft>
                          <a:spcPts val="0"/>
                        </a:spcAft>
                      </a:pPr>
                      <a:r>
                        <a:rPr lang="en-US" sz="1200" kern="100">
                          <a:solidFill>
                            <a:srgbClr val="333333"/>
                          </a:solidFill>
                          <a:effectLst/>
                        </a:rPr>
                        <a:t>23</a:t>
                      </a:r>
                      <a:endParaRPr lang="zh-TW" sz="1200" kern="100">
                        <a:solidFill>
                          <a:srgbClr val="333333"/>
                        </a:solidFill>
                        <a:effectLst/>
                        <a:latin typeface="Calibri"/>
                        <a:ea typeface="新細明體"/>
                        <a:cs typeface="Times New Roman"/>
                      </a:endParaRPr>
                    </a:p>
                  </a:txBody>
                  <a:tcPr marL="68580" marR="68580" marT="0" marB="0" anchor="ctr"/>
                </a:tc>
                <a:tc>
                  <a:txBody>
                    <a:bodyPr/>
                    <a:lstStyle/>
                    <a:p>
                      <a:pPr algn="r">
                        <a:spcAft>
                          <a:spcPts val="0"/>
                        </a:spcAft>
                      </a:pPr>
                      <a:r>
                        <a:rPr lang="en-US" sz="1200" kern="100">
                          <a:solidFill>
                            <a:srgbClr val="333333"/>
                          </a:solidFill>
                          <a:effectLst/>
                        </a:rPr>
                        <a:t>4</a:t>
                      </a:r>
                      <a:endParaRPr lang="zh-TW" sz="1200" kern="100">
                        <a:solidFill>
                          <a:srgbClr val="333333"/>
                        </a:solidFill>
                        <a:effectLst/>
                        <a:latin typeface="Calibri"/>
                        <a:ea typeface="新細明體"/>
                        <a:cs typeface="Times New Roman"/>
                      </a:endParaRPr>
                    </a:p>
                  </a:txBody>
                  <a:tcPr marL="68580" marR="68580" marT="0" marB="0" anchor="ctr"/>
                </a:tc>
                <a:tc>
                  <a:txBody>
                    <a:bodyPr/>
                    <a:lstStyle/>
                    <a:p>
                      <a:pPr algn="r">
                        <a:spcAft>
                          <a:spcPts val="0"/>
                        </a:spcAft>
                      </a:pPr>
                      <a:r>
                        <a:rPr lang="en-US" sz="1200" kern="100">
                          <a:solidFill>
                            <a:srgbClr val="333333"/>
                          </a:solidFill>
                          <a:effectLst/>
                        </a:rPr>
                        <a:t>8</a:t>
                      </a:r>
                      <a:endParaRPr lang="zh-TW" sz="1200" kern="100">
                        <a:solidFill>
                          <a:srgbClr val="333333"/>
                        </a:solidFill>
                        <a:effectLst/>
                        <a:latin typeface="Calibri"/>
                        <a:ea typeface="新細明體"/>
                        <a:cs typeface="Times New Roman"/>
                      </a:endParaRPr>
                    </a:p>
                  </a:txBody>
                  <a:tcPr marL="68580" marR="68580" marT="0" marB="0" anchor="ctr"/>
                </a:tc>
                <a:tc>
                  <a:txBody>
                    <a:bodyPr/>
                    <a:lstStyle/>
                    <a:p>
                      <a:pPr algn="r">
                        <a:spcAft>
                          <a:spcPts val="0"/>
                        </a:spcAft>
                      </a:pPr>
                      <a:r>
                        <a:rPr lang="en-US" sz="1200" kern="100">
                          <a:solidFill>
                            <a:srgbClr val="333333"/>
                          </a:solidFill>
                          <a:effectLst/>
                        </a:rPr>
                        <a:t>13</a:t>
                      </a:r>
                      <a:endParaRPr lang="zh-TW" sz="1200" kern="100">
                        <a:solidFill>
                          <a:srgbClr val="333333"/>
                        </a:solidFill>
                        <a:effectLst/>
                        <a:latin typeface="Calibri"/>
                        <a:ea typeface="新細明體"/>
                        <a:cs typeface="Times New Roman"/>
                      </a:endParaRPr>
                    </a:p>
                  </a:txBody>
                  <a:tcPr marL="68580" marR="68580" marT="0" marB="0" anchor="ctr"/>
                </a:tc>
                <a:tc>
                  <a:txBody>
                    <a:bodyPr/>
                    <a:lstStyle/>
                    <a:p>
                      <a:pPr algn="r">
                        <a:spcAft>
                          <a:spcPts val="0"/>
                        </a:spcAft>
                      </a:pPr>
                      <a:r>
                        <a:rPr lang="en-US" sz="1200" kern="100">
                          <a:solidFill>
                            <a:srgbClr val="333333"/>
                          </a:solidFill>
                          <a:effectLst/>
                        </a:rPr>
                        <a:t>23</a:t>
                      </a:r>
                      <a:endParaRPr lang="zh-TW" sz="1200" kern="100">
                        <a:solidFill>
                          <a:srgbClr val="333333"/>
                        </a:solidFill>
                        <a:effectLst/>
                        <a:latin typeface="Calibri"/>
                        <a:ea typeface="新細明體"/>
                        <a:cs typeface="Times New Roman"/>
                      </a:endParaRPr>
                    </a:p>
                  </a:txBody>
                  <a:tcPr marL="68580" marR="68580" marT="0" marB="0" anchor="ctr"/>
                </a:tc>
                <a:tc>
                  <a:txBody>
                    <a:bodyPr/>
                    <a:lstStyle/>
                    <a:p>
                      <a:pPr algn="r">
                        <a:spcAft>
                          <a:spcPts val="0"/>
                        </a:spcAft>
                      </a:pPr>
                      <a:r>
                        <a:rPr lang="en-US" sz="1200" kern="100">
                          <a:solidFill>
                            <a:srgbClr val="333333"/>
                          </a:solidFill>
                          <a:effectLst/>
                        </a:rPr>
                        <a:t>8</a:t>
                      </a:r>
                      <a:endParaRPr lang="zh-TW" sz="1200" kern="100">
                        <a:solidFill>
                          <a:srgbClr val="333333"/>
                        </a:solidFill>
                        <a:effectLst/>
                        <a:latin typeface="Calibri"/>
                        <a:ea typeface="新細明體"/>
                        <a:cs typeface="Times New Roman"/>
                      </a:endParaRPr>
                    </a:p>
                  </a:txBody>
                  <a:tcPr marL="68580" marR="68580" marT="0" marB="0" anchor="ctr"/>
                </a:tc>
                <a:tc>
                  <a:txBody>
                    <a:bodyPr/>
                    <a:lstStyle/>
                    <a:p>
                      <a:pPr algn="r">
                        <a:spcAft>
                          <a:spcPts val="0"/>
                        </a:spcAft>
                      </a:pPr>
                      <a:r>
                        <a:rPr lang="en-US" sz="1200" kern="100">
                          <a:solidFill>
                            <a:srgbClr val="333333"/>
                          </a:solidFill>
                          <a:effectLst/>
                        </a:rPr>
                        <a:t>0</a:t>
                      </a:r>
                      <a:endParaRPr lang="zh-TW" sz="1200" kern="100">
                        <a:solidFill>
                          <a:srgbClr val="333333"/>
                        </a:solidFill>
                        <a:effectLst/>
                        <a:latin typeface="Calibri"/>
                        <a:ea typeface="新細明體"/>
                        <a:cs typeface="Times New Roman"/>
                      </a:endParaRPr>
                    </a:p>
                  </a:txBody>
                  <a:tcPr marL="68580" marR="68580" marT="0" marB="0" anchor="ctr"/>
                </a:tc>
                <a:tc>
                  <a:txBody>
                    <a:bodyPr/>
                    <a:lstStyle/>
                    <a:p>
                      <a:pPr algn="r">
                        <a:spcAft>
                          <a:spcPts val="0"/>
                        </a:spcAft>
                      </a:pPr>
                      <a:r>
                        <a:rPr lang="en-US" sz="1200" kern="100">
                          <a:solidFill>
                            <a:srgbClr val="333333"/>
                          </a:solidFill>
                          <a:effectLst/>
                        </a:rPr>
                        <a:t>6</a:t>
                      </a:r>
                      <a:endParaRPr lang="zh-TW" sz="1200" kern="100">
                        <a:solidFill>
                          <a:srgbClr val="333333"/>
                        </a:solidFill>
                        <a:effectLst/>
                        <a:latin typeface="Calibri"/>
                        <a:ea typeface="新細明體"/>
                        <a:cs typeface="Times New Roman"/>
                      </a:endParaRPr>
                    </a:p>
                  </a:txBody>
                  <a:tcPr marL="68580" marR="68580" marT="0" marB="0" anchor="ctr"/>
                </a:tc>
                <a:tc>
                  <a:txBody>
                    <a:bodyPr/>
                    <a:lstStyle/>
                    <a:p>
                      <a:pPr algn="r">
                        <a:spcAft>
                          <a:spcPts val="0"/>
                        </a:spcAft>
                      </a:pPr>
                      <a:r>
                        <a:rPr lang="en-US" sz="1200" kern="100" dirty="0">
                          <a:solidFill>
                            <a:srgbClr val="333333"/>
                          </a:solidFill>
                          <a:effectLst/>
                        </a:rPr>
                        <a:t>149</a:t>
                      </a:r>
                      <a:endParaRPr lang="zh-TW" sz="1200" kern="100" dirty="0">
                        <a:solidFill>
                          <a:srgbClr val="333333"/>
                        </a:solidFill>
                        <a:effectLst/>
                        <a:latin typeface="Calibri"/>
                        <a:ea typeface="新細明體"/>
                        <a:cs typeface="Times New Roman"/>
                      </a:endParaRPr>
                    </a:p>
                  </a:txBody>
                  <a:tcPr marL="68580" marR="68580" marT="0" marB="0" anchor="ctr"/>
                </a:tc>
              </a:tr>
            </a:tbl>
          </a:graphicData>
        </a:graphic>
      </p:graphicFrame>
      <p:pic>
        <p:nvPicPr>
          <p:cNvPr id="3073"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9872" y="1124744"/>
            <a:ext cx="5268913" cy="310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p:cNvSpPr/>
          <p:nvPr/>
        </p:nvSpPr>
        <p:spPr>
          <a:xfrm>
            <a:off x="2411760" y="5877272"/>
            <a:ext cx="4493538" cy="369332"/>
          </a:xfrm>
          <a:prstGeom prst="rect">
            <a:avLst/>
          </a:prstGeom>
        </p:spPr>
        <p:txBody>
          <a:bodyPr wrap="none">
            <a:spAutoFit/>
          </a:bodyPr>
          <a:lstStyle/>
          <a:p>
            <a:r>
              <a:rPr lang="en-US" altLang="zh-TW" dirty="0">
                <a:solidFill>
                  <a:srgbClr val="333333"/>
                </a:solidFill>
              </a:rPr>
              <a:t>(</a:t>
            </a:r>
            <a:r>
              <a:rPr lang="zh-TW" altLang="zh-TW" dirty="0">
                <a:solidFill>
                  <a:srgbClr val="333333"/>
                </a:solidFill>
              </a:rPr>
              <a:t>教育部校園安全暨災害防救通報處理中心</a:t>
            </a:r>
            <a:r>
              <a:rPr lang="en-US" altLang="zh-TW" dirty="0">
                <a:solidFill>
                  <a:srgbClr val="333333"/>
                </a:solidFill>
              </a:rPr>
              <a:t>)</a:t>
            </a:r>
            <a:endParaRPr lang="zh-TW" altLang="en-US" dirty="0">
              <a:solidFill>
                <a:srgbClr val="333333"/>
              </a:solidFill>
            </a:endParaRPr>
          </a:p>
        </p:txBody>
      </p:sp>
    </p:spTree>
    <p:extLst>
      <p:ext uri="{BB962C8B-B14F-4D97-AF65-F5344CB8AC3E}">
        <p14:creationId xmlns:p14="http://schemas.microsoft.com/office/powerpoint/2010/main" val="5588204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標題 1"/>
          <p:cNvSpPr txBox="1">
            <a:spLocks/>
          </p:cNvSpPr>
          <p:nvPr/>
        </p:nvSpPr>
        <p:spPr bwMode="auto">
          <a:xfrm>
            <a:off x="417513" y="2857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endParaRPr kumimoji="0" lang="zh-TW" altLang="en-US" sz="4400" b="1"/>
          </a:p>
        </p:txBody>
      </p:sp>
      <p:sp>
        <p:nvSpPr>
          <p:cNvPr id="36867" name="標題 1"/>
          <p:cNvSpPr>
            <a:spLocks noGrp="1"/>
          </p:cNvSpPr>
          <p:nvPr>
            <p:ph type="title"/>
          </p:nvPr>
        </p:nvSpPr>
        <p:spPr>
          <a:xfrm>
            <a:off x="468313" y="260350"/>
            <a:ext cx="8229600" cy="1143000"/>
          </a:xfrm>
        </p:spPr>
        <p:txBody>
          <a:bodyPr/>
          <a:lstStyle/>
          <a:p>
            <a:pPr eaLnBrk="1" hangingPunct="1"/>
            <a:r>
              <a:rPr lang="zh-TW" altLang="en-US" dirty="0" smtClean="0"/>
              <a:t>校園</a:t>
            </a:r>
            <a:r>
              <a:rPr lang="zh-TW" altLang="zh-TW" dirty="0" smtClean="0"/>
              <a:t>災</a:t>
            </a:r>
            <a:r>
              <a:rPr lang="zh-TW" altLang="en-US" dirty="0" smtClean="0"/>
              <a:t>害</a:t>
            </a:r>
            <a:r>
              <a:rPr lang="zh-TW" altLang="zh-TW" dirty="0" smtClean="0"/>
              <a:t>潛</a:t>
            </a:r>
            <a:r>
              <a:rPr lang="zh-TW" altLang="en-US" dirty="0" smtClean="0"/>
              <a:t>勢</a:t>
            </a:r>
            <a:r>
              <a:rPr lang="zh-TW" altLang="zh-TW" dirty="0" smtClean="0"/>
              <a:t>判定原則</a:t>
            </a:r>
            <a:endParaRPr lang="zh-TW" altLang="en-US" b="1" dirty="0" smtClean="0">
              <a:latin typeface="標楷體" pitchFamily="65" charset="-120"/>
              <a:ea typeface="標楷體" pitchFamily="65" charset="-120"/>
            </a:endParaRPr>
          </a:p>
        </p:txBody>
      </p:sp>
      <p:sp>
        <p:nvSpPr>
          <p:cNvPr id="5" name="圓角矩形 4"/>
          <p:cNvSpPr/>
          <p:nvPr/>
        </p:nvSpPr>
        <p:spPr>
          <a:xfrm>
            <a:off x="468313" y="260350"/>
            <a:ext cx="8207375" cy="1152525"/>
          </a:xfrm>
          <a:prstGeom prst="roundRect">
            <a:avLst/>
          </a:prstGeom>
          <a:noFill/>
          <a:ln w="57150">
            <a:solidFill>
              <a:srgbClr val="FFC00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kumimoji="0" lang="zh-TW" altLang="en-US"/>
          </a:p>
        </p:txBody>
      </p:sp>
      <p:sp>
        <p:nvSpPr>
          <p:cNvPr id="71" name="圓角矩形 70"/>
          <p:cNvSpPr/>
          <p:nvPr/>
        </p:nvSpPr>
        <p:spPr>
          <a:xfrm>
            <a:off x="468313" y="6226175"/>
            <a:ext cx="8099425" cy="504825"/>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dirty="0"/>
          </a:p>
        </p:txBody>
      </p:sp>
      <p:sp>
        <p:nvSpPr>
          <p:cNvPr id="72" name="矩形 71"/>
          <p:cNvSpPr/>
          <p:nvPr/>
        </p:nvSpPr>
        <p:spPr>
          <a:xfrm>
            <a:off x="611188" y="6284913"/>
            <a:ext cx="8353425" cy="646112"/>
          </a:xfrm>
          <a:prstGeom prst="rect">
            <a:avLst/>
          </a:prstGeom>
        </p:spPr>
        <p:txBody>
          <a:bodyPr>
            <a:spAutoFit/>
          </a:bodyPr>
          <a:lstStyle/>
          <a:p>
            <a:pPr fontAlgn="auto">
              <a:spcBef>
                <a:spcPts val="0"/>
              </a:spcBef>
              <a:spcAft>
                <a:spcPts val="0"/>
              </a:spcAft>
              <a:defRPr/>
            </a:pPr>
            <a:r>
              <a:rPr kumimoji="0" lang="zh-TW" altLang="en-US"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全國各級學校災害潛勢資訊管理系統</a:t>
            </a:r>
            <a:r>
              <a:rPr kumimoji="0" lang="en-US" altLang="zh-TW"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a:t>
            </a:r>
            <a:r>
              <a:rPr kumimoji="0" lang="en-US" altLang="zh-TW"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http://140.125.154.179/</a:t>
            </a:r>
            <a:r>
              <a:rPr kumimoji="0" lang="en-US" altLang="zh-TW" b="1" dirty="0" err="1">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ms</a:t>
            </a:r>
            <a:r>
              <a:rPr kumimoji="0" lang="en-US" altLang="zh-TW"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/Default.aspx</a:t>
            </a:r>
            <a:endParaRPr kumimoji="0" lang="zh-TW" alt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p>
            <a:pPr fontAlgn="auto">
              <a:spcBef>
                <a:spcPts val="0"/>
              </a:spcBef>
              <a:spcAft>
                <a:spcPts val="0"/>
              </a:spcAft>
              <a:defRPr/>
            </a:pPr>
            <a:endParaRPr kumimoji="0" lang="zh-TW" altLang="en-US" dirty="0">
              <a:latin typeface="+mn-lt"/>
              <a:ea typeface="+mn-ea"/>
            </a:endParaRPr>
          </a:p>
        </p:txBody>
      </p:sp>
      <p:grpSp>
        <p:nvGrpSpPr>
          <p:cNvPr id="36871" name="群組 1"/>
          <p:cNvGrpSpPr>
            <a:grpSpLocks/>
          </p:cNvGrpSpPr>
          <p:nvPr/>
        </p:nvGrpSpPr>
        <p:grpSpPr bwMode="auto">
          <a:xfrm>
            <a:off x="611188" y="1495425"/>
            <a:ext cx="1223962" cy="865188"/>
            <a:chOff x="610841" y="1495799"/>
            <a:chExt cx="1224855" cy="864096"/>
          </a:xfrm>
        </p:grpSpPr>
        <p:sp>
          <p:nvSpPr>
            <p:cNvPr id="7" name="七角星形 6"/>
            <p:cNvSpPr/>
            <p:nvPr/>
          </p:nvSpPr>
          <p:spPr>
            <a:xfrm>
              <a:off x="610841" y="1495799"/>
              <a:ext cx="1224855" cy="864096"/>
            </a:xfrm>
            <a:prstGeom prst="star7">
              <a:avLst/>
            </a:prstGeom>
            <a:solidFill>
              <a:srgbClr val="00B0F0"/>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36901" name="文字方塊 7"/>
            <p:cNvSpPr txBox="1">
              <a:spLocks noChangeArrowheads="1"/>
            </p:cNvSpPr>
            <p:nvPr/>
          </p:nvSpPr>
          <p:spPr bwMode="auto">
            <a:xfrm>
              <a:off x="874713" y="1770063"/>
              <a:ext cx="8651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kumimoji="0" lang="zh-TW" altLang="en-US" sz="2000" b="1">
                  <a:solidFill>
                    <a:schemeClr val="bg1"/>
                  </a:solidFill>
                  <a:latin typeface="標楷體" pitchFamily="65" charset="-120"/>
                  <a:ea typeface="標楷體" pitchFamily="65" charset="-120"/>
                </a:rPr>
                <a:t>人為</a:t>
              </a:r>
            </a:p>
          </p:txBody>
        </p:sp>
      </p:grpSp>
      <p:sp>
        <p:nvSpPr>
          <p:cNvPr id="36872" name="矩形 10"/>
          <p:cNvSpPr>
            <a:spLocks noChangeArrowheads="1"/>
          </p:cNvSpPr>
          <p:nvPr/>
        </p:nvSpPr>
        <p:spPr bwMode="auto">
          <a:xfrm>
            <a:off x="2132013" y="1862138"/>
            <a:ext cx="3186112" cy="368300"/>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kumimoji="0" lang="zh-TW" altLang="en-US" sz="1800" b="1">
                <a:solidFill>
                  <a:srgbClr val="C00000"/>
                </a:solidFill>
                <a:latin typeface="標楷體" pitchFamily="65" charset="-120"/>
                <a:ea typeface="標楷體" pitchFamily="65" charset="-120"/>
              </a:rPr>
              <a:t>人為災害潛勢判定條件與方法</a:t>
            </a:r>
            <a:endParaRPr kumimoji="0" lang="zh-TW" altLang="en-US" sz="1800">
              <a:solidFill>
                <a:srgbClr val="C00000"/>
              </a:solidFill>
              <a:latin typeface="標楷體" pitchFamily="65" charset="-120"/>
              <a:ea typeface="標楷體" pitchFamily="65" charset="-120"/>
            </a:endParaRPr>
          </a:p>
        </p:txBody>
      </p:sp>
      <p:graphicFrame>
        <p:nvGraphicFramePr>
          <p:cNvPr id="6" name="表格 5"/>
          <p:cNvGraphicFramePr>
            <a:graphicFrameLocks noGrp="1"/>
          </p:cNvGraphicFramePr>
          <p:nvPr>
            <p:extLst>
              <p:ext uri="{D42A27DB-BD31-4B8C-83A1-F6EECF244321}">
                <p14:modId xmlns:p14="http://schemas.microsoft.com/office/powerpoint/2010/main" val="1053141549"/>
              </p:ext>
            </p:extLst>
          </p:nvPr>
        </p:nvGraphicFramePr>
        <p:xfrm>
          <a:off x="899318" y="2454138"/>
          <a:ext cx="7345364" cy="3741652"/>
        </p:xfrm>
        <a:graphic>
          <a:graphicData uri="http://schemas.openxmlformats.org/drawingml/2006/table">
            <a:tbl>
              <a:tblPr firstRow="1" firstCol="1" bandRow="1">
                <a:tableStyleId>{5C22544A-7EE6-4342-B048-85BDC9FD1C3A}</a:tableStyleId>
              </a:tblPr>
              <a:tblGrid>
                <a:gridCol w="1161163"/>
                <a:gridCol w="1715736"/>
                <a:gridCol w="1464878"/>
                <a:gridCol w="1467395"/>
                <a:gridCol w="1536192"/>
              </a:tblGrid>
              <a:tr h="307687">
                <a:tc>
                  <a:txBody>
                    <a:bodyPr/>
                    <a:lstStyle/>
                    <a:p>
                      <a:pPr algn="ctr">
                        <a:spcAft>
                          <a:spcPts val="0"/>
                        </a:spcAft>
                      </a:pPr>
                      <a:r>
                        <a:rPr lang="zh-TW" sz="14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災潛結果</a:t>
                      </a:r>
                    </a:p>
                  </a:txBody>
                  <a:tcPr marL="68582" marR="68582" marT="0" marB="0" anchor="ctr"/>
                </a:tc>
                <a:tc>
                  <a:txBody>
                    <a:bodyPr/>
                    <a:lstStyle/>
                    <a:p>
                      <a:pPr algn="ctr">
                        <a:spcAft>
                          <a:spcPts val="0"/>
                        </a:spcAft>
                      </a:pPr>
                      <a:r>
                        <a:rPr lang="en-US" sz="14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2010</a:t>
                      </a:r>
                      <a:r>
                        <a:rPr lang="zh-TW" sz="14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年</a:t>
                      </a:r>
                    </a:p>
                  </a:txBody>
                  <a:tcPr marL="68582" marR="68582" marT="0" marB="0" anchor="ctr"/>
                </a:tc>
                <a:tc>
                  <a:txBody>
                    <a:bodyPr/>
                    <a:lstStyle/>
                    <a:p>
                      <a:pPr algn="ctr">
                        <a:spcAft>
                          <a:spcPts val="0"/>
                        </a:spcAft>
                      </a:pPr>
                      <a:r>
                        <a:rPr lang="en-US" sz="14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2011</a:t>
                      </a:r>
                      <a:r>
                        <a:rPr lang="zh-TW" sz="14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年</a:t>
                      </a:r>
                    </a:p>
                  </a:txBody>
                  <a:tcPr marL="68582" marR="68582" marT="0" marB="0" anchor="ctr"/>
                </a:tc>
                <a:tc>
                  <a:txBody>
                    <a:bodyPr/>
                    <a:lstStyle/>
                    <a:p>
                      <a:pPr algn="ctr">
                        <a:spcAft>
                          <a:spcPts val="0"/>
                        </a:spcAft>
                      </a:pPr>
                      <a:r>
                        <a:rPr lang="en-US" sz="1400" kern="10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2012</a:t>
                      </a:r>
                      <a:r>
                        <a:rPr lang="zh-TW" sz="1400" kern="10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年</a:t>
                      </a:r>
                    </a:p>
                  </a:txBody>
                  <a:tcPr marL="68582" marR="68582" marT="0" marB="0" anchor="ctr"/>
                </a:tc>
                <a:tc>
                  <a:txBody>
                    <a:bodyPr/>
                    <a:lstStyle/>
                    <a:p>
                      <a:pPr algn="ctr">
                        <a:spcAft>
                          <a:spcPts val="0"/>
                        </a:spcAft>
                      </a:pPr>
                      <a:r>
                        <a:rPr lang="en-US" sz="1400" kern="10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2013</a:t>
                      </a:r>
                      <a:r>
                        <a:rPr lang="zh-TW" sz="1400" kern="10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年</a:t>
                      </a:r>
                    </a:p>
                  </a:txBody>
                  <a:tcPr marL="68582" marR="68582" marT="0" marB="0" anchor="ctr"/>
                </a:tc>
              </a:tr>
              <a:tr h="923059">
                <a:tc>
                  <a:txBody>
                    <a:bodyPr/>
                    <a:lstStyle/>
                    <a:p>
                      <a:pPr algn="ctr">
                        <a:spcAft>
                          <a:spcPts val="0"/>
                        </a:spcAft>
                      </a:pPr>
                      <a:r>
                        <a:rPr lang="zh-TW" sz="14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高潛勢</a:t>
                      </a:r>
                    </a:p>
                  </a:txBody>
                  <a:tcPr marL="68582" marR="68582" marT="0" marB="0" anchor="ctr"/>
                </a:tc>
                <a:tc gridSpan="4">
                  <a:txBody>
                    <a:bodyPr/>
                    <a:lstStyle/>
                    <a:p>
                      <a:pPr marL="342900" lvl="0" indent="-342900" algn="just">
                        <a:spcAft>
                          <a:spcPts val="0"/>
                        </a:spcAft>
                        <a:buFont typeface="+mj-lt"/>
                        <a:buAutoNum type="arabicPeriod"/>
                      </a:pPr>
                      <a:r>
                        <a:rPr lang="zh-TW" sz="14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表</a:t>
                      </a:r>
                      <a:r>
                        <a:rPr lang="en-US" sz="14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D1~D3</a:t>
                      </a:r>
                      <a:r>
                        <a:rPr lang="zh-TW" sz="14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en-US" sz="14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D6~D8</a:t>
                      </a:r>
                      <a:r>
                        <a:rPr lang="zh-TW" sz="14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與</a:t>
                      </a:r>
                      <a:r>
                        <a:rPr lang="en-US" sz="14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D10</a:t>
                      </a:r>
                      <a:r>
                        <a:rPr lang="zh-TW" sz="14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中，勾選小項總數在</a:t>
                      </a:r>
                      <a:r>
                        <a:rPr lang="en-US" sz="14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3</a:t>
                      </a:r>
                      <a:r>
                        <a:rPr lang="zh-TW" sz="14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項以上者。</a:t>
                      </a:r>
                    </a:p>
                    <a:p>
                      <a:pPr marL="342900" lvl="0" indent="-342900" algn="just">
                        <a:spcAft>
                          <a:spcPts val="0"/>
                        </a:spcAft>
                        <a:buFont typeface="+mj-lt"/>
                        <a:buAutoNum type="arabicPeriod"/>
                      </a:pPr>
                      <a:r>
                        <a:rPr lang="zh-TW" sz="14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表</a:t>
                      </a:r>
                      <a:r>
                        <a:rPr lang="en-US" sz="14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D9</a:t>
                      </a:r>
                      <a:r>
                        <a:rPr lang="zh-TW" sz="14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中積分在</a:t>
                      </a:r>
                      <a:r>
                        <a:rPr lang="en-US" sz="14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20</a:t>
                      </a:r>
                      <a:r>
                        <a:rPr lang="zh-TW" sz="14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分以上者。</a:t>
                      </a:r>
                    </a:p>
                    <a:p>
                      <a:pPr marL="342900" lvl="0" indent="-342900" algn="just">
                        <a:spcAft>
                          <a:spcPts val="0"/>
                        </a:spcAft>
                        <a:buFont typeface="+mj-lt"/>
                        <a:buAutoNum type="arabicPeriod"/>
                      </a:pPr>
                      <a:r>
                        <a:rPr lang="zh-TW" sz="14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表</a:t>
                      </a:r>
                      <a:r>
                        <a:rPr lang="en-US" sz="14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D4</a:t>
                      </a:r>
                      <a:r>
                        <a:rPr lang="zh-TW" sz="14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項目總數在</a:t>
                      </a:r>
                      <a:r>
                        <a:rPr lang="en-US" sz="14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2</a:t>
                      </a:r>
                      <a:r>
                        <a:rPr lang="zh-TW" sz="14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項以上者</a:t>
                      </a:r>
                      <a:r>
                        <a:rPr lang="zh-TW" sz="1400" kern="100" dirty="0" smtClean="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1400" kern="100" dirty="0" smtClean="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endParaRPr>
                    </a:p>
                    <a:p>
                      <a:pPr marL="342900" lvl="0" indent="-342900" algn="just">
                        <a:spcAft>
                          <a:spcPts val="0"/>
                        </a:spcAft>
                        <a:buFont typeface="+mj-lt"/>
                        <a:buAutoNum type="arabicPeriod"/>
                      </a:pPr>
                      <a:r>
                        <a:rPr lang="zh-TW" altLang="en-US" sz="1400" kern="100" dirty="0" smtClean="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評分表</a:t>
                      </a:r>
                      <a:r>
                        <a:rPr lang="en-US" altLang="zh-TW" sz="1400" kern="100" dirty="0" smtClean="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D11</a:t>
                      </a:r>
                      <a:r>
                        <a:rPr lang="zh-TW" altLang="en-US" sz="1400" kern="100" dirty="0" smtClean="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項目總數在</a:t>
                      </a:r>
                      <a:r>
                        <a:rPr lang="en-US" altLang="zh-TW" sz="1400" kern="100" dirty="0" smtClean="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2</a:t>
                      </a:r>
                      <a:r>
                        <a:rPr lang="zh-TW" altLang="en-US" sz="1400" kern="100" dirty="0" smtClean="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項以上者</a:t>
                      </a:r>
                      <a:r>
                        <a:rPr lang="en-US" altLang="zh-TW" sz="1400" kern="100" dirty="0" smtClean="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(D≧2)</a:t>
                      </a:r>
                      <a:endParaRPr lang="zh-TW" sz="14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2" marR="68582" marT="0"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r>
              <a:tr h="307687">
                <a:tc>
                  <a:txBody>
                    <a:bodyPr/>
                    <a:lstStyle/>
                    <a:p>
                      <a:pPr algn="ctr">
                        <a:spcAft>
                          <a:spcPts val="0"/>
                        </a:spcAft>
                      </a:pPr>
                      <a:r>
                        <a:rPr lang="zh-TW" sz="1400" kern="10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中潛勢</a:t>
                      </a:r>
                    </a:p>
                  </a:txBody>
                  <a:tcPr marL="68582" marR="68582" marT="0" marB="0" anchor="ctr"/>
                </a:tc>
                <a:tc gridSpan="4">
                  <a:txBody>
                    <a:bodyPr/>
                    <a:lstStyle/>
                    <a:p>
                      <a:pPr algn="just">
                        <a:spcAft>
                          <a:spcPts val="0"/>
                        </a:spcAft>
                      </a:pPr>
                      <a:r>
                        <a:rPr lang="en-US" sz="14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A</a:t>
                      </a:r>
                      <a:r>
                        <a:rPr lang="zh-TW" sz="14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en-US" sz="14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B</a:t>
                      </a:r>
                      <a:r>
                        <a:rPr lang="zh-TW" sz="14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en-US" sz="1400" kern="100" dirty="0" smtClean="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C</a:t>
                      </a:r>
                      <a:r>
                        <a:rPr lang="zh-TW" altLang="en-US" sz="1400" kern="100" dirty="0" smtClean="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en-US" altLang="zh-TW" sz="1400" kern="100" dirty="0" smtClean="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D</a:t>
                      </a:r>
                      <a:r>
                        <a:rPr lang="zh-TW" sz="1400" kern="100" dirty="0" smtClean="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條件</a:t>
                      </a:r>
                      <a:r>
                        <a:rPr lang="zh-TW" sz="14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中，有任一或任二為滿足高潛勢或低潛勢者。</a:t>
                      </a:r>
                    </a:p>
                  </a:txBody>
                  <a:tcPr marL="68582" marR="68582" marT="0"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r>
              <a:tr h="923059">
                <a:tc>
                  <a:txBody>
                    <a:bodyPr/>
                    <a:lstStyle/>
                    <a:p>
                      <a:pPr algn="ctr">
                        <a:spcAft>
                          <a:spcPts val="0"/>
                        </a:spcAft>
                      </a:pPr>
                      <a:r>
                        <a:rPr lang="zh-TW" sz="1400" kern="10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低潛勢</a:t>
                      </a:r>
                    </a:p>
                  </a:txBody>
                  <a:tcPr marL="68582" marR="68582" marT="0" marB="0" anchor="ctr"/>
                </a:tc>
                <a:tc gridSpan="4">
                  <a:txBody>
                    <a:bodyPr/>
                    <a:lstStyle/>
                    <a:p>
                      <a:pPr marL="342900" lvl="0" indent="-342900" algn="just">
                        <a:spcAft>
                          <a:spcPts val="0"/>
                        </a:spcAft>
                        <a:buFont typeface="+mj-lt"/>
                        <a:buAutoNum type="arabicPeriod"/>
                      </a:pPr>
                      <a:r>
                        <a:rPr lang="zh-TW" sz="14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表</a:t>
                      </a:r>
                      <a:r>
                        <a:rPr lang="en-US" sz="14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D1~D3</a:t>
                      </a:r>
                      <a:r>
                        <a:rPr lang="zh-TW" sz="14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en-US" sz="14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D6~D8</a:t>
                      </a:r>
                      <a:r>
                        <a:rPr lang="zh-TW" sz="14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與</a:t>
                      </a:r>
                      <a:r>
                        <a:rPr lang="en-US" sz="14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D10</a:t>
                      </a:r>
                      <a:r>
                        <a:rPr lang="zh-TW" sz="14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中，勾選小項總數在</a:t>
                      </a:r>
                      <a:r>
                        <a:rPr lang="en-US" sz="14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1</a:t>
                      </a:r>
                      <a:r>
                        <a:rPr lang="zh-TW" sz="14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項以上者。</a:t>
                      </a:r>
                    </a:p>
                    <a:p>
                      <a:pPr marL="342900" lvl="0" indent="-342900" algn="just">
                        <a:spcAft>
                          <a:spcPts val="0"/>
                        </a:spcAft>
                        <a:buFont typeface="+mj-lt"/>
                        <a:buAutoNum type="arabicPeriod"/>
                      </a:pPr>
                      <a:r>
                        <a:rPr lang="zh-TW" sz="14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表</a:t>
                      </a:r>
                      <a:r>
                        <a:rPr lang="en-US" sz="14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D9</a:t>
                      </a:r>
                      <a:r>
                        <a:rPr lang="zh-TW" sz="14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中積分在</a:t>
                      </a:r>
                      <a:r>
                        <a:rPr lang="en-US" sz="14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10</a:t>
                      </a:r>
                      <a:r>
                        <a:rPr lang="zh-TW" sz="14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分以下者。</a:t>
                      </a:r>
                    </a:p>
                    <a:p>
                      <a:pPr marL="342900" lvl="0" indent="-342900" algn="just">
                        <a:spcAft>
                          <a:spcPts val="0"/>
                        </a:spcAft>
                        <a:buFont typeface="+mj-lt"/>
                        <a:buAutoNum type="arabicPeriod"/>
                      </a:pPr>
                      <a:r>
                        <a:rPr lang="zh-TW" sz="14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表</a:t>
                      </a:r>
                      <a:r>
                        <a:rPr lang="en-US" sz="14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D4</a:t>
                      </a:r>
                      <a:r>
                        <a:rPr lang="zh-TW" sz="14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項目總數在</a:t>
                      </a:r>
                      <a:r>
                        <a:rPr lang="en-US" sz="14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1</a:t>
                      </a:r>
                      <a:r>
                        <a:rPr lang="zh-TW" sz="14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項以下者</a:t>
                      </a:r>
                      <a:r>
                        <a:rPr lang="zh-TW" sz="1400" kern="100" dirty="0" smtClean="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1400" kern="100" dirty="0" smtClean="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endParaRPr>
                    </a:p>
                    <a:p>
                      <a:pPr marL="342900" lvl="0" indent="-342900" algn="just">
                        <a:spcAft>
                          <a:spcPts val="0"/>
                        </a:spcAft>
                        <a:buFont typeface="+mj-lt"/>
                        <a:buAutoNum type="arabicPeriod"/>
                      </a:pPr>
                      <a:r>
                        <a:rPr lang="zh-TW" altLang="en-US" sz="1400" kern="100" dirty="0" smtClean="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評分表</a:t>
                      </a:r>
                      <a:r>
                        <a:rPr lang="en-US" altLang="zh-TW" sz="1400" kern="100" dirty="0" smtClean="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D11</a:t>
                      </a:r>
                      <a:r>
                        <a:rPr lang="zh-TW" altLang="en-US" sz="1400" kern="100" dirty="0" smtClean="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項目總數在</a:t>
                      </a:r>
                      <a:r>
                        <a:rPr lang="en-US" altLang="zh-TW" sz="1400" kern="100" dirty="0" smtClean="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0</a:t>
                      </a:r>
                      <a:r>
                        <a:rPr lang="zh-TW" altLang="en-US" sz="1400" kern="100" dirty="0" smtClean="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項者</a:t>
                      </a:r>
                      <a:r>
                        <a:rPr lang="en-US" altLang="zh-TW" sz="1400" kern="100" dirty="0" smtClean="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(D=0)</a:t>
                      </a:r>
                      <a:endParaRPr lang="zh-TW" sz="14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2" marR="68582" marT="0"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r>
              <a:tr h="923059">
                <a:tc gridSpan="5">
                  <a:txBody>
                    <a:bodyPr/>
                    <a:lstStyle/>
                    <a:p>
                      <a:pPr algn="just">
                        <a:spcAft>
                          <a:spcPts val="0"/>
                        </a:spcAft>
                      </a:pPr>
                      <a:r>
                        <a:rPr lang="zh-TW" sz="14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※備註</a:t>
                      </a:r>
                      <a:r>
                        <a:rPr lang="en-US" sz="14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zh-TW" sz="14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高潛勢</a:t>
                      </a:r>
                      <a:r>
                        <a:rPr lang="en-US" sz="14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zh-TW" sz="14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同時滿足兩條件以上者，定義為高潛勢。</a:t>
                      </a:r>
                    </a:p>
                    <a:p>
                      <a:pPr algn="just">
                        <a:spcAft>
                          <a:spcPts val="0"/>
                        </a:spcAft>
                      </a:pPr>
                      <a:r>
                        <a:rPr lang="en-US" sz="14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       </a:t>
                      </a:r>
                      <a:r>
                        <a:rPr lang="en-US" sz="1400" kern="100" dirty="0" smtClean="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       </a:t>
                      </a:r>
                      <a:r>
                        <a:rPr lang="zh-TW" sz="1400" kern="100" dirty="0" smtClean="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中</a:t>
                      </a:r>
                      <a:r>
                        <a:rPr lang="zh-TW" sz="14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潛勢</a:t>
                      </a:r>
                      <a:r>
                        <a:rPr lang="en-US" sz="1400" kern="100" dirty="0" smtClean="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en-US" altLang="zh-TW" sz="1400" kern="100" dirty="0" smtClean="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A</a:t>
                      </a:r>
                      <a:r>
                        <a:rPr lang="zh-TW" altLang="en-US" sz="1400" kern="100" dirty="0" smtClean="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en-US" altLang="zh-TW" sz="1400" kern="100" dirty="0" smtClean="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B</a:t>
                      </a:r>
                      <a:r>
                        <a:rPr lang="zh-TW" altLang="en-US" sz="1400" kern="100" dirty="0" smtClean="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en-US" altLang="zh-TW" sz="1400" kern="100" dirty="0" smtClean="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C</a:t>
                      </a:r>
                      <a:r>
                        <a:rPr lang="zh-TW" altLang="en-US" sz="1400" kern="100" dirty="0" smtClean="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en-US" altLang="zh-TW" sz="1400" kern="100" dirty="0" smtClean="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D</a:t>
                      </a:r>
                      <a:r>
                        <a:rPr lang="zh-TW" altLang="en-US" sz="1400" kern="100" dirty="0" smtClean="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條件中未符合高潛勢與低潛勢</a:t>
                      </a:r>
                    </a:p>
                    <a:p>
                      <a:pPr algn="just">
                        <a:spcAft>
                          <a:spcPts val="0"/>
                        </a:spcAft>
                      </a:pPr>
                      <a:r>
                        <a:rPr lang="zh-TW" altLang="en-US" sz="1400" kern="100" baseline="0" dirty="0" smtClean="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400" kern="100" dirty="0" smtClean="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低潛勢：同時滿足</a:t>
                      </a:r>
                      <a:r>
                        <a:rPr lang="en-US" altLang="zh-TW" sz="1400" kern="100" dirty="0" smtClean="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A</a:t>
                      </a:r>
                      <a:r>
                        <a:rPr lang="zh-TW" altLang="en-US" sz="1400" kern="100" dirty="0" smtClean="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en-US" altLang="zh-TW" sz="1400" kern="100" dirty="0" smtClean="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B</a:t>
                      </a:r>
                      <a:r>
                        <a:rPr lang="zh-TW" altLang="en-US" sz="1400" kern="100" dirty="0" smtClean="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en-US" altLang="zh-TW" sz="1400" kern="100" dirty="0" smtClean="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C</a:t>
                      </a:r>
                      <a:r>
                        <a:rPr lang="zh-TW" altLang="en-US" sz="1400" kern="100" dirty="0" smtClean="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en-US" altLang="zh-TW" sz="1400" kern="100" dirty="0" smtClean="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D</a:t>
                      </a:r>
                      <a:r>
                        <a:rPr lang="zh-TW" altLang="en-US" sz="1400" kern="100" dirty="0" smtClean="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者</a:t>
                      </a:r>
                    </a:p>
                    <a:p>
                      <a:pPr algn="just">
                        <a:spcAft>
                          <a:spcPts val="0"/>
                        </a:spcAft>
                      </a:pPr>
                      <a:r>
                        <a:rPr lang="zh-TW" altLang="en-US" sz="1400" kern="100" dirty="0" smtClean="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其中</a:t>
                      </a:r>
                      <a:r>
                        <a:rPr lang="en-US" altLang="zh-TW" sz="1400" kern="100" dirty="0" smtClean="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A</a:t>
                      </a:r>
                      <a:r>
                        <a:rPr lang="zh-TW" altLang="en-US" sz="1400" kern="100" dirty="0" smtClean="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為第一類積分</a:t>
                      </a:r>
                      <a:r>
                        <a:rPr lang="en-US" altLang="zh-TW" sz="1400" kern="100" dirty="0" smtClean="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1400" kern="100" dirty="0" smtClean="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危險場所與設施</a:t>
                      </a:r>
                      <a:r>
                        <a:rPr lang="en-US" altLang="zh-TW" sz="1400" kern="100" dirty="0" smtClean="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1400" kern="100" dirty="0" smtClean="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，包含評分表</a:t>
                      </a:r>
                      <a:r>
                        <a:rPr lang="en-US" altLang="zh-TW" sz="1400" kern="100" dirty="0" smtClean="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D1~D3</a:t>
                      </a:r>
                      <a:r>
                        <a:rPr lang="zh-TW" altLang="en-US" sz="1400" kern="100" dirty="0" smtClean="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en-US" altLang="zh-TW" sz="1400" kern="100" dirty="0" smtClean="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D6~D8</a:t>
                      </a:r>
                      <a:r>
                        <a:rPr lang="zh-TW" altLang="en-US" sz="1400" kern="100" dirty="0" smtClean="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與</a:t>
                      </a:r>
                      <a:r>
                        <a:rPr lang="en-US" altLang="zh-TW" sz="1400" kern="100" dirty="0" smtClean="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D10</a:t>
                      </a:r>
                      <a:r>
                        <a:rPr lang="zh-TW" altLang="en-US" sz="1400" kern="100" dirty="0" smtClean="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項；</a:t>
                      </a:r>
                      <a:r>
                        <a:rPr lang="en-US" altLang="zh-TW" sz="1400" kern="100" dirty="0" smtClean="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B</a:t>
                      </a:r>
                      <a:r>
                        <a:rPr lang="zh-TW" altLang="en-US" sz="1400" kern="100" dirty="0" smtClean="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為第二類積分</a:t>
                      </a:r>
                      <a:r>
                        <a:rPr lang="en-US" altLang="zh-TW" sz="1400" kern="100" dirty="0" smtClean="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1400" kern="100" dirty="0" smtClean="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交通要道</a:t>
                      </a:r>
                      <a:r>
                        <a:rPr lang="en-US" altLang="zh-TW" sz="1400" kern="100" dirty="0" smtClean="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1400" kern="100" dirty="0" smtClean="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，包含評分表</a:t>
                      </a:r>
                      <a:r>
                        <a:rPr lang="en-US" altLang="zh-TW" sz="1400" kern="100" dirty="0" smtClean="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D9</a:t>
                      </a:r>
                      <a:r>
                        <a:rPr lang="zh-TW" altLang="en-US" sz="1400" kern="100" dirty="0" smtClean="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項；</a:t>
                      </a:r>
                      <a:r>
                        <a:rPr lang="en-US" altLang="zh-TW" sz="1400" kern="100" dirty="0" smtClean="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C</a:t>
                      </a:r>
                      <a:r>
                        <a:rPr lang="zh-TW" altLang="en-US" sz="1400" kern="100" dirty="0" smtClean="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為第三類積分</a:t>
                      </a:r>
                      <a:r>
                        <a:rPr lang="en-US" altLang="zh-TW" sz="1400" kern="100" dirty="0" smtClean="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1400" kern="100" dirty="0" smtClean="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無人看守水域</a:t>
                      </a:r>
                      <a:r>
                        <a:rPr lang="en-US" altLang="zh-TW" sz="1400" kern="100" dirty="0" smtClean="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1400" kern="100" dirty="0" smtClean="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，包含評分表</a:t>
                      </a:r>
                      <a:r>
                        <a:rPr lang="en-US" altLang="zh-TW" sz="1400" kern="100" dirty="0" smtClean="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D4</a:t>
                      </a:r>
                      <a:r>
                        <a:rPr lang="zh-TW" altLang="en-US" sz="1400" kern="100" dirty="0" smtClean="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項；</a:t>
                      </a:r>
                      <a:r>
                        <a:rPr lang="en-US" altLang="zh-TW" sz="1400" kern="100" dirty="0" smtClean="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D</a:t>
                      </a:r>
                      <a:r>
                        <a:rPr lang="zh-TW" altLang="en-US" sz="1400" kern="100" dirty="0" smtClean="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為第四類積分</a:t>
                      </a:r>
                      <a:r>
                        <a:rPr lang="en-US" altLang="zh-TW" sz="1400" kern="100" dirty="0" smtClean="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1400" kern="100" dirty="0" smtClean="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校園易致災因子</a:t>
                      </a:r>
                      <a:r>
                        <a:rPr lang="en-US" altLang="zh-TW" sz="1400" kern="100" dirty="0" smtClean="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1400" kern="100" dirty="0" smtClean="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，包含評分表</a:t>
                      </a:r>
                      <a:r>
                        <a:rPr lang="en-US" altLang="zh-TW" sz="1400" kern="100" dirty="0" smtClean="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D11</a:t>
                      </a:r>
                      <a:r>
                        <a:rPr lang="zh-TW" altLang="en-US" sz="1400" kern="100" dirty="0" smtClean="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項</a:t>
                      </a:r>
                      <a:endParaRPr lang="zh-TW" altLang="en-US" sz="1400" kern="10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2" marR="68582" marT="0"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r>
            </a:tbl>
          </a:graphicData>
        </a:graphic>
      </p:graphicFrame>
    </p:spTree>
    <p:extLst>
      <p:ext uri="{BB962C8B-B14F-4D97-AF65-F5344CB8AC3E}">
        <p14:creationId xmlns:p14="http://schemas.microsoft.com/office/powerpoint/2010/main" val="310714256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標題 1"/>
          <p:cNvSpPr txBox="1">
            <a:spLocks/>
          </p:cNvSpPr>
          <p:nvPr/>
        </p:nvSpPr>
        <p:spPr bwMode="auto">
          <a:xfrm>
            <a:off x="417513" y="2857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endParaRPr kumimoji="0" lang="zh-TW" altLang="en-US" sz="4400" b="1"/>
          </a:p>
        </p:txBody>
      </p:sp>
      <p:sp>
        <p:nvSpPr>
          <p:cNvPr id="37891" name="標題 1"/>
          <p:cNvSpPr>
            <a:spLocks noGrp="1"/>
          </p:cNvSpPr>
          <p:nvPr>
            <p:ph type="title"/>
          </p:nvPr>
        </p:nvSpPr>
        <p:spPr>
          <a:xfrm>
            <a:off x="468313" y="260350"/>
            <a:ext cx="8229600" cy="1143000"/>
          </a:xfrm>
        </p:spPr>
        <p:txBody>
          <a:bodyPr/>
          <a:lstStyle/>
          <a:p>
            <a:pPr eaLnBrk="1" hangingPunct="1"/>
            <a:r>
              <a:rPr lang="zh-TW" altLang="en-US" dirty="0" smtClean="0"/>
              <a:t>校園</a:t>
            </a:r>
            <a:r>
              <a:rPr lang="zh-TW" altLang="zh-TW" dirty="0" smtClean="0"/>
              <a:t>災</a:t>
            </a:r>
            <a:r>
              <a:rPr lang="zh-TW" altLang="en-US" dirty="0" smtClean="0"/>
              <a:t>害</a:t>
            </a:r>
            <a:r>
              <a:rPr lang="zh-TW" altLang="zh-TW" dirty="0" smtClean="0"/>
              <a:t>潛</a:t>
            </a:r>
            <a:r>
              <a:rPr lang="zh-TW" altLang="en-US" dirty="0" smtClean="0"/>
              <a:t>勢</a:t>
            </a:r>
            <a:r>
              <a:rPr lang="zh-TW" altLang="zh-TW" dirty="0" smtClean="0"/>
              <a:t>判定原則</a:t>
            </a:r>
            <a:endParaRPr lang="zh-TW" altLang="en-US" b="1" dirty="0" smtClean="0">
              <a:latin typeface="標楷體" pitchFamily="65" charset="-120"/>
              <a:ea typeface="標楷體" pitchFamily="65" charset="-120"/>
            </a:endParaRPr>
          </a:p>
        </p:txBody>
      </p:sp>
      <p:sp>
        <p:nvSpPr>
          <p:cNvPr id="5" name="圓角矩形 4"/>
          <p:cNvSpPr/>
          <p:nvPr/>
        </p:nvSpPr>
        <p:spPr>
          <a:xfrm>
            <a:off x="468313" y="260350"/>
            <a:ext cx="8207375" cy="1152525"/>
          </a:xfrm>
          <a:prstGeom prst="roundRect">
            <a:avLst/>
          </a:prstGeom>
          <a:noFill/>
          <a:ln w="57150">
            <a:solidFill>
              <a:srgbClr val="FFC00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kumimoji="0" lang="zh-TW" altLang="en-US"/>
          </a:p>
        </p:txBody>
      </p:sp>
      <p:sp>
        <p:nvSpPr>
          <p:cNvPr id="71" name="圓角矩形 70"/>
          <p:cNvSpPr/>
          <p:nvPr/>
        </p:nvSpPr>
        <p:spPr>
          <a:xfrm>
            <a:off x="468313" y="6226175"/>
            <a:ext cx="8099425" cy="504825"/>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dirty="0"/>
          </a:p>
        </p:txBody>
      </p:sp>
      <p:sp>
        <p:nvSpPr>
          <p:cNvPr id="72" name="矩形 71"/>
          <p:cNvSpPr/>
          <p:nvPr/>
        </p:nvSpPr>
        <p:spPr>
          <a:xfrm>
            <a:off x="611188" y="6284913"/>
            <a:ext cx="8353425" cy="646112"/>
          </a:xfrm>
          <a:prstGeom prst="rect">
            <a:avLst/>
          </a:prstGeom>
        </p:spPr>
        <p:txBody>
          <a:bodyPr>
            <a:spAutoFit/>
          </a:bodyPr>
          <a:lstStyle/>
          <a:p>
            <a:pPr fontAlgn="auto">
              <a:spcBef>
                <a:spcPts val="0"/>
              </a:spcBef>
              <a:spcAft>
                <a:spcPts val="0"/>
              </a:spcAft>
              <a:defRPr/>
            </a:pPr>
            <a:r>
              <a:rPr kumimoji="0" lang="zh-TW" altLang="en-US"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全國各級學校災害潛勢資訊管理系統</a:t>
            </a:r>
            <a:r>
              <a:rPr kumimoji="0" lang="en-US" altLang="zh-TW"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a:t>
            </a:r>
            <a:r>
              <a:rPr kumimoji="0" lang="en-US" altLang="zh-TW"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http://140.125.154.179/</a:t>
            </a:r>
            <a:r>
              <a:rPr kumimoji="0" lang="en-US" altLang="zh-TW" b="1" dirty="0" err="1">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ms</a:t>
            </a:r>
            <a:r>
              <a:rPr kumimoji="0" lang="en-US" altLang="zh-TW"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/Default.aspx</a:t>
            </a:r>
            <a:endParaRPr kumimoji="0" lang="zh-TW" alt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p>
            <a:pPr fontAlgn="auto">
              <a:spcBef>
                <a:spcPts val="0"/>
              </a:spcBef>
              <a:spcAft>
                <a:spcPts val="0"/>
              </a:spcAft>
              <a:defRPr/>
            </a:pPr>
            <a:endParaRPr kumimoji="0" lang="zh-TW" altLang="en-US" dirty="0">
              <a:latin typeface="+mn-lt"/>
              <a:ea typeface="+mn-ea"/>
            </a:endParaRPr>
          </a:p>
        </p:txBody>
      </p:sp>
      <p:pic>
        <p:nvPicPr>
          <p:cNvPr id="37896"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063" y="1708150"/>
            <a:ext cx="280670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7" name="矩形 2"/>
          <p:cNvSpPr>
            <a:spLocks noChangeArrowheads="1"/>
          </p:cNvSpPr>
          <p:nvPr/>
        </p:nvSpPr>
        <p:spPr bwMode="auto">
          <a:xfrm>
            <a:off x="3509963" y="1914525"/>
            <a:ext cx="4572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zh-TW" altLang="zh-TW" sz="1800" dirty="0">
                <a:solidFill>
                  <a:schemeClr val="bg1"/>
                </a:solidFill>
                <a:latin typeface="Times New Roman" pitchFamily="18" charset="0"/>
                <a:ea typeface="標楷體" pitchFamily="65" charset="-120"/>
                <a:cs typeface="Times New Roman" pitchFamily="18" charset="0"/>
              </a:rPr>
              <a:t>輸入網址</a:t>
            </a:r>
            <a:r>
              <a:rPr lang="en-US" altLang="zh-TW" sz="1800" b="1" u="sng" dirty="0">
                <a:solidFill>
                  <a:srgbClr val="FF0000"/>
                </a:solidFill>
                <a:latin typeface="Times New Roman" pitchFamily="18" charset="0"/>
                <a:ea typeface="標楷體" pitchFamily="65" charset="-120"/>
                <a:cs typeface="Times New Roman" pitchFamily="18" charset="0"/>
              </a:rPr>
              <a:t>http://140.125.154.179/ms/Default.aspx</a:t>
            </a:r>
            <a:endParaRPr lang="zh-TW" altLang="en-US" sz="1800" dirty="0">
              <a:solidFill>
                <a:srgbClr val="FF0000"/>
              </a:solidFill>
              <a:latin typeface="Times New Roman" pitchFamily="18" charset="0"/>
              <a:ea typeface="標楷體" pitchFamily="65" charset="-120"/>
              <a:cs typeface="Times New Roman" pitchFamily="18" charset="0"/>
            </a:endParaRPr>
          </a:p>
        </p:txBody>
      </p:sp>
      <p:pic>
        <p:nvPicPr>
          <p:cNvPr id="37898"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8313" y="4186238"/>
            <a:ext cx="2898775"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9" name="Picture 1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1550" y="3529013"/>
            <a:ext cx="147002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向下箭號 5"/>
          <p:cNvSpPr/>
          <p:nvPr/>
        </p:nvSpPr>
        <p:spPr>
          <a:xfrm>
            <a:off x="3675063" y="2840038"/>
            <a:ext cx="679450" cy="688975"/>
          </a:xfrm>
          <a:prstGeom prst="downArrow">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7901" name="矩形 7"/>
          <p:cNvSpPr>
            <a:spLocks noChangeArrowheads="1"/>
          </p:cNvSpPr>
          <p:nvPr/>
        </p:nvSpPr>
        <p:spPr bwMode="auto">
          <a:xfrm>
            <a:off x="3608388" y="4221163"/>
            <a:ext cx="4572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zh-TW" altLang="zh-TW" sz="1800" dirty="0">
                <a:solidFill>
                  <a:schemeClr val="bg1"/>
                </a:solidFill>
                <a:latin typeface="標楷體" pitchFamily="65" charset="-120"/>
                <a:ea typeface="標楷體" pitchFamily="65" charset="-120"/>
              </a:rPr>
              <a:t>點選左側「</a:t>
            </a:r>
            <a:r>
              <a:rPr lang="zh-TW" altLang="zh-TW" sz="1800" b="1" dirty="0">
                <a:solidFill>
                  <a:srgbClr val="FF0000"/>
                </a:solidFill>
                <a:latin typeface="標楷體" pitchFamily="65" charset="-120"/>
                <a:ea typeface="標楷體" pitchFamily="65" charset="-120"/>
              </a:rPr>
              <a:t>使用者登入</a:t>
            </a:r>
            <a:r>
              <a:rPr lang="zh-TW" altLang="zh-TW" sz="1800" dirty="0">
                <a:solidFill>
                  <a:schemeClr val="bg1"/>
                </a:solidFill>
                <a:latin typeface="標楷體" pitchFamily="65" charset="-120"/>
                <a:ea typeface="標楷體" pitchFamily="65" charset="-120"/>
              </a:rPr>
              <a:t>」。</a:t>
            </a:r>
          </a:p>
          <a:p>
            <a:pPr eaLnBrk="1" hangingPunct="1">
              <a:spcBef>
                <a:spcPct val="0"/>
              </a:spcBef>
              <a:buFontTx/>
              <a:buNone/>
            </a:pPr>
            <a:r>
              <a:rPr lang="zh-TW" altLang="zh-TW" sz="1800" dirty="0">
                <a:solidFill>
                  <a:schemeClr val="bg1"/>
                </a:solidFill>
                <a:latin typeface="標楷體" pitchFamily="65" charset="-120"/>
                <a:ea typeface="標楷體" pitchFamily="65" charset="-120"/>
              </a:rPr>
              <a:t>輸入「</a:t>
            </a:r>
            <a:r>
              <a:rPr lang="zh-TW" altLang="zh-TW" sz="1800" b="1" dirty="0">
                <a:solidFill>
                  <a:srgbClr val="FF0000"/>
                </a:solidFill>
                <a:latin typeface="標楷體" pitchFamily="65" charset="-120"/>
                <a:ea typeface="標楷體" pitchFamily="65" charset="-120"/>
              </a:rPr>
              <a:t>縣市別</a:t>
            </a:r>
            <a:r>
              <a:rPr lang="zh-TW" altLang="zh-TW" sz="1800" dirty="0">
                <a:solidFill>
                  <a:schemeClr val="bg1"/>
                </a:solidFill>
                <a:latin typeface="標楷體" pitchFamily="65" charset="-120"/>
                <a:ea typeface="標楷體" pitchFamily="65" charset="-120"/>
              </a:rPr>
              <a:t>」、「</a:t>
            </a:r>
            <a:r>
              <a:rPr lang="zh-TW" altLang="zh-TW" sz="1800" b="1" dirty="0">
                <a:solidFill>
                  <a:srgbClr val="FF0000"/>
                </a:solidFill>
                <a:latin typeface="標楷體" pitchFamily="65" charset="-120"/>
                <a:ea typeface="標楷體" pitchFamily="65" charset="-120"/>
              </a:rPr>
              <a:t>學習階段</a:t>
            </a:r>
            <a:r>
              <a:rPr lang="zh-TW" altLang="zh-TW" sz="1800" dirty="0">
                <a:solidFill>
                  <a:schemeClr val="bg1"/>
                </a:solidFill>
                <a:latin typeface="標楷體" pitchFamily="65" charset="-120"/>
                <a:ea typeface="標楷體" pitchFamily="65" charset="-120"/>
              </a:rPr>
              <a:t>」、「</a:t>
            </a:r>
            <a:r>
              <a:rPr lang="zh-TW" altLang="zh-TW" sz="1800" b="1" dirty="0">
                <a:solidFill>
                  <a:srgbClr val="FF0000"/>
                </a:solidFill>
                <a:latin typeface="標楷體" pitchFamily="65" charset="-120"/>
                <a:ea typeface="標楷體" pitchFamily="65" charset="-120"/>
              </a:rPr>
              <a:t>學校名稱</a:t>
            </a:r>
            <a:r>
              <a:rPr lang="zh-TW" altLang="zh-TW" sz="1800" dirty="0">
                <a:solidFill>
                  <a:schemeClr val="bg1"/>
                </a:solidFill>
                <a:latin typeface="標楷體" pitchFamily="65" charset="-120"/>
                <a:ea typeface="標楷體" pitchFamily="65" charset="-120"/>
              </a:rPr>
              <a:t>」與「</a:t>
            </a:r>
            <a:r>
              <a:rPr lang="zh-TW" altLang="zh-TW" sz="1800" b="1" dirty="0">
                <a:solidFill>
                  <a:srgbClr val="FF0000"/>
                </a:solidFill>
                <a:latin typeface="標楷體" pitchFamily="65" charset="-120"/>
                <a:ea typeface="標楷體" pitchFamily="65" charset="-120"/>
              </a:rPr>
              <a:t>密碼</a:t>
            </a:r>
            <a:r>
              <a:rPr lang="zh-TW" altLang="zh-TW" sz="1800" dirty="0">
                <a:solidFill>
                  <a:schemeClr val="bg1"/>
                </a:solidFill>
                <a:latin typeface="標楷體" pitchFamily="65" charset="-120"/>
                <a:ea typeface="標楷體" pitchFamily="65" charset="-120"/>
              </a:rPr>
              <a:t>」</a:t>
            </a:r>
            <a:endParaRPr lang="zh-TW" altLang="en-US" sz="1800" dirty="0">
              <a:solidFill>
                <a:schemeClr val="bg1"/>
              </a:solidFill>
              <a:latin typeface="標楷體" pitchFamily="65" charset="-120"/>
              <a:ea typeface="標楷體" pitchFamily="65" charset="-120"/>
            </a:endParaRPr>
          </a:p>
        </p:txBody>
      </p:sp>
      <p:sp>
        <p:nvSpPr>
          <p:cNvPr id="37902" name="矩形 8"/>
          <p:cNvSpPr>
            <a:spLocks noChangeArrowheads="1"/>
          </p:cNvSpPr>
          <p:nvPr/>
        </p:nvSpPr>
        <p:spPr bwMode="auto">
          <a:xfrm>
            <a:off x="5130800" y="1546225"/>
            <a:ext cx="3516313" cy="3683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zh-TW" altLang="zh-TW" sz="1800" b="1">
                <a:solidFill>
                  <a:srgbClr val="C00000"/>
                </a:solidFill>
                <a:latin typeface="標楷體" pitchFamily="65" charset="-120"/>
                <a:ea typeface="標楷體" pitchFamily="65" charset="-120"/>
              </a:rPr>
              <a:t>如何登入線上填報</a:t>
            </a:r>
            <a:r>
              <a:rPr lang="en-US" altLang="zh-TW" sz="1800" b="1">
                <a:solidFill>
                  <a:srgbClr val="C00000"/>
                </a:solidFill>
                <a:latin typeface="標楷體" pitchFamily="65" charset="-120"/>
                <a:ea typeface="標楷體" pitchFamily="65" charset="-120"/>
              </a:rPr>
              <a:t>/</a:t>
            </a:r>
            <a:r>
              <a:rPr lang="zh-TW" altLang="zh-TW" sz="1800" b="1">
                <a:solidFill>
                  <a:srgbClr val="C00000"/>
                </a:solidFill>
                <a:latin typeface="標楷體" pitchFamily="65" charset="-120"/>
                <a:ea typeface="標楷體" pitchFamily="65" charset="-120"/>
              </a:rPr>
              <a:t>更新作業系統</a:t>
            </a:r>
            <a:endParaRPr lang="zh-TW" altLang="zh-TW" sz="1800">
              <a:solidFill>
                <a:srgbClr val="C00000"/>
              </a:solidFill>
              <a:latin typeface="標楷體" pitchFamily="65" charset="-120"/>
              <a:ea typeface="標楷體" pitchFamily="65" charset="-120"/>
            </a:endParaRPr>
          </a:p>
        </p:txBody>
      </p:sp>
    </p:spTree>
    <p:extLst>
      <p:ext uri="{BB962C8B-B14F-4D97-AF65-F5344CB8AC3E}">
        <p14:creationId xmlns:p14="http://schemas.microsoft.com/office/powerpoint/2010/main" val="162991201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內容版面配置區 44"/>
          <p:cNvSpPr>
            <a:spLocks noGrp="1"/>
          </p:cNvSpPr>
          <p:nvPr>
            <p:ph idx="1"/>
          </p:nvPr>
        </p:nvSpPr>
        <p:spPr>
          <a:xfrm>
            <a:off x="381000" y="1125538"/>
            <a:ext cx="8420100" cy="5256212"/>
          </a:xfrm>
        </p:spPr>
        <p:txBody>
          <a:bodyPr/>
          <a:lstStyle/>
          <a:p>
            <a:pPr>
              <a:lnSpc>
                <a:spcPct val="150000"/>
              </a:lnSpc>
              <a:buClr>
                <a:srgbClr val="C00000"/>
              </a:buClr>
            </a:pPr>
            <a:r>
              <a:rPr lang="zh-TW" altLang="en-US" sz="3200" b="1" smtClean="0">
                <a:latin typeface="Times New Roman" pitchFamily="18" charset="0"/>
                <a:ea typeface="標楷體" pitchFamily="65" charset="-120"/>
                <a:cs typeface="Times New Roman" pitchFamily="18" charset="0"/>
              </a:rPr>
              <a:t>簡易災害潛勢檢核表</a:t>
            </a:r>
            <a:endParaRPr lang="en-US" altLang="zh-TW" sz="3200" b="1" smtClean="0">
              <a:latin typeface="Times New Roman" pitchFamily="18" charset="0"/>
              <a:ea typeface="標楷體" pitchFamily="65" charset="-120"/>
              <a:cs typeface="Times New Roman" pitchFamily="18" charset="0"/>
            </a:endParaRPr>
          </a:p>
          <a:p>
            <a:pPr marL="719138" lvl="1" indent="-358775">
              <a:lnSpc>
                <a:spcPct val="150000"/>
              </a:lnSpc>
              <a:spcBef>
                <a:spcPts val="600"/>
              </a:spcBef>
              <a:buClr>
                <a:srgbClr val="C00000"/>
              </a:buClr>
              <a:buFont typeface="Arial" charset="0"/>
              <a:buChar char="•"/>
            </a:pPr>
            <a:r>
              <a:rPr lang="zh-TW" altLang="en-US" sz="2800" b="1" smtClean="0">
                <a:solidFill>
                  <a:srgbClr val="3333FF"/>
                </a:solidFill>
                <a:latin typeface="Times New Roman" pitchFamily="18" charset="0"/>
                <a:ea typeface="標楷體" pitchFamily="65" charset="-120"/>
                <a:cs typeface="Times New Roman" pitchFamily="18" charset="0"/>
              </a:rPr>
              <a:t>地震：</a:t>
            </a:r>
            <a:r>
              <a:rPr lang="zh-TW" altLang="en-US" sz="2800" b="1" smtClean="0">
                <a:latin typeface="Times New Roman" pitchFamily="18" charset="0"/>
                <a:ea typeface="標楷體" pitchFamily="65" charset="-120"/>
                <a:cs typeface="Times New Roman" pitchFamily="18" charset="0"/>
              </a:rPr>
              <a:t>學校基本資料、地震災害紀錄</a:t>
            </a:r>
            <a:endParaRPr lang="en-US" altLang="zh-TW" sz="2800" b="1" smtClean="0">
              <a:latin typeface="Times New Roman" pitchFamily="18" charset="0"/>
              <a:ea typeface="標楷體" pitchFamily="65" charset="-120"/>
              <a:cs typeface="Times New Roman" pitchFamily="18" charset="0"/>
            </a:endParaRPr>
          </a:p>
          <a:p>
            <a:pPr marL="719138" lvl="1" indent="-358775">
              <a:lnSpc>
                <a:spcPct val="150000"/>
              </a:lnSpc>
              <a:spcBef>
                <a:spcPts val="600"/>
              </a:spcBef>
              <a:buClr>
                <a:srgbClr val="C00000"/>
              </a:buClr>
              <a:buFont typeface="Arial" charset="0"/>
              <a:buChar char="•"/>
            </a:pPr>
            <a:r>
              <a:rPr lang="zh-TW" altLang="en-US" sz="2800" b="1" smtClean="0">
                <a:solidFill>
                  <a:srgbClr val="3333FF"/>
                </a:solidFill>
                <a:latin typeface="Times New Roman" pitchFamily="18" charset="0"/>
                <a:ea typeface="標楷體" pitchFamily="65" charset="-120"/>
                <a:cs typeface="Times New Roman" pitchFamily="18" charset="0"/>
              </a:rPr>
              <a:t>颱洪：</a:t>
            </a:r>
            <a:r>
              <a:rPr lang="zh-TW" altLang="en-US" sz="2800" b="1" smtClean="0">
                <a:latin typeface="Times New Roman" pitchFamily="18" charset="0"/>
                <a:ea typeface="標楷體" pitchFamily="65" charset="-120"/>
                <a:cs typeface="Times New Roman" pitchFamily="18" charset="0"/>
              </a:rPr>
              <a:t>校園淹水紀錄（淹水高度等）</a:t>
            </a:r>
            <a:endParaRPr lang="en-US" altLang="zh-TW" sz="2800" b="1" smtClean="0">
              <a:latin typeface="Times New Roman" pitchFamily="18" charset="0"/>
              <a:ea typeface="標楷體" pitchFamily="65" charset="-120"/>
              <a:cs typeface="Times New Roman" pitchFamily="18" charset="0"/>
            </a:endParaRPr>
          </a:p>
          <a:p>
            <a:pPr marL="719138" lvl="1" indent="-358775">
              <a:lnSpc>
                <a:spcPct val="150000"/>
              </a:lnSpc>
              <a:spcBef>
                <a:spcPts val="600"/>
              </a:spcBef>
              <a:buClr>
                <a:srgbClr val="C00000"/>
              </a:buClr>
              <a:buFont typeface="Arial" charset="0"/>
              <a:buChar char="•"/>
            </a:pPr>
            <a:r>
              <a:rPr lang="zh-TW" altLang="en-US" sz="2800" b="1" smtClean="0">
                <a:solidFill>
                  <a:srgbClr val="3333FF"/>
                </a:solidFill>
                <a:latin typeface="Times New Roman" pitchFamily="18" charset="0"/>
                <a:ea typeface="標楷體" pitchFamily="65" charset="-120"/>
                <a:cs typeface="Times New Roman" pitchFamily="18" charset="0"/>
              </a:rPr>
              <a:t>坡地：</a:t>
            </a:r>
            <a:r>
              <a:rPr lang="zh-TW" altLang="en-US" sz="2800" b="1" smtClean="0">
                <a:latin typeface="Times New Roman" pitchFamily="18" charset="0"/>
                <a:ea typeface="標楷體" pitchFamily="65" charset="-120"/>
                <a:cs typeface="Times New Roman" pitchFamily="18" charset="0"/>
              </a:rPr>
              <a:t>土石流、山崩與地滑災害（覆土深度等） ；檢查項目（邊坡、擋土牆、校園地板與路面、排水系統基本檢察，以及致災區距離）</a:t>
            </a:r>
            <a:endParaRPr lang="en-US" altLang="zh-TW" sz="2800" b="1" smtClean="0">
              <a:latin typeface="Times New Roman" pitchFamily="18" charset="0"/>
              <a:ea typeface="標楷體" pitchFamily="65" charset="-120"/>
              <a:cs typeface="Times New Roman" pitchFamily="18" charset="0"/>
            </a:endParaRPr>
          </a:p>
          <a:p>
            <a:pPr marL="719138" lvl="1" indent="-358775">
              <a:lnSpc>
                <a:spcPct val="150000"/>
              </a:lnSpc>
              <a:spcBef>
                <a:spcPts val="600"/>
              </a:spcBef>
              <a:buClr>
                <a:srgbClr val="C00000"/>
              </a:buClr>
              <a:buFont typeface="Arial" charset="0"/>
              <a:buChar char="•"/>
            </a:pPr>
            <a:r>
              <a:rPr lang="zh-TW" altLang="en-US" sz="2800" b="1" smtClean="0">
                <a:solidFill>
                  <a:srgbClr val="3333FF"/>
                </a:solidFill>
                <a:latin typeface="Times New Roman" pitchFamily="18" charset="0"/>
                <a:ea typeface="標楷體" pitchFamily="65" charset="-120"/>
                <a:cs typeface="Times New Roman" pitchFamily="18" charset="0"/>
              </a:rPr>
              <a:t>人為：</a:t>
            </a:r>
            <a:r>
              <a:rPr lang="zh-TW" altLang="en-US" sz="2800" b="1" smtClean="0">
                <a:latin typeface="Times New Roman" pitchFamily="18" charset="0"/>
                <a:ea typeface="標楷體" pitchFamily="65" charset="-120"/>
                <a:cs typeface="Times New Roman" pitchFamily="18" charset="0"/>
              </a:rPr>
              <a:t>危險設施、無人看守流域、交通流量</a:t>
            </a:r>
          </a:p>
        </p:txBody>
      </p:sp>
      <p:pic>
        <p:nvPicPr>
          <p:cNvPr id="22531" name="Picture 8"/>
          <p:cNvPicPr>
            <a:picLocks noChangeAspect="1" noChangeArrowheads="1"/>
          </p:cNvPicPr>
          <p:nvPr/>
        </p:nvPicPr>
        <p:blipFill>
          <a:blip r:embed="rId3" cstate="print"/>
          <a:srcRect/>
          <a:stretch>
            <a:fillRect/>
          </a:stretch>
        </p:blipFill>
        <p:spPr bwMode="auto">
          <a:xfrm>
            <a:off x="7164388" y="1268413"/>
            <a:ext cx="1460500" cy="647700"/>
          </a:xfrm>
          <a:prstGeom prst="rect">
            <a:avLst/>
          </a:prstGeom>
          <a:noFill/>
          <a:ln w="9525">
            <a:noFill/>
            <a:miter lim="800000"/>
            <a:headEnd/>
            <a:tailEnd/>
          </a:ln>
        </p:spPr>
      </p:pic>
      <p:sp>
        <p:nvSpPr>
          <p:cNvPr id="5" name="標題版面配置區 1"/>
          <p:cNvSpPr txBox="1">
            <a:spLocks/>
          </p:cNvSpPr>
          <p:nvPr/>
        </p:nvSpPr>
        <p:spPr>
          <a:xfrm>
            <a:off x="179512" y="332656"/>
            <a:ext cx="6840760" cy="720725"/>
          </a:xfrm>
          <a:prstGeom prst="rect">
            <a:avLst/>
          </a:prstGeom>
          <a:noFill/>
          <a:ln w="25400" cap="flat" cmpd="sng" algn="ctr">
            <a:noFill/>
            <a:prstDash val="solid"/>
          </a:ln>
        </p:spPr>
        <p:style>
          <a:lnRef idx="2">
            <a:schemeClr val="accent4"/>
          </a:lnRef>
          <a:fillRef idx="1">
            <a:schemeClr val="lt1"/>
          </a:fillRef>
          <a:effectRef idx="0">
            <a:schemeClr val="accent4"/>
          </a:effectRef>
          <a:fontRef idx="none"/>
        </p:style>
        <p:txBody>
          <a:bodyPr anchor="ctr">
            <a:normAutofit/>
          </a:bodyPr>
          <a:lstStyle/>
          <a:p>
            <a:pPr eaLnBrk="0" hangingPunct="0">
              <a:defRPr/>
            </a:pPr>
            <a:r>
              <a:rPr kumimoji="0" lang="zh-TW" altLang="en-US" sz="4000" b="1" dirty="0">
                <a:solidFill>
                  <a:srgbClr val="FFFFFF"/>
                </a:solidFill>
                <a:latin typeface="微軟正黑體" pitchFamily="34" charset="-120"/>
                <a:ea typeface="微軟正黑體" pitchFamily="34" charset="-120"/>
                <a:cs typeface="+mj-cs"/>
              </a:rPr>
              <a:t>校園災害潛勢檢核表內容</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標題 1"/>
          <p:cNvSpPr txBox="1">
            <a:spLocks/>
          </p:cNvSpPr>
          <p:nvPr/>
        </p:nvSpPr>
        <p:spPr bwMode="auto">
          <a:xfrm>
            <a:off x="417513" y="2857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endParaRPr kumimoji="0" lang="zh-TW" altLang="en-US" sz="4400" b="1"/>
          </a:p>
        </p:txBody>
      </p:sp>
      <p:sp>
        <p:nvSpPr>
          <p:cNvPr id="45059" name="標題 1"/>
          <p:cNvSpPr>
            <a:spLocks noGrp="1"/>
          </p:cNvSpPr>
          <p:nvPr>
            <p:ph type="title"/>
          </p:nvPr>
        </p:nvSpPr>
        <p:spPr>
          <a:xfrm>
            <a:off x="395536" y="188640"/>
            <a:ext cx="8229600" cy="1143000"/>
          </a:xfrm>
        </p:spPr>
        <p:txBody>
          <a:bodyPr/>
          <a:lstStyle/>
          <a:p>
            <a:pPr eaLnBrk="1" hangingPunct="1"/>
            <a:r>
              <a:rPr lang="zh-TW" altLang="en-US" b="1" dirty="0" smtClean="0">
                <a:latin typeface="標楷體" pitchFamily="65" charset="-120"/>
                <a:ea typeface="標楷體" pitchFamily="65" charset="-120"/>
              </a:rPr>
              <a:t>學校填報表格說明</a:t>
            </a:r>
          </a:p>
        </p:txBody>
      </p:sp>
      <p:sp>
        <p:nvSpPr>
          <p:cNvPr id="5" name="圓角矩形 4"/>
          <p:cNvSpPr/>
          <p:nvPr/>
        </p:nvSpPr>
        <p:spPr>
          <a:xfrm>
            <a:off x="468313" y="260350"/>
            <a:ext cx="8207375" cy="1152525"/>
          </a:xfrm>
          <a:prstGeom prst="roundRect">
            <a:avLst/>
          </a:prstGeom>
          <a:noFill/>
          <a:ln w="57150">
            <a:solidFill>
              <a:srgbClr val="FFC00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kumimoji="0" lang="zh-TW" altLang="en-US"/>
          </a:p>
        </p:txBody>
      </p:sp>
      <p:sp>
        <p:nvSpPr>
          <p:cNvPr id="71" name="圓角矩形 70"/>
          <p:cNvSpPr/>
          <p:nvPr/>
        </p:nvSpPr>
        <p:spPr>
          <a:xfrm>
            <a:off x="468313" y="6226175"/>
            <a:ext cx="8099425" cy="504825"/>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dirty="0"/>
          </a:p>
        </p:txBody>
      </p:sp>
      <p:sp>
        <p:nvSpPr>
          <p:cNvPr id="72" name="矩形 71"/>
          <p:cNvSpPr/>
          <p:nvPr/>
        </p:nvSpPr>
        <p:spPr>
          <a:xfrm>
            <a:off x="611188" y="6284913"/>
            <a:ext cx="8353425" cy="646112"/>
          </a:xfrm>
          <a:prstGeom prst="rect">
            <a:avLst/>
          </a:prstGeom>
        </p:spPr>
        <p:txBody>
          <a:bodyPr>
            <a:spAutoFit/>
          </a:bodyPr>
          <a:lstStyle/>
          <a:p>
            <a:pPr fontAlgn="auto">
              <a:spcBef>
                <a:spcPts val="0"/>
              </a:spcBef>
              <a:spcAft>
                <a:spcPts val="0"/>
              </a:spcAft>
              <a:defRPr/>
            </a:pPr>
            <a:r>
              <a:rPr kumimoji="0" lang="zh-TW" altLang="en-US"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全國各級學校災害潛勢資訊管理系統</a:t>
            </a:r>
            <a:r>
              <a:rPr kumimoji="0" lang="en-US" altLang="zh-TW"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a:t>
            </a:r>
            <a:r>
              <a:rPr kumimoji="0" lang="en-US" altLang="zh-TW"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http://140.125.154.179/</a:t>
            </a:r>
            <a:r>
              <a:rPr kumimoji="0" lang="en-US" altLang="zh-TW" b="1" dirty="0" err="1">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ms</a:t>
            </a:r>
            <a:r>
              <a:rPr kumimoji="0" lang="en-US" altLang="zh-TW"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/Default.aspx</a:t>
            </a:r>
            <a:endParaRPr kumimoji="0" lang="zh-TW" alt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p>
            <a:pPr fontAlgn="auto">
              <a:spcBef>
                <a:spcPts val="0"/>
              </a:spcBef>
              <a:spcAft>
                <a:spcPts val="0"/>
              </a:spcAft>
              <a:defRPr/>
            </a:pPr>
            <a:endParaRPr kumimoji="0" lang="zh-TW" altLang="en-US" dirty="0">
              <a:latin typeface="+mn-lt"/>
              <a:ea typeface="+mn-ea"/>
            </a:endParaRPr>
          </a:p>
        </p:txBody>
      </p:sp>
      <p:sp>
        <p:nvSpPr>
          <p:cNvPr id="45063" name="矩形 2"/>
          <p:cNvSpPr>
            <a:spLocks noChangeArrowheads="1"/>
          </p:cNvSpPr>
          <p:nvPr/>
        </p:nvSpPr>
        <p:spPr bwMode="auto">
          <a:xfrm>
            <a:off x="588963" y="1474788"/>
            <a:ext cx="3284537" cy="3683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zh-TW" altLang="zh-TW" sz="1800" b="1">
                <a:solidFill>
                  <a:srgbClr val="C00000"/>
                </a:solidFill>
                <a:latin typeface="標楷體" pitchFamily="65" charset="-120"/>
                <a:ea typeface="標楷體" pitchFamily="65" charset="-120"/>
              </a:rPr>
              <a:t>線上填報</a:t>
            </a:r>
            <a:r>
              <a:rPr lang="en-US" altLang="zh-TW" sz="1800" b="1">
                <a:solidFill>
                  <a:srgbClr val="C00000"/>
                </a:solidFill>
                <a:latin typeface="標楷體" pitchFamily="65" charset="-120"/>
                <a:ea typeface="標楷體" pitchFamily="65" charset="-120"/>
              </a:rPr>
              <a:t>/</a:t>
            </a:r>
            <a:r>
              <a:rPr lang="zh-TW" altLang="zh-TW" sz="1800" b="1">
                <a:solidFill>
                  <a:srgbClr val="C00000"/>
                </a:solidFill>
                <a:latin typeface="標楷體" pitchFamily="65" charset="-120"/>
                <a:ea typeface="標楷體" pitchFamily="65" charset="-120"/>
              </a:rPr>
              <a:t>更新作業流程範例！</a:t>
            </a:r>
            <a:endParaRPr lang="zh-TW" altLang="zh-TW" sz="1800">
              <a:solidFill>
                <a:srgbClr val="C00000"/>
              </a:solidFill>
              <a:latin typeface="標楷體" pitchFamily="65" charset="-120"/>
              <a:ea typeface="標楷體" pitchFamily="65" charset="-120"/>
            </a:endParaRPr>
          </a:p>
        </p:txBody>
      </p:sp>
      <p:sp>
        <p:nvSpPr>
          <p:cNvPr id="7" name="文字方塊 6"/>
          <p:cNvSpPr txBox="1"/>
          <p:nvPr/>
        </p:nvSpPr>
        <p:spPr>
          <a:xfrm>
            <a:off x="4356100" y="1479550"/>
            <a:ext cx="1368425" cy="369888"/>
          </a:xfrm>
          <a:prstGeom prst="rect">
            <a:avLst/>
          </a:prstGeom>
          <a:solidFill>
            <a:schemeClr val="accent4">
              <a:lumMod val="60000"/>
              <a:lumOff val="40000"/>
            </a:schemeClr>
          </a:solidFill>
        </p:spPr>
        <p:txBody>
          <a:bodyPr>
            <a:spAutoFit/>
          </a:bodyPr>
          <a:lstStyle/>
          <a:p>
            <a:pPr algn="ctr">
              <a:defRPr/>
            </a:pPr>
            <a:r>
              <a:rPr lang="zh-TW" altLang="en-US" b="1" dirty="0">
                <a:solidFill>
                  <a:srgbClr val="C00000"/>
                </a:solidFill>
                <a:latin typeface="標楷體" panose="03000509000000000000" pitchFamily="65" charset="-120"/>
                <a:ea typeface="標楷體" panose="03000509000000000000" pitchFamily="65" charset="-120"/>
              </a:rPr>
              <a:t>地震調查</a:t>
            </a:r>
          </a:p>
        </p:txBody>
      </p:sp>
      <p:sp>
        <p:nvSpPr>
          <p:cNvPr id="45065" name="矩形 7"/>
          <p:cNvSpPr>
            <a:spLocks noChangeArrowheads="1"/>
          </p:cNvSpPr>
          <p:nvPr/>
        </p:nvSpPr>
        <p:spPr bwMode="auto">
          <a:xfrm>
            <a:off x="4211638" y="3003550"/>
            <a:ext cx="435610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1800" dirty="0">
                <a:solidFill>
                  <a:srgbClr val="333333"/>
                </a:solidFill>
                <a:latin typeface="Times New Roman" pitchFamily="18" charset="0"/>
                <a:ea typeface="標楷體" pitchFamily="65" charset="-120"/>
                <a:cs typeface="Times New Roman" pitchFamily="18" charset="0"/>
              </a:rPr>
              <a:t>1.</a:t>
            </a:r>
            <a:r>
              <a:rPr lang="zh-TW" altLang="zh-TW" sz="1800" dirty="0">
                <a:solidFill>
                  <a:srgbClr val="333333"/>
                </a:solidFill>
                <a:latin typeface="Times New Roman" pitchFamily="18" charset="0"/>
                <a:ea typeface="標楷體" pitchFamily="65" charset="-120"/>
                <a:cs typeface="Times New Roman" pitchFamily="18" charset="0"/>
              </a:rPr>
              <a:t>表</a:t>
            </a:r>
            <a:r>
              <a:rPr lang="en-US" altLang="zh-TW" sz="1800" dirty="0">
                <a:solidFill>
                  <a:srgbClr val="333333"/>
                </a:solidFill>
                <a:latin typeface="Times New Roman" pitchFamily="18" charset="0"/>
                <a:ea typeface="標楷體" pitchFamily="65" charset="-120"/>
                <a:cs typeface="Times New Roman" pitchFamily="18" charset="0"/>
              </a:rPr>
              <a:t>A5</a:t>
            </a:r>
            <a:r>
              <a:rPr lang="zh-TW" altLang="zh-TW" sz="1800" dirty="0">
                <a:solidFill>
                  <a:srgbClr val="333333"/>
                </a:solidFill>
                <a:latin typeface="Times New Roman" pitchFamily="18" charset="0"/>
                <a:ea typeface="標楷體" pitchFamily="65" charset="-120"/>
                <a:cs typeface="Times New Roman" pitchFamily="18" charset="0"/>
              </a:rPr>
              <a:t>依據學校過去</a:t>
            </a:r>
            <a:r>
              <a:rPr lang="en-US" altLang="zh-TW" sz="1800" b="1" dirty="0">
                <a:solidFill>
                  <a:srgbClr val="333333"/>
                </a:solidFill>
                <a:latin typeface="Times New Roman" pitchFamily="18" charset="0"/>
                <a:ea typeface="標楷體" pitchFamily="65" charset="-120"/>
                <a:cs typeface="Times New Roman" pitchFamily="18" charset="0"/>
              </a:rPr>
              <a:t>101.01.01~102.12.31</a:t>
            </a:r>
          </a:p>
          <a:p>
            <a:pPr eaLnBrk="1" hangingPunct="1">
              <a:spcBef>
                <a:spcPct val="0"/>
              </a:spcBef>
              <a:buFontTx/>
              <a:buNone/>
            </a:pPr>
            <a:r>
              <a:rPr lang="zh-TW" altLang="en-US" sz="1800" b="1" dirty="0">
                <a:solidFill>
                  <a:srgbClr val="333333"/>
                </a:solidFill>
                <a:latin typeface="Times New Roman" pitchFamily="18" charset="0"/>
                <a:ea typeface="標楷體" pitchFamily="65" charset="-120"/>
                <a:cs typeface="Times New Roman" pitchFamily="18" charset="0"/>
              </a:rPr>
              <a:t>   </a:t>
            </a:r>
            <a:r>
              <a:rPr lang="zh-TW" altLang="zh-TW" sz="1800" dirty="0">
                <a:solidFill>
                  <a:srgbClr val="333333"/>
                </a:solidFill>
                <a:latin typeface="Times New Roman" pitchFamily="18" charset="0"/>
                <a:ea typeface="標楷體" pitchFamily="65" charset="-120"/>
                <a:cs typeface="Times New Roman" pitchFamily="18" charset="0"/>
              </a:rPr>
              <a:t>是否發生地震災害進行調查。</a:t>
            </a:r>
            <a:endParaRPr lang="en-US" altLang="zh-TW" sz="1800" dirty="0">
              <a:solidFill>
                <a:srgbClr val="333333"/>
              </a:solidFill>
              <a:latin typeface="Times New Roman" pitchFamily="18" charset="0"/>
              <a:ea typeface="標楷體" pitchFamily="65" charset="-120"/>
              <a:cs typeface="Times New Roman" pitchFamily="18" charset="0"/>
            </a:endParaRPr>
          </a:p>
          <a:p>
            <a:pPr eaLnBrk="1" hangingPunct="1">
              <a:spcBef>
                <a:spcPct val="0"/>
              </a:spcBef>
              <a:buFontTx/>
              <a:buNone/>
            </a:pPr>
            <a:r>
              <a:rPr lang="en-US" altLang="zh-TW" sz="1800" dirty="0">
                <a:solidFill>
                  <a:srgbClr val="333333"/>
                </a:solidFill>
                <a:latin typeface="Times New Roman" pitchFamily="18" charset="0"/>
                <a:ea typeface="標楷體" pitchFamily="65" charset="-120"/>
                <a:cs typeface="Times New Roman" pitchFamily="18" charset="0"/>
              </a:rPr>
              <a:t>2.</a:t>
            </a:r>
            <a:r>
              <a:rPr lang="zh-TW" altLang="zh-TW" sz="1800" dirty="0">
                <a:solidFill>
                  <a:srgbClr val="333333"/>
                </a:solidFill>
                <a:latin typeface="Times New Roman" pitchFamily="18" charset="0"/>
                <a:ea typeface="標楷體" pitchFamily="65" charset="-120"/>
                <a:cs typeface="Times New Roman" pitchFamily="18" charset="0"/>
              </a:rPr>
              <a:t>表</a:t>
            </a:r>
            <a:r>
              <a:rPr lang="en-US" altLang="zh-TW" sz="1800" dirty="0">
                <a:solidFill>
                  <a:srgbClr val="333333"/>
                </a:solidFill>
                <a:latin typeface="Times New Roman" pitchFamily="18" charset="0"/>
                <a:ea typeface="標楷體" pitchFamily="65" charset="-120"/>
                <a:cs typeface="Times New Roman" pitchFamily="18" charset="0"/>
              </a:rPr>
              <a:t>A6</a:t>
            </a:r>
            <a:r>
              <a:rPr lang="zh-TW" altLang="zh-TW" sz="1800" dirty="0">
                <a:solidFill>
                  <a:srgbClr val="333333"/>
                </a:solidFill>
                <a:latin typeface="Times New Roman" pitchFamily="18" charset="0"/>
                <a:ea typeface="標楷體" pitchFamily="65" charset="-120"/>
                <a:cs typeface="Times New Roman" pitchFamily="18" charset="0"/>
              </a:rPr>
              <a:t>上傳地震災害記錄照片，點選</a:t>
            </a:r>
            <a:r>
              <a:rPr lang="zh-TW" altLang="zh-TW" sz="1800" b="1" dirty="0">
                <a:solidFill>
                  <a:srgbClr val="333333"/>
                </a:solidFill>
                <a:latin typeface="Times New Roman" pitchFamily="18" charset="0"/>
                <a:ea typeface="標楷體" pitchFamily="65" charset="-120"/>
                <a:cs typeface="Times New Roman" pitchFamily="18" charset="0"/>
              </a:rPr>
              <a:t>上傳</a:t>
            </a:r>
            <a:endParaRPr lang="en-US" altLang="zh-TW" sz="1800" b="1" dirty="0">
              <a:solidFill>
                <a:srgbClr val="333333"/>
              </a:solidFill>
              <a:latin typeface="Times New Roman" pitchFamily="18" charset="0"/>
              <a:ea typeface="標楷體" pitchFamily="65" charset="-120"/>
              <a:cs typeface="Times New Roman" pitchFamily="18" charset="0"/>
            </a:endParaRPr>
          </a:p>
          <a:p>
            <a:pPr eaLnBrk="1" hangingPunct="1">
              <a:spcBef>
                <a:spcPct val="0"/>
              </a:spcBef>
              <a:buFontTx/>
              <a:buNone/>
            </a:pPr>
            <a:r>
              <a:rPr lang="zh-TW" altLang="en-US" sz="1800" b="1" dirty="0">
                <a:solidFill>
                  <a:srgbClr val="333333"/>
                </a:solidFill>
                <a:latin typeface="Times New Roman" pitchFamily="18" charset="0"/>
                <a:ea typeface="標楷體" pitchFamily="65" charset="-120"/>
                <a:cs typeface="Times New Roman" pitchFamily="18" charset="0"/>
              </a:rPr>
              <a:t>   </a:t>
            </a:r>
            <a:r>
              <a:rPr lang="zh-TW" altLang="zh-TW" sz="1800" b="1" dirty="0">
                <a:solidFill>
                  <a:srgbClr val="333333"/>
                </a:solidFill>
                <a:latin typeface="Times New Roman" pitchFamily="18" charset="0"/>
                <a:ea typeface="標楷體" pitchFamily="65" charset="-120"/>
                <a:cs typeface="Times New Roman" pitchFamily="18" charset="0"/>
              </a:rPr>
              <a:t>檔案</a:t>
            </a:r>
            <a:r>
              <a:rPr lang="zh-TW" altLang="zh-TW" sz="1800" dirty="0">
                <a:solidFill>
                  <a:srgbClr val="333333"/>
                </a:solidFill>
                <a:latin typeface="Times New Roman" pitchFamily="18" charset="0"/>
                <a:ea typeface="標楷體" pitchFamily="65" charset="-120"/>
                <a:cs typeface="Times New Roman" pitchFamily="18" charset="0"/>
              </a:rPr>
              <a:t>選擇你欲上傳檔案。</a:t>
            </a:r>
            <a:endParaRPr lang="en-US" altLang="zh-TW" sz="1800" dirty="0">
              <a:solidFill>
                <a:srgbClr val="333333"/>
              </a:solidFill>
              <a:latin typeface="Times New Roman" pitchFamily="18" charset="0"/>
              <a:ea typeface="標楷體" pitchFamily="65" charset="-120"/>
              <a:cs typeface="Times New Roman" pitchFamily="18" charset="0"/>
            </a:endParaRPr>
          </a:p>
          <a:p>
            <a:pPr eaLnBrk="1" hangingPunct="1">
              <a:spcBef>
                <a:spcPct val="0"/>
              </a:spcBef>
              <a:buFontTx/>
              <a:buNone/>
            </a:pPr>
            <a:r>
              <a:rPr lang="en-US" altLang="zh-TW" sz="1800" dirty="0">
                <a:solidFill>
                  <a:srgbClr val="333333"/>
                </a:solidFill>
                <a:latin typeface="Times New Roman" pitchFamily="18" charset="0"/>
                <a:ea typeface="標楷體" pitchFamily="65" charset="-120"/>
                <a:cs typeface="Times New Roman" pitchFamily="18" charset="0"/>
              </a:rPr>
              <a:t>3.</a:t>
            </a:r>
            <a:r>
              <a:rPr lang="zh-TW" altLang="zh-TW" sz="1800" dirty="0">
                <a:solidFill>
                  <a:srgbClr val="333333"/>
                </a:solidFill>
                <a:latin typeface="Times New Roman" pitchFamily="18" charset="0"/>
                <a:ea typeface="標楷體" pitchFamily="65" charset="-120"/>
                <a:cs typeface="Times New Roman" pitchFamily="18" charset="0"/>
              </a:rPr>
              <a:t>資料確認無誤後，請點選</a:t>
            </a:r>
            <a:r>
              <a:rPr lang="zh-TW" altLang="zh-TW" sz="1800" b="1" dirty="0">
                <a:solidFill>
                  <a:srgbClr val="333333"/>
                </a:solidFill>
                <a:latin typeface="Times New Roman" pitchFamily="18" charset="0"/>
                <a:ea typeface="標楷體" pitchFamily="65" charset="-120"/>
                <a:cs typeface="Times New Roman" pitchFamily="18" charset="0"/>
              </a:rPr>
              <a:t>儲存並繼續</a:t>
            </a:r>
            <a:r>
              <a:rPr lang="zh-TW" altLang="zh-TW" sz="1800" dirty="0">
                <a:solidFill>
                  <a:srgbClr val="333333"/>
                </a:solidFill>
                <a:latin typeface="Times New Roman" pitchFamily="18" charset="0"/>
                <a:ea typeface="標楷體" pitchFamily="65" charset="-120"/>
                <a:cs typeface="Times New Roman" pitchFamily="18" charset="0"/>
              </a:rPr>
              <a:t>。</a:t>
            </a:r>
          </a:p>
        </p:txBody>
      </p:sp>
      <p:pic>
        <p:nvPicPr>
          <p:cNvPr id="4506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163" y="1843088"/>
            <a:ext cx="3321050" cy="4365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340477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標題 1"/>
          <p:cNvSpPr txBox="1">
            <a:spLocks/>
          </p:cNvSpPr>
          <p:nvPr/>
        </p:nvSpPr>
        <p:spPr bwMode="auto">
          <a:xfrm>
            <a:off x="417513" y="2857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endParaRPr kumimoji="0" lang="zh-TW" altLang="en-US" sz="4400" b="1"/>
          </a:p>
        </p:txBody>
      </p:sp>
      <p:sp>
        <p:nvSpPr>
          <p:cNvPr id="46083" name="標題 1"/>
          <p:cNvSpPr>
            <a:spLocks noGrp="1"/>
          </p:cNvSpPr>
          <p:nvPr>
            <p:ph type="title"/>
          </p:nvPr>
        </p:nvSpPr>
        <p:spPr>
          <a:xfrm>
            <a:off x="467544" y="116632"/>
            <a:ext cx="8229600" cy="1143000"/>
          </a:xfrm>
        </p:spPr>
        <p:txBody>
          <a:bodyPr/>
          <a:lstStyle/>
          <a:p>
            <a:pPr eaLnBrk="1" hangingPunct="1"/>
            <a:r>
              <a:rPr lang="zh-TW" altLang="en-US" b="1" dirty="0" smtClean="0">
                <a:latin typeface="標楷體" pitchFamily="65" charset="-120"/>
                <a:ea typeface="標楷體" pitchFamily="65" charset="-120"/>
              </a:rPr>
              <a:t>學校填報表格說明</a:t>
            </a:r>
          </a:p>
        </p:txBody>
      </p:sp>
      <p:sp>
        <p:nvSpPr>
          <p:cNvPr id="5" name="圓角矩形 4"/>
          <p:cNvSpPr/>
          <p:nvPr/>
        </p:nvSpPr>
        <p:spPr>
          <a:xfrm>
            <a:off x="468313" y="260350"/>
            <a:ext cx="8207375" cy="1152525"/>
          </a:xfrm>
          <a:prstGeom prst="roundRect">
            <a:avLst/>
          </a:prstGeom>
          <a:noFill/>
          <a:ln w="57150">
            <a:solidFill>
              <a:srgbClr val="FFC00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kumimoji="0" lang="zh-TW" altLang="en-US"/>
          </a:p>
        </p:txBody>
      </p:sp>
      <p:sp>
        <p:nvSpPr>
          <p:cNvPr id="71" name="圓角矩形 70"/>
          <p:cNvSpPr/>
          <p:nvPr/>
        </p:nvSpPr>
        <p:spPr>
          <a:xfrm>
            <a:off x="468313" y="6226175"/>
            <a:ext cx="8099425" cy="504825"/>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dirty="0"/>
          </a:p>
        </p:txBody>
      </p:sp>
      <p:sp>
        <p:nvSpPr>
          <p:cNvPr id="72" name="矩形 71"/>
          <p:cNvSpPr/>
          <p:nvPr/>
        </p:nvSpPr>
        <p:spPr>
          <a:xfrm>
            <a:off x="611188" y="6284913"/>
            <a:ext cx="8353425" cy="646112"/>
          </a:xfrm>
          <a:prstGeom prst="rect">
            <a:avLst/>
          </a:prstGeom>
        </p:spPr>
        <p:txBody>
          <a:bodyPr>
            <a:spAutoFit/>
          </a:bodyPr>
          <a:lstStyle/>
          <a:p>
            <a:pPr fontAlgn="auto">
              <a:spcBef>
                <a:spcPts val="0"/>
              </a:spcBef>
              <a:spcAft>
                <a:spcPts val="0"/>
              </a:spcAft>
              <a:defRPr/>
            </a:pPr>
            <a:r>
              <a:rPr kumimoji="0" lang="zh-TW" altLang="en-US"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全國各級學校災害潛勢資訊管理系統</a:t>
            </a:r>
            <a:r>
              <a:rPr kumimoji="0" lang="en-US" altLang="zh-TW"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a:t>
            </a:r>
            <a:r>
              <a:rPr kumimoji="0" lang="en-US" altLang="zh-TW"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http://140.125.154.179/</a:t>
            </a:r>
            <a:r>
              <a:rPr kumimoji="0" lang="en-US" altLang="zh-TW" b="1" dirty="0" err="1">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ms</a:t>
            </a:r>
            <a:r>
              <a:rPr kumimoji="0" lang="en-US" altLang="zh-TW"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/Default.aspx</a:t>
            </a:r>
            <a:endParaRPr kumimoji="0" lang="zh-TW" alt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p>
            <a:pPr fontAlgn="auto">
              <a:spcBef>
                <a:spcPts val="0"/>
              </a:spcBef>
              <a:spcAft>
                <a:spcPts val="0"/>
              </a:spcAft>
              <a:defRPr/>
            </a:pPr>
            <a:endParaRPr kumimoji="0" lang="zh-TW" altLang="en-US" dirty="0">
              <a:latin typeface="+mn-lt"/>
              <a:ea typeface="+mn-ea"/>
            </a:endParaRPr>
          </a:p>
        </p:txBody>
      </p:sp>
      <p:sp>
        <p:nvSpPr>
          <p:cNvPr id="46087" name="矩形 2"/>
          <p:cNvSpPr>
            <a:spLocks noChangeArrowheads="1"/>
          </p:cNvSpPr>
          <p:nvPr/>
        </p:nvSpPr>
        <p:spPr bwMode="auto">
          <a:xfrm>
            <a:off x="588963" y="1474788"/>
            <a:ext cx="3284537" cy="3683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zh-TW" altLang="zh-TW" sz="1800" b="1">
                <a:solidFill>
                  <a:srgbClr val="C00000"/>
                </a:solidFill>
                <a:latin typeface="標楷體" pitchFamily="65" charset="-120"/>
                <a:ea typeface="標楷體" pitchFamily="65" charset="-120"/>
              </a:rPr>
              <a:t>線上填報</a:t>
            </a:r>
            <a:r>
              <a:rPr lang="en-US" altLang="zh-TW" sz="1800" b="1">
                <a:solidFill>
                  <a:srgbClr val="C00000"/>
                </a:solidFill>
                <a:latin typeface="標楷體" pitchFamily="65" charset="-120"/>
                <a:ea typeface="標楷體" pitchFamily="65" charset="-120"/>
              </a:rPr>
              <a:t>/</a:t>
            </a:r>
            <a:r>
              <a:rPr lang="zh-TW" altLang="zh-TW" sz="1800" b="1">
                <a:solidFill>
                  <a:srgbClr val="C00000"/>
                </a:solidFill>
                <a:latin typeface="標楷體" pitchFamily="65" charset="-120"/>
                <a:ea typeface="標楷體" pitchFamily="65" charset="-120"/>
              </a:rPr>
              <a:t>更新作業流程範例！</a:t>
            </a:r>
            <a:endParaRPr lang="zh-TW" altLang="zh-TW" sz="1800">
              <a:solidFill>
                <a:srgbClr val="C00000"/>
              </a:solidFill>
              <a:latin typeface="標楷體" pitchFamily="65" charset="-120"/>
              <a:ea typeface="標楷體" pitchFamily="65" charset="-120"/>
            </a:endParaRPr>
          </a:p>
        </p:txBody>
      </p:sp>
      <p:sp>
        <p:nvSpPr>
          <p:cNvPr id="7" name="文字方塊 6"/>
          <p:cNvSpPr txBox="1"/>
          <p:nvPr/>
        </p:nvSpPr>
        <p:spPr>
          <a:xfrm>
            <a:off x="4356100" y="1479550"/>
            <a:ext cx="1368425" cy="369888"/>
          </a:xfrm>
          <a:prstGeom prst="rect">
            <a:avLst/>
          </a:prstGeom>
          <a:solidFill>
            <a:schemeClr val="accent4">
              <a:lumMod val="60000"/>
              <a:lumOff val="40000"/>
            </a:schemeClr>
          </a:solidFill>
        </p:spPr>
        <p:txBody>
          <a:bodyPr>
            <a:spAutoFit/>
          </a:bodyPr>
          <a:lstStyle/>
          <a:p>
            <a:pPr>
              <a:defRPr/>
            </a:pPr>
            <a:r>
              <a:rPr lang="zh-TW" altLang="en-US" b="1" dirty="0">
                <a:solidFill>
                  <a:srgbClr val="C00000"/>
                </a:solidFill>
                <a:latin typeface="標楷體" panose="03000509000000000000" pitchFamily="65" charset="-120"/>
                <a:ea typeface="標楷體" panose="03000509000000000000" pitchFamily="65" charset="-120"/>
              </a:rPr>
              <a:t>積淹水調查</a:t>
            </a:r>
          </a:p>
        </p:txBody>
      </p:sp>
      <p:pic>
        <p:nvPicPr>
          <p:cNvPr id="4608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313" y="1858963"/>
            <a:ext cx="3290887" cy="4117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09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59275" y="2165350"/>
            <a:ext cx="3971925"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6091" name="矩形 1"/>
          <p:cNvSpPr>
            <a:spLocks noChangeArrowheads="1"/>
          </p:cNvSpPr>
          <p:nvPr/>
        </p:nvSpPr>
        <p:spPr bwMode="auto">
          <a:xfrm>
            <a:off x="4356100" y="4149725"/>
            <a:ext cx="3929063"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1600" dirty="0">
                <a:solidFill>
                  <a:srgbClr val="333333"/>
                </a:solidFill>
                <a:latin typeface="Times New Roman" pitchFamily="18" charset="0"/>
                <a:ea typeface="標楷體" pitchFamily="65" charset="-120"/>
                <a:cs typeface="Times New Roman" pitchFamily="18" charset="0"/>
              </a:rPr>
              <a:t>1.</a:t>
            </a:r>
            <a:r>
              <a:rPr lang="zh-TW" altLang="en-US" sz="1600" dirty="0">
                <a:solidFill>
                  <a:srgbClr val="333333"/>
                </a:solidFill>
                <a:latin typeface="Times New Roman" pitchFamily="18" charset="0"/>
                <a:ea typeface="標楷體" pitchFamily="65" charset="-120"/>
                <a:cs typeface="Times New Roman" pitchFamily="18" charset="0"/>
              </a:rPr>
              <a:t>表</a:t>
            </a:r>
            <a:r>
              <a:rPr lang="en-US" altLang="zh-TW" sz="1600" dirty="0">
                <a:solidFill>
                  <a:srgbClr val="333333"/>
                </a:solidFill>
                <a:latin typeface="Times New Roman" pitchFamily="18" charset="0"/>
                <a:ea typeface="標楷體" pitchFamily="65" charset="-120"/>
                <a:cs typeface="Times New Roman" pitchFamily="18" charset="0"/>
              </a:rPr>
              <a:t>B1</a:t>
            </a:r>
            <a:r>
              <a:rPr lang="zh-TW" altLang="en-US" sz="1600" dirty="0">
                <a:solidFill>
                  <a:srgbClr val="333333"/>
                </a:solidFill>
                <a:latin typeface="Times New Roman" pitchFamily="18" charset="0"/>
                <a:ea typeface="標楷體" pitchFamily="65" charset="-120"/>
                <a:cs typeface="Times New Roman" pitchFamily="18" charset="0"/>
              </a:rPr>
              <a:t>依據學校過去</a:t>
            </a:r>
            <a:r>
              <a:rPr lang="en-US" altLang="zh-TW" sz="1600" b="1" dirty="0">
                <a:solidFill>
                  <a:srgbClr val="333333"/>
                </a:solidFill>
                <a:latin typeface="Times New Roman" pitchFamily="18" charset="0"/>
                <a:ea typeface="標楷體" pitchFamily="65" charset="-120"/>
                <a:cs typeface="Times New Roman" pitchFamily="18" charset="0"/>
              </a:rPr>
              <a:t>101.01.01~102.12.31</a:t>
            </a:r>
          </a:p>
          <a:p>
            <a:pPr eaLnBrk="1" hangingPunct="1">
              <a:spcBef>
                <a:spcPct val="0"/>
              </a:spcBef>
              <a:buFontTx/>
              <a:buNone/>
            </a:pPr>
            <a:r>
              <a:rPr lang="zh-TW" altLang="en-US" sz="1600" b="1" dirty="0">
                <a:solidFill>
                  <a:srgbClr val="333333"/>
                </a:solidFill>
                <a:latin typeface="Times New Roman" pitchFamily="18" charset="0"/>
                <a:ea typeface="標楷體" pitchFamily="65" charset="-120"/>
                <a:cs typeface="Times New Roman" pitchFamily="18" charset="0"/>
              </a:rPr>
              <a:t>   </a:t>
            </a:r>
            <a:r>
              <a:rPr lang="zh-TW" altLang="en-US" sz="1600" dirty="0">
                <a:solidFill>
                  <a:srgbClr val="333333"/>
                </a:solidFill>
                <a:latin typeface="Times New Roman" pitchFamily="18" charset="0"/>
                <a:ea typeface="標楷體" pitchFamily="65" charset="-120"/>
                <a:cs typeface="Times New Roman" pitchFamily="18" charset="0"/>
              </a:rPr>
              <a:t>是否發生積淹水災害進行調查。</a:t>
            </a:r>
          </a:p>
          <a:p>
            <a:pPr eaLnBrk="1" hangingPunct="1">
              <a:spcBef>
                <a:spcPct val="0"/>
              </a:spcBef>
              <a:buFontTx/>
              <a:buNone/>
            </a:pPr>
            <a:r>
              <a:rPr lang="en-US" altLang="zh-TW" sz="1600" dirty="0">
                <a:solidFill>
                  <a:srgbClr val="333333"/>
                </a:solidFill>
                <a:latin typeface="Times New Roman" pitchFamily="18" charset="0"/>
                <a:ea typeface="標楷體" pitchFamily="65" charset="-120"/>
                <a:cs typeface="Times New Roman" pitchFamily="18" charset="0"/>
              </a:rPr>
              <a:t>2.</a:t>
            </a:r>
            <a:r>
              <a:rPr lang="zh-TW" altLang="en-US" sz="1600" dirty="0">
                <a:solidFill>
                  <a:srgbClr val="333333"/>
                </a:solidFill>
                <a:latin typeface="Times New Roman" pitchFamily="18" charset="0"/>
                <a:ea typeface="標楷體" pitchFamily="65" charset="-120"/>
                <a:cs typeface="Times New Roman" pitchFamily="18" charset="0"/>
              </a:rPr>
              <a:t>表</a:t>
            </a:r>
            <a:r>
              <a:rPr lang="en-US" altLang="zh-TW" sz="1600" dirty="0">
                <a:solidFill>
                  <a:srgbClr val="333333"/>
                </a:solidFill>
                <a:latin typeface="Times New Roman" pitchFamily="18" charset="0"/>
                <a:ea typeface="標楷體" pitchFamily="65" charset="-120"/>
                <a:cs typeface="Times New Roman" pitchFamily="18" charset="0"/>
              </a:rPr>
              <a:t>B2</a:t>
            </a:r>
            <a:r>
              <a:rPr lang="zh-TW" altLang="en-US" sz="1600" dirty="0">
                <a:solidFill>
                  <a:srgbClr val="333333"/>
                </a:solidFill>
                <a:latin typeface="Times New Roman" pitchFamily="18" charset="0"/>
                <a:ea typeface="標楷體" pitchFamily="65" charset="-120"/>
                <a:cs typeface="Times New Roman" pitchFamily="18" charset="0"/>
              </a:rPr>
              <a:t>上傳積淹水災害記錄照片，點選</a:t>
            </a:r>
            <a:r>
              <a:rPr lang="zh-TW" altLang="en-US" sz="1600" b="1" dirty="0">
                <a:solidFill>
                  <a:srgbClr val="333333"/>
                </a:solidFill>
                <a:latin typeface="Times New Roman" pitchFamily="18" charset="0"/>
                <a:ea typeface="標楷體" pitchFamily="65" charset="-120"/>
                <a:cs typeface="Times New Roman" pitchFamily="18" charset="0"/>
              </a:rPr>
              <a:t>上</a:t>
            </a:r>
            <a:endParaRPr lang="en-US" altLang="zh-TW" sz="1600" b="1" dirty="0">
              <a:solidFill>
                <a:srgbClr val="333333"/>
              </a:solidFill>
              <a:latin typeface="Times New Roman" pitchFamily="18" charset="0"/>
              <a:ea typeface="標楷體" pitchFamily="65" charset="-120"/>
              <a:cs typeface="Times New Roman" pitchFamily="18" charset="0"/>
            </a:endParaRPr>
          </a:p>
          <a:p>
            <a:pPr eaLnBrk="1" hangingPunct="1">
              <a:spcBef>
                <a:spcPct val="0"/>
              </a:spcBef>
              <a:buFontTx/>
              <a:buNone/>
            </a:pPr>
            <a:r>
              <a:rPr lang="zh-TW" altLang="en-US" sz="1600" b="1" dirty="0">
                <a:solidFill>
                  <a:srgbClr val="333333"/>
                </a:solidFill>
                <a:latin typeface="Times New Roman" pitchFamily="18" charset="0"/>
                <a:ea typeface="標楷體" pitchFamily="65" charset="-120"/>
                <a:cs typeface="Times New Roman" pitchFamily="18" charset="0"/>
              </a:rPr>
              <a:t>   傳檔案</a:t>
            </a:r>
            <a:r>
              <a:rPr lang="zh-TW" altLang="en-US" sz="1600" dirty="0">
                <a:solidFill>
                  <a:srgbClr val="333333"/>
                </a:solidFill>
                <a:latin typeface="Times New Roman" pitchFamily="18" charset="0"/>
                <a:ea typeface="標楷體" pitchFamily="65" charset="-120"/>
                <a:cs typeface="Times New Roman" pitchFamily="18" charset="0"/>
              </a:rPr>
              <a:t>選擇你欲上傳檔案。</a:t>
            </a:r>
            <a:endParaRPr lang="en-US" altLang="zh-TW" sz="1600" dirty="0">
              <a:solidFill>
                <a:srgbClr val="333333"/>
              </a:solidFill>
              <a:latin typeface="Times New Roman" pitchFamily="18" charset="0"/>
              <a:ea typeface="標楷體" pitchFamily="65" charset="-120"/>
              <a:cs typeface="Times New Roman" pitchFamily="18" charset="0"/>
            </a:endParaRPr>
          </a:p>
          <a:p>
            <a:pPr eaLnBrk="1" hangingPunct="1">
              <a:spcBef>
                <a:spcPct val="0"/>
              </a:spcBef>
              <a:buFontTx/>
              <a:buNone/>
            </a:pPr>
            <a:r>
              <a:rPr lang="en-US" altLang="zh-TW" sz="1600" dirty="0">
                <a:solidFill>
                  <a:srgbClr val="333333"/>
                </a:solidFill>
                <a:latin typeface="Times New Roman" pitchFamily="18" charset="0"/>
                <a:ea typeface="標楷體" pitchFamily="65" charset="-120"/>
                <a:cs typeface="Times New Roman" pitchFamily="18" charset="0"/>
              </a:rPr>
              <a:t>3. </a:t>
            </a:r>
            <a:r>
              <a:rPr lang="zh-TW" altLang="en-US" sz="1600" dirty="0">
                <a:solidFill>
                  <a:srgbClr val="333333"/>
                </a:solidFill>
                <a:latin typeface="Times New Roman" pitchFamily="18" charset="0"/>
                <a:ea typeface="標楷體" pitchFamily="65" charset="-120"/>
                <a:cs typeface="Times New Roman" pitchFamily="18" charset="0"/>
              </a:rPr>
              <a:t>資料確認無誤後，請點選</a:t>
            </a:r>
            <a:r>
              <a:rPr lang="zh-TW" altLang="en-US" sz="1600" b="1" dirty="0">
                <a:solidFill>
                  <a:srgbClr val="333333"/>
                </a:solidFill>
                <a:latin typeface="Times New Roman" pitchFamily="18" charset="0"/>
                <a:ea typeface="標楷體" pitchFamily="65" charset="-120"/>
                <a:cs typeface="Times New Roman" pitchFamily="18" charset="0"/>
              </a:rPr>
              <a:t>儲存並繼續</a:t>
            </a:r>
            <a:r>
              <a:rPr lang="zh-TW" altLang="en-US" sz="1600" dirty="0">
                <a:solidFill>
                  <a:srgbClr val="333333"/>
                </a:solidFill>
                <a:latin typeface="Times New Roman" pitchFamily="18" charset="0"/>
                <a:ea typeface="標楷體" pitchFamily="65" charset="-120"/>
                <a:cs typeface="Times New Roman" pitchFamily="18" charset="0"/>
              </a:rPr>
              <a:t>。</a:t>
            </a:r>
          </a:p>
        </p:txBody>
      </p:sp>
    </p:spTree>
    <p:extLst>
      <p:ext uri="{BB962C8B-B14F-4D97-AF65-F5344CB8AC3E}">
        <p14:creationId xmlns:p14="http://schemas.microsoft.com/office/powerpoint/2010/main" val="329204419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標題 1"/>
          <p:cNvSpPr txBox="1">
            <a:spLocks/>
          </p:cNvSpPr>
          <p:nvPr/>
        </p:nvSpPr>
        <p:spPr bwMode="auto">
          <a:xfrm>
            <a:off x="417513" y="2857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endParaRPr kumimoji="0" lang="zh-TW" altLang="en-US" sz="4400" b="1"/>
          </a:p>
        </p:txBody>
      </p:sp>
      <p:sp>
        <p:nvSpPr>
          <p:cNvPr id="47107" name="標題 1"/>
          <p:cNvSpPr>
            <a:spLocks noGrp="1"/>
          </p:cNvSpPr>
          <p:nvPr>
            <p:ph type="title"/>
          </p:nvPr>
        </p:nvSpPr>
        <p:spPr>
          <a:xfrm>
            <a:off x="468313" y="260350"/>
            <a:ext cx="8229600" cy="1143000"/>
          </a:xfrm>
        </p:spPr>
        <p:txBody>
          <a:bodyPr/>
          <a:lstStyle/>
          <a:p>
            <a:pPr eaLnBrk="1" hangingPunct="1"/>
            <a:r>
              <a:rPr lang="zh-TW" altLang="en-US" b="1" dirty="0" smtClean="0">
                <a:latin typeface="標楷體" pitchFamily="65" charset="-120"/>
                <a:ea typeface="標楷體" pitchFamily="65" charset="-120"/>
              </a:rPr>
              <a:t>學校填報表格說明</a:t>
            </a:r>
          </a:p>
        </p:txBody>
      </p:sp>
      <p:sp>
        <p:nvSpPr>
          <p:cNvPr id="5" name="圓角矩形 4"/>
          <p:cNvSpPr/>
          <p:nvPr/>
        </p:nvSpPr>
        <p:spPr>
          <a:xfrm>
            <a:off x="468313" y="260350"/>
            <a:ext cx="8207375" cy="1152525"/>
          </a:xfrm>
          <a:prstGeom prst="roundRect">
            <a:avLst/>
          </a:prstGeom>
          <a:noFill/>
          <a:ln w="57150">
            <a:solidFill>
              <a:srgbClr val="FFC00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kumimoji="0" lang="zh-TW" altLang="en-US"/>
          </a:p>
        </p:txBody>
      </p:sp>
      <p:sp>
        <p:nvSpPr>
          <p:cNvPr id="71" name="圓角矩形 70"/>
          <p:cNvSpPr/>
          <p:nvPr/>
        </p:nvSpPr>
        <p:spPr>
          <a:xfrm>
            <a:off x="468313" y="6226175"/>
            <a:ext cx="8099425" cy="504825"/>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dirty="0"/>
          </a:p>
        </p:txBody>
      </p:sp>
      <p:sp>
        <p:nvSpPr>
          <p:cNvPr id="72" name="矩形 71"/>
          <p:cNvSpPr/>
          <p:nvPr/>
        </p:nvSpPr>
        <p:spPr>
          <a:xfrm>
            <a:off x="611188" y="6284913"/>
            <a:ext cx="8353425" cy="646112"/>
          </a:xfrm>
          <a:prstGeom prst="rect">
            <a:avLst/>
          </a:prstGeom>
        </p:spPr>
        <p:txBody>
          <a:bodyPr>
            <a:spAutoFit/>
          </a:bodyPr>
          <a:lstStyle/>
          <a:p>
            <a:pPr fontAlgn="auto">
              <a:spcBef>
                <a:spcPts val="0"/>
              </a:spcBef>
              <a:spcAft>
                <a:spcPts val="0"/>
              </a:spcAft>
              <a:defRPr/>
            </a:pPr>
            <a:r>
              <a:rPr kumimoji="0" lang="zh-TW" altLang="en-US"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全國各級學校災害潛勢資訊管理系統</a:t>
            </a:r>
            <a:r>
              <a:rPr kumimoji="0" lang="en-US" altLang="zh-TW"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a:t>
            </a:r>
            <a:r>
              <a:rPr kumimoji="0" lang="en-US" altLang="zh-TW"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http://140.125.154.179/</a:t>
            </a:r>
            <a:r>
              <a:rPr kumimoji="0" lang="en-US" altLang="zh-TW" b="1" dirty="0" err="1">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ms</a:t>
            </a:r>
            <a:r>
              <a:rPr kumimoji="0" lang="en-US" altLang="zh-TW"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/Default.aspx</a:t>
            </a:r>
            <a:endParaRPr kumimoji="0" lang="zh-TW" alt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p>
            <a:pPr fontAlgn="auto">
              <a:spcBef>
                <a:spcPts val="0"/>
              </a:spcBef>
              <a:spcAft>
                <a:spcPts val="0"/>
              </a:spcAft>
              <a:defRPr/>
            </a:pPr>
            <a:endParaRPr kumimoji="0" lang="zh-TW" altLang="en-US" dirty="0">
              <a:latin typeface="+mn-lt"/>
              <a:ea typeface="+mn-ea"/>
            </a:endParaRPr>
          </a:p>
        </p:txBody>
      </p:sp>
      <p:sp>
        <p:nvSpPr>
          <p:cNvPr id="47111" name="矩形 2"/>
          <p:cNvSpPr>
            <a:spLocks noChangeArrowheads="1"/>
          </p:cNvSpPr>
          <p:nvPr/>
        </p:nvSpPr>
        <p:spPr bwMode="auto">
          <a:xfrm>
            <a:off x="588963" y="1474788"/>
            <a:ext cx="3284537" cy="3683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zh-TW" altLang="zh-TW" sz="1800" b="1">
                <a:solidFill>
                  <a:srgbClr val="C00000"/>
                </a:solidFill>
                <a:latin typeface="標楷體" pitchFamily="65" charset="-120"/>
                <a:ea typeface="標楷體" pitchFamily="65" charset="-120"/>
              </a:rPr>
              <a:t>線上填報</a:t>
            </a:r>
            <a:r>
              <a:rPr lang="en-US" altLang="zh-TW" sz="1800" b="1">
                <a:solidFill>
                  <a:srgbClr val="C00000"/>
                </a:solidFill>
                <a:latin typeface="標楷體" pitchFamily="65" charset="-120"/>
                <a:ea typeface="標楷體" pitchFamily="65" charset="-120"/>
              </a:rPr>
              <a:t>/</a:t>
            </a:r>
            <a:r>
              <a:rPr lang="zh-TW" altLang="zh-TW" sz="1800" b="1">
                <a:solidFill>
                  <a:srgbClr val="C00000"/>
                </a:solidFill>
                <a:latin typeface="標楷體" pitchFamily="65" charset="-120"/>
                <a:ea typeface="標楷體" pitchFamily="65" charset="-120"/>
              </a:rPr>
              <a:t>更新作業流程範例！</a:t>
            </a:r>
            <a:endParaRPr lang="zh-TW" altLang="zh-TW" sz="1800">
              <a:solidFill>
                <a:srgbClr val="C00000"/>
              </a:solidFill>
              <a:latin typeface="標楷體" pitchFamily="65" charset="-120"/>
              <a:ea typeface="標楷體" pitchFamily="65" charset="-120"/>
            </a:endParaRPr>
          </a:p>
        </p:txBody>
      </p:sp>
      <p:sp>
        <p:nvSpPr>
          <p:cNvPr id="7" name="文字方塊 6"/>
          <p:cNvSpPr txBox="1"/>
          <p:nvPr/>
        </p:nvSpPr>
        <p:spPr>
          <a:xfrm>
            <a:off x="4356100" y="1479550"/>
            <a:ext cx="1368425" cy="369888"/>
          </a:xfrm>
          <a:prstGeom prst="rect">
            <a:avLst/>
          </a:prstGeom>
          <a:solidFill>
            <a:schemeClr val="accent4">
              <a:lumMod val="60000"/>
              <a:lumOff val="40000"/>
            </a:schemeClr>
          </a:solidFill>
        </p:spPr>
        <p:txBody>
          <a:bodyPr>
            <a:spAutoFit/>
          </a:bodyPr>
          <a:lstStyle/>
          <a:p>
            <a:pPr>
              <a:defRPr/>
            </a:pPr>
            <a:r>
              <a:rPr lang="zh-TW" altLang="en-US" b="1" dirty="0">
                <a:solidFill>
                  <a:srgbClr val="C00000"/>
                </a:solidFill>
                <a:latin typeface="標楷體" panose="03000509000000000000" pitchFamily="65" charset="-120"/>
                <a:ea typeface="標楷體" panose="03000509000000000000" pitchFamily="65" charset="-120"/>
              </a:rPr>
              <a:t>坡地調查</a:t>
            </a:r>
          </a:p>
        </p:txBody>
      </p:sp>
      <p:pic>
        <p:nvPicPr>
          <p:cNvPr id="4711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8788" y="2006600"/>
            <a:ext cx="3086100" cy="4203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7114" name="矩形 3"/>
          <p:cNvSpPr>
            <a:spLocks noChangeArrowheads="1"/>
          </p:cNvSpPr>
          <p:nvPr/>
        </p:nvSpPr>
        <p:spPr bwMode="auto">
          <a:xfrm>
            <a:off x="3873500" y="4121150"/>
            <a:ext cx="45720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1800" dirty="0">
                <a:solidFill>
                  <a:srgbClr val="333333"/>
                </a:solidFill>
                <a:latin typeface="Times New Roman" pitchFamily="18" charset="0"/>
                <a:ea typeface="標楷體" pitchFamily="65" charset="-120"/>
                <a:cs typeface="Times New Roman" pitchFamily="18" charset="0"/>
              </a:rPr>
              <a:t>1.</a:t>
            </a:r>
            <a:r>
              <a:rPr lang="zh-TW" altLang="en-US" sz="1800" dirty="0">
                <a:solidFill>
                  <a:srgbClr val="333333"/>
                </a:solidFill>
                <a:latin typeface="Times New Roman" pitchFamily="18" charset="0"/>
                <a:ea typeface="標楷體" pitchFamily="65" charset="-120"/>
                <a:cs typeface="Times New Roman" pitchFamily="18" charset="0"/>
              </a:rPr>
              <a:t>表</a:t>
            </a:r>
            <a:r>
              <a:rPr lang="en-US" altLang="zh-TW" sz="1800" dirty="0">
                <a:solidFill>
                  <a:srgbClr val="333333"/>
                </a:solidFill>
                <a:latin typeface="Times New Roman" pitchFamily="18" charset="0"/>
                <a:ea typeface="標楷體" pitchFamily="65" charset="-120"/>
                <a:cs typeface="Times New Roman" pitchFamily="18" charset="0"/>
              </a:rPr>
              <a:t>C1</a:t>
            </a:r>
            <a:r>
              <a:rPr lang="zh-TW" altLang="en-US" sz="1800" dirty="0">
                <a:solidFill>
                  <a:srgbClr val="333333"/>
                </a:solidFill>
                <a:latin typeface="Times New Roman" pitchFamily="18" charset="0"/>
                <a:ea typeface="標楷體" pitchFamily="65" charset="-120"/>
                <a:cs typeface="Times New Roman" pitchFamily="18" charset="0"/>
              </a:rPr>
              <a:t>依據學校</a:t>
            </a:r>
            <a:r>
              <a:rPr lang="en-US" altLang="zh-TW" sz="1800" b="1" dirty="0">
                <a:solidFill>
                  <a:srgbClr val="333333"/>
                </a:solidFill>
                <a:latin typeface="Times New Roman" pitchFamily="18" charset="0"/>
                <a:ea typeface="標楷體" pitchFamily="65" charset="-120"/>
                <a:cs typeface="Times New Roman" pitchFamily="18" charset="0"/>
              </a:rPr>
              <a:t>101.01.01~102.12.31</a:t>
            </a:r>
            <a:r>
              <a:rPr lang="zh-TW" altLang="en-US" sz="1800" dirty="0">
                <a:solidFill>
                  <a:srgbClr val="333333"/>
                </a:solidFill>
                <a:latin typeface="Times New Roman" pitchFamily="18" charset="0"/>
                <a:ea typeface="標楷體" pitchFamily="65" charset="-120"/>
                <a:cs typeface="Times New Roman" pitchFamily="18" charset="0"/>
              </a:rPr>
              <a:t>是否發</a:t>
            </a:r>
            <a:endParaRPr lang="en-US" altLang="zh-TW" sz="1800" dirty="0">
              <a:solidFill>
                <a:srgbClr val="333333"/>
              </a:solidFill>
              <a:latin typeface="Times New Roman" pitchFamily="18" charset="0"/>
              <a:ea typeface="標楷體" pitchFamily="65" charset="-120"/>
              <a:cs typeface="Times New Roman" pitchFamily="18" charset="0"/>
            </a:endParaRPr>
          </a:p>
          <a:p>
            <a:pPr eaLnBrk="1" hangingPunct="1">
              <a:spcBef>
                <a:spcPct val="0"/>
              </a:spcBef>
              <a:buFontTx/>
              <a:buNone/>
            </a:pPr>
            <a:r>
              <a:rPr lang="zh-TW" altLang="en-US" sz="1800" dirty="0">
                <a:solidFill>
                  <a:srgbClr val="333333"/>
                </a:solidFill>
                <a:latin typeface="Times New Roman" pitchFamily="18" charset="0"/>
                <a:ea typeface="標楷體" pitchFamily="65" charset="-120"/>
                <a:cs typeface="Times New Roman" pitchFamily="18" charset="0"/>
              </a:rPr>
              <a:t>   生坡地災害進行調查。</a:t>
            </a:r>
          </a:p>
          <a:p>
            <a:pPr eaLnBrk="1" hangingPunct="1">
              <a:spcBef>
                <a:spcPct val="0"/>
              </a:spcBef>
              <a:buFontTx/>
              <a:buNone/>
            </a:pPr>
            <a:r>
              <a:rPr lang="en-US" altLang="zh-TW" sz="1800" dirty="0">
                <a:solidFill>
                  <a:srgbClr val="333333"/>
                </a:solidFill>
                <a:latin typeface="Times New Roman" pitchFamily="18" charset="0"/>
                <a:ea typeface="標楷體" pitchFamily="65" charset="-120"/>
                <a:cs typeface="Times New Roman" pitchFamily="18" charset="0"/>
              </a:rPr>
              <a:t>2.</a:t>
            </a:r>
            <a:r>
              <a:rPr lang="zh-TW" altLang="en-US" sz="1800" dirty="0">
                <a:solidFill>
                  <a:srgbClr val="333333"/>
                </a:solidFill>
                <a:latin typeface="Times New Roman" pitchFamily="18" charset="0"/>
                <a:ea typeface="標楷體" pitchFamily="65" charset="-120"/>
                <a:cs typeface="Times New Roman" pitchFamily="18" charset="0"/>
              </a:rPr>
              <a:t>表</a:t>
            </a:r>
            <a:r>
              <a:rPr lang="en-US" altLang="zh-TW" sz="1800" dirty="0">
                <a:solidFill>
                  <a:srgbClr val="333333"/>
                </a:solidFill>
                <a:latin typeface="Times New Roman" pitchFamily="18" charset="0"/>
                <a:ea typeface="標楷體" pitchFamily="65" charset="-120"/>
                <a:cs typeface="Times New Roman" pitchFamily="18" charset="0"/>
              </a:rPr>
              <a:t>C2</a:t>
            </a:r>
            <a:r>
              <a:rPr lang="zh-TW" altLang="en-US" sz="1800" dirty="0">
                <a:solidFill>
                  <a:srgbClr val="333333"/>
                </a:solidFill>
                <a:latin typeface="Times New Roman" pitchFamily="18" charset="0"/>
                <a:ea typeface="標楷體" pitchFamily="65" charset="-120"/>
                <a:cs typeface="Times New Roman" pitchFamily="18" charset="0"/>
              </a:rPr>
              <a:t>上傳坡地災害記錄照片，點選</a:t>
            </a:r>
            <a:r>
              <a:rPr lang="zh-TW" altLang="en-US" sz="1800" b="1" dirty="0">
                <a:solidFill>
                  <a:srgbClr val="333333"/>
                </a:solidFill>
                <a:latin typeface="Times New Roman" pitchFamily="18" charset="0"/>
                <a:ea typeface="標楷體" pitchFamily="65" charset="-120"/>
                <a:cs typeface="Times New Roman" pitchFamily="18" charset="0"/>
              </a:rPr>
              <a:t>上傳檔</a:t>
            </a:r>
            <a:endParaRPr lang="en-US" altLang="zh-TW" sz="1800" b="1" dirty="0">
              <a:solidFill>
                <a:srgbClr val="333333"/>
              </a:solidFill>
              <a:latin typeface="Times New Roman" pitchFamily="18" charset="0"/>
              <a:ea typeface="標楷體" pitchFamily="65" charset="-120"/>
              <a:cs typeface="Times New Roman" pitchFamily="18" charset="0"/>
            </a:endParaRPr>
          </a:p>
          <a:p>
            <a:pPr eaLnBrk="1" hangingPunct="1">
              <a:spcBef>
                <a:spcPct val="0"/>
              </a:spcBef>
              <a:buFontTx/>
              <a:buNone/>
            </a:pPr>
            <a:r>
              <a:rPr lang="zh-TW" altLang="en-US" sz="1800" b="1" dirty="0">
                <a:solidFill>
                  <a:srgbClr val="333333"/>
                </a:solidFill>
                <a:latin typeface="Times New Roman" pitchFamily="18" charset="0"/>
                <a:ea typeface="標楷體" pitchFamily="65" charset="-120"/>
                <a:cs typeface="Times New Roman" pitchFamily="18" charset="0"/>
              </a:rPr>
              <a:t>   案</a:t>
            </a:r>
            <a:r>
              <a:rPr lang="zh-TW" altLang="en-US" sz="1800" dirty="0">
                <a:solidFill>
                  <a:srgbClr val="333333"/>
                </a:solidFill>
                <a:latin typeface="Times New Roman" pitchFamily="18" charset="0"/>
                <a:ea typeface="標楷體" pitchFamily="65" charset="-120"/>
                <a:cs typeface="Times New Roman" pitchFamily="18" charset="0"/>
              </a:rPr>
              <a:t>選擇你欲上傳檔案。</a:t>
            </a:r>
            <a:endParaRPr lang="en-US" altLang="zh-TW" sz="1800" dirty="0">
              <a:solidFill>
                <a:srgbClr val="333333"/>
              </a:solidFill>
              <a:latin typeface="Times New Roman" pitchFamily="18" charset="0"/>
              <a:ea typeface="標楷體" pitchFamily="65" charset="-120"/>
              <a:cs typeface="Times New Roman" pitchFamily="18" charset="0"/>
            </a:endParaRPr>
          </a:p>
          <a:p>
            <a:pPr eaLnBrk="1" hangingPunct="1">
              <a:spcBef>
                <a:spcPct val="0"/>
              </a:spcBef>
              <a:buFontTx/>
              <a:buNone/>
            </a:pPr>
            <a:r>
              <a:rPr lang="en-US" altLang="zh-TW" sz="1800" dirty="0">
                <a:solidFill>
                  <a:srgbClr val="333333"/>
                </a:solidFill>
                <a:latin typeface="Times New Roman" pitchFamily="18" charset="0"/>
                <a:ea typeface="標楷體" pitchFamily="65" charset="-120"/>
                <a:cs typeface="Times New Roman" pitchFamily="18" charset="0"/>
              </a:rPr>
              <a:t>3.</a:t>
            </a:r>
            <a:r>
              <a:rPr lang="zh-TW" altLang="en-US" sz="1800" dirty="0">
                <a:solidFill>
                  <a:srgbClr val="333333"/>
                </a:solidFill>
                <a:latin typeface="Times New Roman" pitchFamily="18" charset="0"/>
                <a:ea typeface="標楷體" pitchFamily="65" charset="-120"/>
                <a:cs typeface="Times New Roman" pitchFamily="18" charset="0"/>
              </a:rPr>
              <a:t>資料確認無誤後，請點選</a:t>
            </a:r>
            <a:r>
              <a:rPr lang="zh-TW" altLang="en-US" sz="1800" b="1" dirty="0">
                <a:solidFill>
                  <a:srgbClr val="333333"/>
                </a:solidFill>
                <a:latin typeface="Times New Roman" pitchFamily="18" charset="0"/>
                <a:ea typeface="標楷體" pitchFamily="65" charset="-120"/>
                <a:cs typeface="Times New Roman" pitchFamily="18" charset="0"/>
              </a:rPr>
              <a:t>儲存並繼續</a:t>
            </a:r>
            <a:r>
              <a:rPr lang="zh-TW" altLang="en-US" sz="1800" dirty="0">
                <a:solidFill>
                  <a:srgbClr val="333333"/>
                </a:solidFill>
                <a:latin typeface="Times New Roman" pitchFamily="18" charset="0"/>
                <a:ea typeface="標楷體" pitchFamily="65" charset="-120"/>
                <a:cs typeface="Times New Roman" pitchFamily="18" charset="0"/>
              </a:rPr>
              <a:t>。</a:t>
            </a:r>
          </a:p>
        </p:txBody>
      </p:sp>
      <p:pic>
        <p:nvPicPr>
          <p:cNvPr id="4711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67175" y="2032000"/>
            <a:ext cx="4048125" cy="1914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6080736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標題 1"/>
          <p:cNvSpPr txBox="1">
            <a:spLocks/>
          </p:cNvSpPr>
          <p:nvPr/>
        </p:nvSpPr>
        <p:spPr bwMode="auto">
          <a:xfrm>
            <a:off x="417513" y="2857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endParaRPr kumimoji="0" lang="zh-TW" altLang="en-US" sz="4400" b="1"/>
          </a:p>
        </p:txBody>
      </p:sp>
      <p:sp>
        <p:nvSpPr>
          <p:cNvPr id="48131" name="標題 1"/>
          <p:cNvSpPr>
            <a:spLocks noGrp="1"/>
          </p:cNvSpPr>
          <p:nvPr>
            <p:ph type="title"/>
          </p:nvPr>
        </p:nvSpPr>
        <p:spPr>
          <a:xfrm>
            <a:off x="468313" y="260350"/>
            <a:ext cx="8229600" cy="1143000"/>
          </a:xfrm>
        </p:spPr>
        <p:txBody>
          <a:bodyPr/>
          <a:lstStyle/>
          <a:p>
            <a:pPr eaLnBrk="1" hangingPunct="1"/>
            <a:r>
              <a:rPr lang="zh-TW" altLang="en-US" b="1" dirty="0" smtClean="0">
                <a:latin typeface="標楷體" pitchFamily="65" charset="-120"/>
                <a:ea typeface="標楷體" pitchFamily="65" charset="-120"/>
              </a:rPr>
              <a:t>學校填報表格說明</a:t>
            </a:r>
          </a:p>
        </p:txBody>
      </p:sp>
      <p:sp>
        <p:nvSpPr>
          <p:cNvPr id="5" name="圓角矩形 4"/>
          <p:cNvSpPr/>
          <p:nvPr/>
        </p:nvSpPr>
        <p:spPr>
          <a:xfrm>
            <a:off x="468313" y="260350"/>
            <a:ext cx="8207375" cy="1152525"/>
          </a:xfrm>
          <a:prstGeom prst="roundRect">
            <a:avLst/>
          </a:prstGeom>
          <a:noFill/>
          <a:ln w="57150">
            <a:solidFill>
              <a:srgbClr val="FFC00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kumimoji="0" lang="zh-TW" altLang="en-US"/>
          </a:p>
        </p:txBody>
      </p:sp>
      <p:sp>
        <p:nvSpPr>
          <p:cNvPr id="71" name="圓角矩形 70"/>
          <p:cNvSpPr/>
          <p:nvPr/>
        </p:nvSpPr>
        <p:spPr>
          <a:xfrm>
            <a:off x="468313" y="6226175"/>
            <a:ext cx="8099425" cy="504825"/>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dirty="0"/>
          </a:p>
        </p:txBody>
      </p:sp>
      <p:sp>
        <p:nvSpPr>
          <p:cNvPr id="72" name="矩形 71"/>
          <p:cNvSpPr/>
          <p:nvPr/>
        </p:nvSpPr>
        <p:spPr>
          <a:xfrm>
            <a:off x="611188" y="6284913"/>
            <a:ext cx="8353425" cy="646112"/>
          </a:xfrm>
          <a:prstGeom prst="rect">
            <a:avLst/>
          </a:prstGeom>
        </p:spPr>
        <p:txBody>
          <a:bodyPr>
            <a:spAutoFit/>
          </a:bodyPr>
          <a:lstStyle/>
          <a:p>
            <a:pPr fontAlgn="auto">
              <a:spcBef>
                <a:spcPts val="0"/>
              </a:spcBef>
              <a:spcAft>
                <a:spcPts val="0"/>
              </a:spcAft>
              <a:defRPr/>
            </a:pPr>
            <a:r>
              <a:rPr kumimoji="0" lang="zh-TW" altLang="en-US"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全國各級學校災害潛勢資訊管理系統</a:t>
            </a:r>
            <a:r>
              <a:rPr kumimoji="0" lang="en-US" altLang="zh-TW"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a:t>
            </a:r>
            <a:r>
              <a:rPr kumimoji="0" lang="en-US" altLang="zh-TW"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http://140.125.154.179/</a:t>
            </a:r>
            <a:r>
              <a:rPr kumimoji="0" lang="en-US" altLang="zh-TW" b="1" dirty="0" err="1">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ms</a:t>
            </a:r>
            <a:r>
              <a:rPr kumimoji="0" lang="en-US" altLang="zh-TW"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/Default.aspx</a:t>
            </a:r>
            <a:endParaRPr kumimoji="0" lang="zh-TW" alt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p>
            <a:pPr fontAlgn="auto">
              <a:spcBef>
                <a:spcPts val="0"/>
              </a:spcBef>
              <a:spcAft>
                <a:spcPts val="0"/>
              </a:spcAft>
              <a:defRPr/>
            </a:pPr>
            <a:endParaRPr kumimoji="0" lang="zh-TW" altLang="en-US" dirty="0">
              <a:latin typeface="+mn-lt"/>
              <a:ea typeface="+mn-ea"/>
            </a:endParaRPr>
          </a:p>
        </p:txBody>
      </p:sp>
      <p:sp>
        <p:nvSpPr>
          <p:cNvPr id="48135" name="矩形 2"/>
          <p:cNvSpPr>
            <a:spLocks noChangeArrowheads="1"/>
          </p:cNvSpPr>
          <p:nvPr/>
        </p:nvSpPr>
        <p:spPr bwMode="auto">
          <a:xfrm>
            <a:off x="261938" y="1490663"/>
            <a:ext cx="3284537" cy="369887"/>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zh-TW" altLang="zh-TW" sz="1800" b="1">
                <a:solidFill>
                  <a:srgbClr val="C00000"/>
                </a:solidFill>
                <a:latin typeface="標楷體" pitchFamily="65" charset="-120"/>
                <a:ea typeface="標楷體" pitchFamily="65" charset="-120"/>
              </a:rPr>
              <a:t>線上填報</a:t>
            </a:r>
            <a:r>
              <a:rPr lang="en-US" altLang="zh-TW" sz="1800" b="1">
                <a:solidFill>
                  <a:srgbClr val="C00000"/>
                </a:solidFill>
                <a:latin typeface="標楷體" pitchFamily="65" charset="-120"/>
                <a:ea typeface="標楷體" pitchFamily="65" charset="-120"/>
              </a:rPr>
              <a:t>/</a:t>
            </a:r>
            <a:r>
              <a:rPr lang="zh-TW" altLang="zh-TW" sz="1800" b="1">
                <a:solidFill>
                  <a:srgbClr val="C00000"/>
                </a:solidFill>
                <a:latin typeface="標楷體" pitchFamily="65" charset="-120"/>
                <a:ea typeface="標楷體" pitchFamily="65" charset="-120"/>
              </a:rPr>
              <a:t>更新作業流程範例！</a:t>
            </a:r>
            <a:endParaRPr lang="zh-TW" altLang="zh-TW" sz="1800">
              <a:solidFill>
                <a:srgbClr val="C00000"/>
              </a:solidFill>
              <a:latin typeface="標楷體" pitchFamily="65" charset="-120"/>
              <a:ea typeface="標楷體" pitchFamily="65" charset="-120"/>
            </a:endParaRPr>
          </a:p>
        </p:txBody>
      </p:sp>
      <p:sp>
        <p:nvSpPr>
          <p:cNvPr id="7" name="文字方塊 6"/>
          <p:cNvSpPr txBox="1"/>
          <p:nvPr/>
        </p:nvSpPr>
        <p:spPr>
          <a:xfrm>
            <a:off x="1000125" y="1952625"/>
            <a:ext cx="1368425" cy="369888"/>
          </a:xfrm>
          <a:prstGeom prst="rect">
            <a:avLst/>
          </a:prstGeom>
          <a:solidFill>
            <a:schemeClr val="accent4">
              <a:lumMod val="60000"/>
              <a:lumOff val="40000"/>
            </a:schemeClr>
          </a:solidFill>
        </p:spPr>
        <p:txBody>
          <a:bodyPr>
            <a:spAutoFit/>
          </a:bodyPr>
          <a:lstStyle/>
          <a:p>
            <a:pPr algn="ctr">
              <a:defRPr/>
            </a:pPr>
            <a:r>
              <a:rPr lang="zh-TW" altLang="en-US" b="1" dirty="0">
                <a:solidFill>
                  <a:srgbClr val="C00000"/>
                </a:solidFill>
                <a:latin typeface="標楷體" panose="03000509000000000000" pitchFamily="65" charset="-120"/>
                <a:ea typeface="標楷體" panose="03000509000000000000" pitchFamily="65" charset="-120"/>
              </a:rPr>
              <a:t>坡地調查</a:t>
            </a:r>
          </a:p>
        </p:txBody>
      </p:sp>
      <p:sp>
        <p:nvSpPr>
          <p:cNvPr id="48137" name="矩形 3"/>
          <p:cNvSpPr>
            <a:spLocks noChangeArrowheads="1"/>
          </p:cNvSpPr>
          <p:nvPr/>
        </p:nvSpPr>
        <p:spPr bwMode="auto">
          <a:xfrm>
            <a:off x="4095750" y="4483100"/>
            <a:ext cx="45720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1600" dirty="0">
                <a:solidFill>
                  <a:srgbClr val="333333"/>
                </a:solidFill>
                <a:latin typeface="Times New Roman" pitchFamily="18" charset="0"/>
                <a:ea typeface="標楷體" pitchFamily="65" charset="-120"/>
                <a:cs typeface="Times New Roman" pitchFamily="18" charset="0"/>
              </a:rPr>
              <a:t>1.</a:t>
            </a:r>
            <a:r>
              <a:rPr lang="zh-TW" altLang="en-US" sz="1600" dirty="0">
                <a:solidFill>
                  <a:srgbClr val="333333"/>
                </a:solidFill>
                <a:latin typeface="Times New Roman" pitchFamily="18" charset="0"/>
                <a:ea typeface="標楷體" pitchFamily="65" charset="-120"/>
                <a:cs typeface="Times New Roman" pitchFamily="18" charset="0"/>
              </a:rPr>
              <a:t>表</a:t>
            </a:r>
            <a:r>
              <a:rPr lang="en-US" altLang="zh-TW" sz="1600" dirty="0">
                <a:solidFill>
                  <a:srgbClr val="333333"/>
                </a:solidFill>
                <a:latin typeface="Times New Roman" pitchFamily="18" charset="0"/>
                <a:ea typeface="標楷體" pitchFamily="65" charset="-120"/>
                <a:cs typeface="Times New Roman" pitchFamily="18" charset="0"/>
              </a:rPr>
              <a:t>C3</a:t>
            </a:r>
            <a:r>
              <a:rPr lang="zh-TW" altLang="en-US" sz="1600" dirty="0">
                <a:solidFill>
                  <a:srgbClr val="333333"/>
                </a:solidFill>
                <a:latin typeface="Times New Roman" pitchFamily="18" charset="0"/>
                <a:ea typeface="標楷體" pitchFamily="65" charset="-120"/>
                <a:cs typeface="Times New Roman" pitchFamily="18" charset="0"/>
              </a:rPr>
              <a:t>請根據校園環境現況，針對</a:t>
            </a:r>
            <a:r>
              <a:rPr lang="zh-TW" altLang="en-US" sz="1600" b="1" dirty="0">
                <a:solidFill>
                  <a:srgbClr val="333333"/>
                </a:solidFill>
                <a:latin typeface="Times New Roman" pitchFamily="18" charset="0"/>
                <a:ea typeface="標楷體" pitchFamily="65" charset="-120"/>
                <a:cs typeface="Times New Roman" pitchFamily="18" charset="0"/>
              </a:rPr>
              <a:t>坡面樹木情形、</a:t>
            </a:r>
            <a:endParaRPr lang="en-US" altLang="zh-TW" sz="1600" b="1" dirty="0">
              <a:solidFill>
                <a:srgbClr val="333333"/>
              </a:solidFill>
              <a:latin typeface="Times New Roman" pitchFamily="18" charset="0"/>
              <a:ea typeface="標楷體" pitchFamily="65" charset="-120"/>
              <a:cs typeface="Times New Roman" pitchFamily="18" charset="0"/>
            </a:endParaRPr>
          </a:p>
          <a:p>
            <a:pPr eaLnBrk="1" hangingPunct="1">
              <a:spcBef>
                <a:spcPct val="0"/>
              </a:spcBef>
              <a:buFontTx/>
              <a:buNone/>
            </a:pPr>
            <a:r>
              <a:rPr lang="zh-TW" altLang="en-US" sz="1600" b="1" dirty="0">
                <a:solidFill>
                  <a:srgbClr val="333333"/>
                </a:solidFill>
                <a:latin typeface="Times New Roman" pitchFamily="18" charset="0"/>
                <a:ea typeface="標楷體" pitchFamily="65" charset="-120"/>
                <a:cs typeface="Times New Roman" pitchFamily="18" charset="0"/>
              </a:rPr>
              <a:t>   侵蝕溝、崩塌現象</a:t>
            </a:r>
            <a:r>
              <a:rPr lang="zh-TW" altLang="en-US" sz="1600" dirty="0">
                <a:solidFill>
                  <a:srgbClr val="333333"/>
                </a:solidFill>
                <a:latin typeface="Times New Roman" pitchFamily="18" charset="0"/>
                <a:ea typeface="標楷體" pitchFamily="65" charset="-120"/>
                <a:cs typeface="Times New Roman" pitchFamily="18" charset="0"/>
              </a:rPr>
              <a:t>與</a:t>
            </a:r>
            <a:r>
              <a:rPr lang="zh-TW" altLang="en-US" sz="1600" b="1" dirty="0">
                <a:solidFill>
                  <a:srgbClr val="333333"/>
                </a:solidFill>
                <a:latin typeface="Times New Roman" pitchFamily="18" charset="0"/>
                <a:ea typeface="標楷體" pitchFamily="65" charset="-120"/>
                <a:cs typeface="Times New Roman" pitchFamily="18" charset="0"/>
              </a:rPr>
              <a:t>土石堆積</a:t>
            </a:r>
            <a:r>
              <a:rPr lang="zh-TW" altLang="en-US" sz="1600" dirty="0">
                <a:solidFill>
                  <a:srgbClr val="333333"/>
                </a:solidFill>
                <a:latin typeface="Times New Roman" pitchFamily="18" charset="0"/>
                <a:ea typeface="標楷體" pitchFamily="65" charset="-120"/>
                <a:cs typeface="Times New Roman" pitchFamily="18" charset="0"/>
              </a:rPr>
              <a:t>等，進行調查，</a:t>
            </a:r>
            <a:endParaRPr lang="en-US" altLang="zh-TW" sz="1600" dirty="0">
              <a:solidFill>
                <a:srgbClr val="333333"/>
              </a:solidFill>
              <a:latin typeface="Times New Roman" pitchFamily="18" charset="0"/>
              <a:ea typeface="標楷體" pitchFamily="65" charset="-120"/>
              <a:cs typeface="Times New Roman" pitchFamily="18" charset="0"/>
            </a:endParaRPr>
          </a:p>
          <a:p>
            <a:pPr eaLnBrk="1" hangingPunct="1">
              <a:spcBef>
                <a:spcPct val="0"/>
              </a:spcBef>
              <a:buFontTx/>
              <a:buNone/>
            </a:pPr>
            <a:r>
              <a:rPr lang="zh-TW" altLang="en-US" sz="1600" dirty="0">
                <a:solidFill>
                  <a:srgbClr val="333333"/>
                </a:solidFill>
                <a:latin typeface="Times New Roman" pitchFamily="18" charset="0"/>
                <a:ea typeface="標楷體" pitchFamily="65" charset="-120"/>
                <a:cs typeface="Times New Roman" pitchFamily="18" charset="0"/>
              </a:rPr>
              <a:t>   並點選上傳檔案選擇你欲上傳相關照片。</a:t>
            </a:r>
            <a:endParaRPr lang="en-US" altLang="zh-TW" sz="1600" dirty="0">
              <a:solidFill>
                <a:srgbClr val="333333"/>
              </a:solidFill>
              <a:latin typeface="Times New Roman" pitchFamily="18" charset="0"/>
              <a:ea typeface="標楷體" pitchFamily="65" charset="-120"/>
              <a:cs typeface="Times New Roman" pitchFamily="18" charset="0"/>
            </a:endParaRPr>
          </a:p>
          <a:p>
            <a:pPr eaLnBrk="1" hangingPunct="1">
              <a:spcBef>
                <a:spcPct val="0"/>
              </a:spcBef>
              <a:buFontTx/>
              <a:buNone/>
            </a:pPr>
            <a:r>
              <a:rPr lang="en-US" altLang="zh-TW" sz="1600" dirty="0">
                <a:solidFill>
                  <a:srgbClr val="333333"/>
                </a:solidFill>
                <a:latin typeface="Times New Roman" pitchFamily="18" charset="0"/>
                <a:ea typeface="標楷體" pitchFamily="65" charset="-120"/>
                <a:cs typeface="Times New Roman" pitchFamily="18" charset="0"/>
              </a:rPr>
              <a:t>2.</a:t>
            </a:r>
            <a:r>
              <a:rPr lang="zh-TW" altLang="en-US" sz="1600" dirty="0">
                <a:solidFill>
                  <a:srgbClr val="333333"/>
                </a:solidFill>
                <a:latin typeface="Times New Roman" pitchFamily="18" charset="0"/>
                <a:ea typeface="標楷體" pitchFamily="65" charset="-120"/>
                <a:cs typeface="Times New Roman" pitchFamily="18" charset="0"/>
              </a:rPr>
              <a:t>表</a:t>
            </a:r>
            <a:r>
              <a:rPr lang="en-US" altLang="zh-TW" sz="1600" dirty="0">
                <a:solidFill>
                  <a:srgbClr val="333333"/>
                </a:solidFill>
                <a:latin typeface="Times New Roman" pitchFamily="18" charset="0"/>
                <a:ea typeface="標楷體" pitchFamily="65" charset="-120"/>
                <a:cs typeface="Times New Roman" pitchFamily="18" charset="0"/>
              </a:rPr>
              <a:t>C4</a:t>
            </a:r>
            <a:r>
              <a:rPr lang="zh-TW" altLang="en-US" sz="1600" dirty="0">
                <a:solidFill>
                  <a:srgbClr val="333333"/>
                </a:solidFill>
                <a:latin typeface="Times New Roman" pitchFamily="18" charset="0"/>
                <a:ea typeface="標楷體" pitchFamily="65" charset="-120"/>
                <a:cs typeface="Times New Roman" pitchFamily="18" charset="0"/>
              </a:rPr>
              <a:t>請根據校園環境現況，針對</a:t>
            </a:r>
            <a:r>
              <a:rPr lang="zh-TW" altLang="en-US" sz="1600" b="1" dirty="0">
                <a:solidFill>
                  <a:srgbClr val="333333"/>
                </a:solidFill>
                <a:latin typeface="Times New Roman" pitchFamily="18" charset="0"/>
                <a:ea typeface="標楷體" pitchFamily="65" charset="-120"/>
                <a:cs typeface="Times New Roman" pitchFamily="18" charset="0"/>
              </a:rPr>
              <a:t>擋土牆尺寸、</a:t>
            </a:r>
            <a:endParaRPr lang="en-US" altLang="zh-TW" sz="1600" b="1" dirty="0">
              <a:solidFill>
                <a:srgbClr val="333333"/>
              </a:solidFill>
              <a:latin typeface="Times New Roman" pitchFamily="18" charset="0"/>
              <a:ea typeface="標楷體" pitchFamily="65" charset="-120"/>
              <a:cs typeface="Times New Roman" pitchFamily="18" charset="0"/>
            </a:endParaRPr>
          </a:p>
          <a:p>
            <a:pPr eaLnBrk="1" hangingPunct="1">
              <a:spcBef>
                <a:spcPct val="0"/>
              </a:spcBef>
              <a:buFontTx/>
              <a:buNone/>
            </a:pPr>
            <a:r>
              <a:rPr lang="zh-TW" altLang="en-US" sz="1600" b="1" dirty="0">
                <a:solidFill>
                  <a:srgbClr val="333333"/>
                </a:solidFill>
                <a:latin typeface="Times New Roman" pitchFamily="18" charset="0"/>
                <a:ea typeface="標楷體" pitchFamily="65" charset="-120"/>
                <a:cs typeface="Times New Roman" pitchFamily="18" charset="0"/>
              </a:rPr>
              <a:t>   擋土牆龜裂情形、排水孔阻塞、毀損現象</a:t>
            </a:r>
            <a:r>
              <a:rPr lang="zh-TW" altLang="en-US" sz="1600" dirty="0">
                <a:solidFill>
                  <a:srgbClr val="333333"/>
                </a:solidFill>
                <a:latin typeface="Times New Roman" pitchFamily="18" charset="0"/>
                <a:ea typeface="標楷體" pitchFamily="65" charset="-120"/>
                <a:cs typeface="Times New Roman" pitchFamily="18" charset="0"/>
              </a:rPr>
              <a:t>與</a:t>
            </a:r>
            <a:r>
              <a:rPr lang="zh-TW" altLang="en-US" sz="1600" b="1" dirty="0">
                <a:solidFill>
                  <a:srgbClr val="333333"/>
                </a:solidFill>
                <a:latin typeface="Times New Roman" pitchFamily="18" charset="0"/>
                <a:ea typeface="標楷體" pitchFamily="65" charset="-120"/>
                <a:cs typeface="Times New Roman" pitchFamily="18" charset="0"/>
              </a:rPr>
              <a:t>土</a:t>
            </a:r>
            <a:endParaRPr lang="en-US" altLang="zh-TW" sz="1600" b="1" dirty="0">
              <a:solidFill>
                <a:srgbClr val="333333"/>
              </a:solidFill>
              <a:latin typeface="Times New Roman" pitchFamily="18" charset="0"/>
              <a:ea typeface="標楷體" pitchFamily="65" charset="-120"/>
              <a:cs typeface="Times New Roman" pitchFamily="18" charset="0"/>
            </a:endParaRPr>
          </a:p>
          <a:p>
            <a:pPr eaLnBrk="1" hangingPunct="1">
              <a:spcBef>
                <a:spcPct val="0"/>
              </a:spcBef>
              <a:buFontTx/>
              <a:buNone/>
            </a:pPr>
            <a:r>
              <a:rPr lang="zh-TW" altLang="en-US" sz="1600" b="1" dirty="0">
                <a:solidFill>
                  <a:srgbClr val="333333"/>
                </a:solidFill>
                <a:latin typeface="Times New Roman" pitchFamily="18" charset="0"/>
                <a:ea typeface="標楷體" pitchFamily="65" charset="-120"/>
                <a:cs typeface="Times New Roman" pitchFamily="18" charset="0"/>
              </a:rPr>
              <a:t>   石堆積</a:t>
            </a:r>
            <a:r>
              <a:rPr lang="zh-TW" altLang="en-US" sz="1600" dirty="0">
                <a:solidFill>
                  <a:srgbClr val="333333"/>
                </a:solidFill>
                <a:latin typeface="Times New Roman" pitchFamily="18" charset="0"/>
                <a:ea typeface="標楷體" pitchFamily="65" charset="-120"/>
                <a:cs typeface="Times New Roman" pitchFamily="18" charset="0"/>
              </a:rPr>
              <a:t>等進行調查，並點選上傳檔案選擇你欲</a:t>
            </a:r>
            <a:endParaRPr lang="en-US" altLang="zh-TW" sz="1600" dirty="0">
              <a:solidFill>
                <a:srgbClr val="333333"/>
              </a:solidFill>
              <a:latin typeface="Times New Roman" pitchFamily="18" charset="0"/>
              <a:ea typeface="標楷體" pitchFamily="65" charset="-120"/>
              <a:cs typeface="Times New Roman" pitchFamily="18" charset="0"/>
            </a:endParaRPr>
          </a:p>
          <a:p>
            <a:pPr eaLnBrk="1" hangingPunct="1">
              <a:spcBef>
                <a:spcPct val="0"/>
              </a:spcBef>
              <a:buFontTx/>
              <a:buNone/>
            </a:pPr>
            <a:r>
              <a:rPr lang="zh-TW" altLang="en-US" sz="1600" dirty="0">
                <a:solidFill>
                  <a:srgbClr val="333333"/>
                </a:solidFill>
                <a:latin typeface="Times New Roman" pitchFamily="18" charset="0"/>
                <a:ea typeface="標楷體" pitchFamily="65" charset="-120"/>
                <a:cs typeface="Times New Roman" pitchFamily="18" charset="0"/>
              </a:rPr>
              <a:t>   上傳相關照片。</a:t>
            </a:r>
            <a:endParaRPr lang="zh-TW" altLang="en-US" sz="1600" dirty="0">
              <a:solidFill>
                <a:srgbClr val="333333"/>
              </a:solidFill>
              <a:ea typeface="標楷體" pitchFamily="65" charset="-120"/>
              <a:cs typeface="Times New Roman" pitchFamily="18" charset="0"/>
            </a:endParaRPr>
          </a:p>
        </p:txBody>
      </p:sp>
      <p:pic>
        <p:nvPicPr>
          <p:cNvPr id="4813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7513" y="2492375"/>
            <a:ext cx="3600450" cy="3600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139"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32350" y="1490663"/>
            <a:ext cx="2833688" cy="3033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9785858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標題 1"/>
          <p:cNvSpPr txBox="1">
            <a:spLocks/>
          </p:cNvSpPr>
          <p:nvPr/>
        </p:nvSpPr>
        <p:spPr bwMode="auto">
          <a:xfrm>
            <a:off x="417513" y="2857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endParaRPr kumimoji="0" lang="zh-TW" altLang="en-US" sz="4400" b="1"/>
          </a:p>
        </p:txBody>
      </p:sp>
      <p:sp>
        <p:nvSpPr>
          <p:cNvPr id="49155" name="標題 1"/>
          <p:cNvSpPr>
            <a:spLocks noGrp="1"/>
          </p:cNvSpPr>
          <p:nvPr>
            <p:ph type="title"/>
          </p:nvPr>
        </p:nvSpPr>
        <p:spPr>
          <a:xfrm>
            <a:off x="467544" y="188640"/>
            <a:ext cx="8229600" cy="1143000"/>
          </a:xfrm>
        </p:spPr>
        <p:txBody>
          <a:bodyPr/>
          <a:lstStyle/>
          <a:p>
            <a:pPr eaLnBrk="1" hangingPunct="1"/>
            <a:r>
              <a:rPr lang="zh-TW" altLang="en-US" b="1" dirty="0" smtClean="0">
                <a:latin typeface="標楷體" pitchFamily="65" charset="-120"/>
                <a:ea typeface="標楷體" pitchFamily="65" charset="-120"/>
              </a:rPr>
              <a:t>學校填報表格說明</a:t>
            </a:r>
          </a:p>
        </p:txBody>
      </p:sp>
      <p:sp>
        <p:nvSpPr>
          <p:cNvPr id="5" name="圓角矩形 4"/>
          <p:cNvSpPr/>
          <p:nvPr/>
        </p:nvSpPr>
        <p:spPr>
          <a:xfrm>
            <a:off x="468313" y="260350"/>
            <a:ext cx="8207375" cy="1152525"/>
          </a:xfrm>
          <a:prstGeom prst="roundRect">
            <a:avLst/>
          </a:prstGeom>
          <a:noFill/>
          <a:ln w="57150">
            <a:solidFill>
              <a:srgbClr val="FFC00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kumimoji="0" lang="zh-TW" altLang="en-US"/>
          </a:p>
        </p:txBody>
      </p:sp>
      <p:sp>
        <p:nvSpPr>
          <p:cNvPr id="71" name="圓角矩形 70"/>
          <p:cNvSpPr/>
          <p:nvPr/>
        </p:nvSpPr>
        <p:spPr>
          <a:xfrm>
            <a:off x="468313" y="6226175"/>
            <a:ext cx="8099425" cy="504825"/>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dirty="0"/>
          </a:p>
        </p:txBody>
      </p:sp>
      <p:sp>
        <p:nvSpPr>
          <p:cNvPr id="72" name="矩形 71"/>
          <p:cNvSpPr/>
          <p:nvPr/>
        </p:nvSpPr>
        <p:spPr>
          <a:xfrm>
            <a:off x="611188" y="6284913"/>
            <a:ext cx="8353425" cy="646112"/>
          </a:xfrm>
          <a:prstGeom prst="rect">
            <a:avLst/>
          </a:prstGeom>
        </p:spPr>
        <p:txBody>
          <a:bodyPr>
            <a:spAutoFit/>
          </a:bodyPr>
          <a:lstStyle/>
          <a:p>
            <a:pPr fontAlgn="auto">
              <a:spcBef>
                <a:spcPts val="0"/>
              </a:spcBef>
              <a:spcAft>
                <a:spcPts val="0"/>
              </a:spcAft>
              <a:defRPr/>
            </a:pPr>
            <a:r>
              <a:rPr kumimoji="0" lang="zh-TW" altLang="en-US"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全國各級學校災害潛勢資訊管理系統</a:t>
            </a:r>
            <a:r>
              <a:rPr kumimoji="0" lang="en-US" altLang="zh-TW"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a:t>
            </a:r>
            <a:r>
              <a:rPr kumimoji="0" lang="en-US" altLang="zh-TW"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http://140.125.154.179/</a:t>
            </a:r>
            <a:r>
              <a:rPr kumimoji="0" lang="en-US" altLang="zh-TW" b="1" dirty="0" err="1">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ms</a:t>
            </a:r>
            <a:r>
              <a:rPr kumimoji="0" lang="en-US" altLang="zh-TW"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/Default.aspx</a:t>
            </a:r>
            <a:endParaRPr kumimoji="0" lang="zh-TW" alt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p>
            <a:pPr fontAlgn="auto">
              <a:spcBef>
                <a:spcPts val="0"/>
              </a:spcBef>
              <a:spcAft>
                <a:spcPts val="0"/>
              </a:spcAft>
              <a:defRPr/>
            </a:pPr>
            <a:endParaRPr kumimoji="0" lang="zh-TW" altLang="en-US" dirty="0">
              <a:latin typeface="+mn-lt"/>
              <a:ea typeface="+mn-ea"/>
            </a:endParaRPr>
          </a:p>
        </p:txBody>
      </p:sp>
      <p:sp>
        <p:nvSpPr>
          <p:cNvPr id="49159" name="矩形 2"/>
          <p:cNvSpPr>
            <a:spLocks noChangeArrowheads="1"/>
          </p:cNvSpPr>
          <p:nvPr/>
        </p:nvSpPr>
        <p:spPr bwMode="auto">
          <a:xfrm>
            <a:off x="261938" y="1490663"/>
            <a:ext cx="3284537" cy="369887"/>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zh-TW" altLang="zh-TW" sz="1800" b="1">
                <a:solidFill>
                  <a:srgbClr val="C00000"/>
                </a:solidFill>
                <a:latin typeface="標楷體" pitchFamily="65" charset="-120"/>
                <a:ea typeface="標楷體" pitchFamily="65" charset="-120"/>
              </a:rPr>
              <a:t>線上填報</a:t>
            </a:r>
            <a:r>
              <a:rPr lang="en-US" altLang="zh-TW" sz="1800" b="1">
                <a:solidFill>
                  <a:srgbClr val="C00000"/>
                </a:solidFill>
                <a:latin typeface="標楷體" pitchFamily="65" charset="-120"/>
                <a:ea typeface="標楷體" pitchFamily="65" charset="-120"/>
              </a:rPr>
              <a:t>/</a:t>
            </a:r>
            <a:r>
              <a:rPr lang="zh-TW" altLang="zh-TW" sz="1800" b="1">
                <a:solidFill>
                  <a:srgbClr val="C00000"/>
                </a:solidFill>
                <a:latin typeface="標楷體" pitchFamily="65" charset="-120"/>
                <a:ea typeface="標楷體" pitchFamily="65" charset="-120"/>
              </a:rPr>
              <a:t>更新作業流程範例！</a:t>
            </a:r>
            <a:endParaRPr lang="zh-TW" altLang="zh-TW" sz="1800">
              <a:solidFill>
                <a:srgbClr val="C00000"/>
              </a:solidFill>
              <a:latin typeface="標楷體" pitchFamily="65" charset="-120"/>
              <a:ea typeface="標楷體" pitchFamily="65" charset="-120"/>
            </a:endParaRPr>
          </a:p>
        </p:txBody>
      </p:sp>
      <p:sp>
        <p:nvSpPr>
          <p:cNvPr id="7" name="文字方塊 6"/>
          <p:cNvSpPr txBox="1"/>
          <p:nvPr/>
        </p:nvSpPr>
        <p:spPr>
          <a:xfrm>
            <a:off x="3887788" y="1490663"/>
            <a:ext cx="1368425" cy="369887"/>
          </a:xfrm>
          <a:prstGeom prst="rect">
            <a:avLst/>
          </a:prstGeom>
          <a:solidFill>
            <a:schemeClr val="accent4">
              <a:lumMod val="60000"/>
              <a:lumOff val="40000"/>
            </a:schemeClr>
          </a:solidFill>
        </p:spPr>
        <p:txBody>
          <a:bodyPr>
            <a:spAutoFit/>
          </a:bodyPr>
          <a:lstStyle/>
          <a:p>
            <a:pPr algn="ctr">
              <a:defRPr/>
            </a:pPr>
            <a:r>
              <a:rPr lang="zh-TW" altLang="en-US" b="1" dirty="0">
                <a:solidFill>
                  <a:srgbClr val="C00000"/>
                </a:solidFill>
                <a:latin typeface="標楷體" panose="03000509000000000000" pitchFamily="65" charset="-120"/>
                <a:ea typeface="標楷體" panose="03000509000000000000" pitchFamily="65" charset="-120"/>
              </a:rPr>
              <a:t>坡地調查</a:t>
            </a:r>
          </a:p>
        </p:txBody>
      </p:sp>
      <p:pic>
        <p:nvPicPr>
          <p:cNvPr id="4916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7513" y="1946275"/>
            <a:ext cx="3170237" cy="4249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16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67175" y="1946275"/>
            <a:ext cx="3346450" cy="2203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9163" name="矩形 1"/>
          <p:cNvSpPr>
            <a:spLocks noChangeArrowheads="1"/>
          </p:cNvSpPr>
          <p:nvPr/>
        </p:nvSpPr>
        <p:spPr bwMode="auto">
          <a:xfrm>
            <a:off x="3705225" y="4178300"/>
            <a:ext cx="45720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1400" dirty="0">
                <a:solidFill>
                  <a:srgbClr val="333333"/>
                </a:solidFill>
                <a:latin typeface="Times New Roman" pitchFamily="18" charset="0"/>
                <a:ea typeface="標楷體" pitchFamily="65" charset="-120"/>
                <a:cs typeface="Times New Roman" pitchFamily="18" charset="0"/>
              </a:rPr>
              <a:t>1.</a:t>
            </a:r>
            <a:r>
              <a:rPr lang="zh-TW" altLang="zh-TW" sz="1400" dirty="0">
                <a:solidFill>
                  <a:srgbClr val="333333"/>
                </a:solidFill>
                <a:latin typeface="Times New Roman" pitchFamily="18" charset="0"/>
                <a:ea typeface="標楷體" pitchFamily="65" charset="-120"/>
                <a:cs typeface="Times New Roman" pitchFamily="18" charset="0"/>
              </a:rPr>
              <a:t>表</a:t>
            </a:r>
            <a:r>
              <a:rPr lang="en-US" altLang="zh-TW" sz="1400" dirty="0">
                <a:solidFill>
                  <a:srgbClr val="333333"/>
                </a:solidFill>
                <a:latin typeface="Times New Roman" pitchFamily="18" charset="0"/>
                <a:ea typeface="標楷體" pitchFamily="65" charset="-120"/>
                <a:cs typeface="Times New Roman" pitchFamily="18" charset="0"/>
              </a:rPr>
              <a:t>C5</a:t>
            </a:r>
            <a:r>
              <a:rPr lang="zh-TW" altLang="zh-TW" sz="1400" dirty="0">
                <a:solidFill>
                  <a:srgbClr val="333333"/>
                </a:solidFill>
                <a:latin typeface="Times New Roman" pitchFamily="18" charset="0"/>
                <a:ea typeface="標楷體" pitchFamily="65" charset="-120"/>
                <a:cs typeface="Times New Roman" pitchFamily="18" charset="0"/>
              </a:rPr>
              <a:t>請根據校園環境現況，針對</a:t>
            </a:r>
            <a:r>
              <a:rPr lang="zh-TW" altLang="zh-TW" sz="1400" b="1" dirty="0">
                <a:solidFill>
                  <a:srgbClr val="333333"/>
                </a:solidFill>
                <a:latin typeface="Times New Roman" pitchFamily="18" charset="0"/>
                <a:ea typeface="標楷體" pitchFamily="65" charset="-120"/>
                <a:cs typeface="Times New Roman" pitchFamily="18" charset="0"/>
              </a:rPr>
              <a:t>校園周圍路面是否出</a:t>
            </a:r>
            <a:r>
              <a:rPr lang="zh-TW" altLang="en-US" sz="1400" b="1" dirty="0">
                <a:solidFill>
                  <a:srgbClr val="333333"/>
                </a:solidFill>
                <a:latin typeface="Times New Roman" pitchFamily="18" charset="0"/>
                <a:ea typeface="標楷體" pitchFamily="65" charset="-120"/>
                <a:cs typeface="Times New Roman" pitchFamily="18" charset="0"/>
              </a:rPr>
              <a:t> </a:t>
            </a:r>
            <a:endParaRPr lang="en-US" altLang="zh-TW" sz="1400" b="1" dirty="0">
              <a:solidFill>
                <a:srgbClr val="333333"/>
              </a:solidFill>
              <a:latin typeface="Times New Roman" pitchFamily="18" charset="0"/>
              <a:ea typeface="標楷體" pitchFamily="65" charset="-120"/>
              <a:cs typeface="Times New Roman" pitchFamily="18" charset="0"/>
            </a:endParaRPr>
          </a:p>
          <a:p>
            <a:pPr eaLnBrk="1" hangingPunct="1">
              <a:spcBef>
                <a:spcPct val="0"/>
              </a:spcBef>
              <a:buFontTx/>
              <a:buNone/>
            </a:pPr>
            <a:r>
              <a:rPr lang="zh-TW" altLang="en-US" sz="1400" b="1" dirty="0">
                <a:solidFill>
                  <a:srgbClr val="333333"/>
                </a:solidFill>
                <a:latin typeface="Times New Roman" pitchFamily="18" charset="0"/>
                <a:ea typeface="標楷體" pitchFamily="65" charset="-120"/>
                <a:cs typeface="Times New Roman" pitchFamily="18" charset="0"/>
              </a:rPr>
              <a:t>   </a:t>
            </a:r>
            <a:r>
              <a:rPr lang="zh-TW" altLang="zh-TW" sz="1400" b="1" dirty="0">
                <a:solidFill>
                  <a:srgbClr val="333333"/>
                </a:solidFill>
                <a:latin typeface="Times New Roman" pitchFamily="18" charset="0"/>
                <a:ea typeface="標楷體" pitchFamily="65" charset="-120"/>
                <a:cs typeface="Times New Roman" pitchFamily="18" charset="0"/>
              </a:rPr>
              <a:t>現裂縫、沉陷變形</a:t>
            </a:r>
            <a:r>
              <a:rPr lang="zh-TW" altLang="zh-TW" sz="1400" dirty="0">
                <a:solidFill>
                  <a:srgbClr val="333333"/>
                </a:solidFill>
                <a:latin typeface="Times New Roman" pitchFamily="18" charset="0"/>
                <a:ea typeface="標楷體" pitchFamily="65" charset="-120"/>
                <a:cs typeface="Times New Roman" pitchFamily="18" charset="0"/>
              </a:rPr>
              <a:t>與</a:t>
            </a:r>
            <a:r>
              <a:rPr lang="zh-TW" altLang="zh-TW" sz="1400" b="1" dirty="0">
                <a:solidFill>
                  <a:srgbClr val="333333"/>
                </a:solidFill>
                <a:latin typeface="Times New Roman" pitchFamily="18" charset="0"/>
                <a:ea typeface="標楷體" pitchFamily="65" charset="-120"/>
                <a:cs typeface="Times New Roman" pitchFamily="18" charset="0"/>
              </a:rPr>
              <a:t>土石堆積</a:t>
            </a:r>
            <a:r>
              <a:rPr lang="zh-TW" altLang="zh-TW" sz="1400" dirty="0">
                <a:solidFill>
                  <a:srgbClr val="333333"/>
                </a:solidFill>
                <a:latin typeface="Times New Roman" pitchFamily="18" charset="0"/>
                <a:ea typeface="標楷體" pitchFamily="65" charset="-120"/>
                <a:cs typeface="Times New Roman" pitchFamily="18" charset="0"/>
              </a:rPr>
              <a:t>等進行調查，並點選上</a:t>
            </a:r>
            <a:endParaRPr lang="en-US" altLang="zh-TW" sz="1400" dirty="0">
              <a:solidFill>
                <a:srgbClr val="333333"/>
              </a:solidFill>
              <a:latin typeface="Times New Roman" pitchFamily="18" charset="0"/>
              <a:ea typeface="標楷體" pitchFamily="65" charset="-120"/>
              <a:cs typeface="Times New Roman" pitchFamily="18" charset="0"/>
            </a:endParaRPr>
          </a:p>
          <a:p>
            <a:pPr eaLnBrk="1" hangingPunct="1">
              <a:spcBef>
                <a:spcPct val="0"/>
              </a:spcBef>
              <a:buFontTx/>
              <a:buNone/>
            </a:pPr>
            <a:r>
              <a:rPr lang="zh-TW" altLang="en-US" sz="1400" dirty="0">
                <a:solidFill>
                  <a:srgbClr val="333333"/>
                </a:solidFill>
                <a:latin typeface="Times New Roman" pitchFamily="18" charset="0"/>
                <a:ea typeface="標楷體" pitchFamily="65" charset="-120"/>
                <a:cs typeface="Times New Roman" pitchFamily="18" charset="0"/>
              </a:rPr>
              <a:t>   </a:t>
            </a:r>
            <a:r>
              <a:rPr lang="zh-TW" altLang="zh-TW" sz="1400" dirty="0">
                <a:solidFill>
                  <a:srgbClr val="333333"/>
                </a:solidFill>
                <a:latin typeface="Times New Roman" pitchFamily="18" charset="0"/>
                <a:ea typeface="標楷體" pitchFamily="65" charset="-120"/>
                <a:cs typeface="Times New Roman" pitchFamily="18" charset="0"/>
              </a:rPr>
              <a:t>傳檔案選擇你欲上傳相關照片。</a:t>
            </a:r>
            <a:endParaRPr lang="en-US" altLang="zh-TW" sz="1400" dirty="0">
              <a:solidFill>
                <a:srgbClr val="333333"/>
              </a:solidFill>
              <a:latin typeface="Times New Roman" pitchFamily="18" charset="0"/>
              <a:ea typeface="標楷體" pitchFamily="65" charset="-120"/>
              <a:cs typeface="Times New Roman" pitchFamily="18" charset="0"/>
            </a:endParaRPr>
          </a:p>
          <a:p>
            <a:pPr eaLnBrk="1" hangingPunct="1">
              <a:spcBef>
                <a:spcPct val="0"/>
              </a:spcBef>
              <a:buFontTx/>
              <a:buNone/>
            </a:pPr>
            <a:r>
              <a:rPr lang="en-US" altLang="zh-TW" sz="1400" dirty="0">
                <a:solidFill>
                  <a:srgbClr val="333333"/>
                </a:solidFill>
                <a:latin typeface="Times New Roman" pitchFamily="18" charset="0"/>
                <a:ea typeface="標楷體" pitchFamily="65" charset="-120"/>
                <a:cs typeface="Times New Roman" pitchFamily="18" charset="0"/>
              </a:rPr>
              <a:t>2.</a:t>
            </a:r>
            <a:r>
              <a:rPr lang="zh-TW" altLang="zh-TW" sz="1400" dirty="0">
                <a:solidFill>
                  <a:srgbClr val="333333"/>
                </a:solidFill>
                <a:latin typeface="Times New Roman" pitchFamily="18" charset="0"/>
                <a:ea typeface="標楷體" pitchFamily="65" charset="-120"/>
                <a:cs typeface="Times New Roman" pitchFamily="18" charset="0"/>
              </a:rPr>
              <a:t>表</a:t>
            </a:r>
            <a:r>
              <a:rPr lang="en-US" altLang="zh-TW" sz="1400" dirty="0">
                <a:solidFill>
                  <a:srgbClr val="333333"/>
                </a:solidFill>
                <a:latin typeface="Times New Roman" pitchFamily="18" charset="0"/>
                <a:ea typeface="標楷體" pitchFamily="65" charset="-120"/>
                <a:cs typeface="Times New Roman" pitchFamily="18" charset="0"/>
              </a:rPr>
              <a:t>C6</a:t>
            </a:r>
            <a:r>
              <a:rPr lang="zh-TW" altLang="zh-TW" sz="1400" dirty="0">
                <a:solidFill>
                  <a:srgbClr val="333333"/>
                </a:solidFill>
                <a:latin typeface="Times New Roman" pitchFamily="18" charset="0"/>
                <a:ea typeface="標楷體" pitchFamily="65" charset="-120"/>
                <a:cs typeface="Times New Roman" pitchFamily="18" charset="0"/>
              </a:rPr>
              <a:t>請根據校園環境現況，針對校園與可能致坡地災</a:t>
            </a:r>
            <a:endParaRPr lang="en-US" altLang="zh-TW" sz="1400" dirty="0">
              <a:solidFill>
                <a:srgbClr val="333333"/>
              </a:solidFill>
              <a:latin typeface="Times New Roman" pitchFamily="18" charset="0"/>
              <a:ea typeface="標楷體" pitchFamily="65" charset="-120"/>
              <a:cs typeface="Times New Roman" pitchFamily="18" charset="0"/>
            </a:endParaRPr>
          </a:p>
          <a:p>
            <a:pPr eaLnBrk="1" hangingPunct="1">
              <a:spcBef>
                <a:spcPct val="0"/>
              </a:spcBef>
              <a:buFontTx/>
              <a:buNone/>
            </a:pPr>
            <a:r>
              <a:rPr lang="zh-TW" altLang="en-US" sz="1400" dirty="0">
                <a:solidFill>
                  <a:srgbClr val="333333"/>
                </a:solidFill>
                <a:latin typeface="Times New Roman" pitchFamily="18" charset="0"/>
                <a:ea typeface="標楷體" pitchFamily="65" charset="-120"/>
                <a:cs typeface="Times New Roman" pitchFamily="18" charset="0"/>
              </a:rPr>
              <a:t>   </a:t>
            </a:r>
            <a:r>
              <a:rPr lang="zh-TW" altLang="zh-TW" sz="1400" dirty="0">
                <a:solidFill>
                  <a:srgbClr val="333333"/>
                </a:solidFill>
                <a:latin typeface="Times New Roman" pitchFamily="18" charset="0"/>
                <a:ea typeface="標楷體" pitchFamily="65" charset="-120"/>
                <a:cs typeface="Times New Roman" pitchFamily="18" charset="0"/>
              </a:rPr>
              <a:t>害地區之距離，如</a:t>
            </a:r>
            <a:r>
              <a:rPr lang="zh-TW" altLang="zh-TW" sz="1400" b="1" dirty="0">
                <a:solidFill>
                  <a:srgbClr val="333333"/>
                </a:solidFill>
                <a:latin typeface="Times New Roman" pitchFamily="18" charset="0"/>
                <a:ea typeface="標楷體" pitchFamily="65" charset="-120"/>
                <a:cs typeface="Times New Roman" pitchFamily="18" charset="0"/>
              </a:rPr>
              <a:t>是否位於溪流河谷附近、土石堆積</a:t>
            </a:r>
            <a:endParaRPr lang="en-US" altLang="zh-TW" sz="1400" b="1" dirty="0">
              <a:solidFill>
                <a:srgbClr val="333333"/>
              </a:solidFill>
              <a:latin typeface="Times New Roman" pitchFamily="18" charset="0"/>
              <a:ea typeface="標楷體" pitchFamily="65" charset="-120"/>
              <a:cs typeface="Times New Roman" pitchFamily="18" charset="0"/>
            </a:endParaRPr>
          </a:p>
          <a:p>
            <a:pPr eaLnBrk="1" hangingPunct="1">
              <a:spcBef>
                <a:spcPct val="0"/>
              </a:spcBef>
              <a:buFontTx/>
              <a:buNone/>
            </a:pPr>
            <a:r>
              <a:rPr lang="zh-TW" altLang="en-US" sz="1400" b="1" dirty="0">
                <a:solidFill>
                  <a:srgbClr val="333333"/>
                </a:solidFill>
                <a:latin typeface="Times New Roman" pitchFamily="18" charset="0"/>
                <a:ea typeface="標楷體" pitchFamily="65" charset="-120"/>
                <a:cs typeface="Times New Roman" pitchFamily="18" charset="0"/>
              </a:rPr>
              <a:t>   </a:t>
            </a:r>
            <a:r>
              <a:rPr lang="zh-TW" altLang="zh-TW" sz="1400" dirty="0">
                <a:solidFill>
                  <a:srgbClr val="333333"/>
                </a:solidFill>
                <a:latin typeface="Times New Roman" pitchFamily="18" charset="0"/>
                <a:ea typeface="標楷體" pitchFamily="65" charset="-120"/>
                <a:cs typeface="Times New Roman" pitchFamily="18" charset="0"/>
              </a:rPr>
              <a:t>與</a:t>
            </a:r>
            <a:r>
              <a:rPr lang="zh-TW" altLang="zh-TW" sz="1400" b="1" dirty="0">
                <a:solidFill>
                  <a:srgbClr val="333333"/>
                </a:solidFill>
                <a:latin typeface="Times New Roman" pitchFamily="18" charset="0"/>
                <a:ea typeface="標楷體" pitchFamily="65" charset="-120"/>
                <a:cs typeface="Times New Roman" pitchFamily="18" charset="0"/>
              </a:rPr>
              <a:t>崩塌地</a:t>
            </a:r>
            <a:r>
              <a:rPr lang="zh-TW" altLang="zh-TW" sz="1400" dirty="0">
                <a:solidFill>
                  <a:srgbClr val="333333"/>
                </a:solidFill>
                <a:latin typeface="Times New Roman" pitchFamily="18" charset="0"/>
                <a:ea typeface="標楷體" pitchFamily="65" charset="-120"/>
                <a:cs typeface="Times New Roman" pitchFamily="18" charset="0"/>
              </a:rPr>
              <a:t>等進行調查。</a:t>
            </a:r>
          </a:p>
          <a:p>
            <a:pPr eaLnBrk="1" hangingPunct="1">
              <a:spcBef>
                <a:spcPct val="0"/>
              </a:spcBef>
              <a:buFontTx/>
              <a:buNone/>
            </a:pPr>
            <a:r>
              <a:rPr lang="en-US" altLang="zh-TW" sz="1400" dirty="0">
                <a:solidFill>
                  <a:srgbClr val="333333"/>
                </a:solidFill>
                <a:latin typeface="Times New Roman" pitchFamily="18" charset="0"/>
                <a:ea typeface="標楷體" pitchFamily="65" charset="-120"/>
                <a:cs typeface="Times New Roman" pitchFamily="18" charset="0"/>
              </a:rPr>
              <a:t>3.</a:t>
            </a:r>
            <a:r>
              <a:rPr lang="zh-TW" altLang="zh-TW" sz="1400" dirty="0">
                <a:solidFill>
                  <a:srgbClr val="333333"/>
                </a:solidFill>
                <a:latin typeface="Times New Roman" pitchFamily="18" charset="0"/>
                <a:ea typeface="標楷體" pitchFamily="65" charset="-120"/>
                <a:cs typeface="Times New Roman" pitchFamily="18" charset="0"/>
              </a:rPr>
              <a:t>表</a:t>
            </a:r>
            <a:r>
              <a:rPr lang="en-US" altLang="zh-TW" sz="1400" dirty="0">
                <a:solidFill>
                  <a:srgbClr val="333333"/>
                </a:solidFill>
                <a:latin typeface="Times New Roman" pitchFamily="18" charset="0"/>
                <a:ea typeface="標楷體" pitchFamily="65" charset="-120"/>
                <a:cs typeface="Times New Roman" pitchFamily="18" charset="0"/>
              </a:rPr>
              <a:t>C7</a:t>
            </a:r>
            <a:r>
              <a:rPr lang="zh-TW" altLang="zh-TW" sz="1400" dirty="0">
                <a:solidFill>
                  <a:srgbClr val="333333"/>
                </a:solidFill>
                <a:latin typeface="Times New Roman" pitchFamily="18" charset="0"/>
                <a:ea typeface="標楷體" pitchFamily="65" charset="-120"/>
                <a:cs typeface="Times New Roman" pitchFamily="18" charset="0"/>
              </a:rPr>
              <a:t>請根據校園環境現況，並點選上傳檔案選擇你欲</a:t>
            </a:r>
            <a:endParaRPr lang="en-US" altLang="zh-TW" sz="1400" dirty="0">
              <a:solidFill>
                <a:srgbClr val="333333"/>
              </a:solidFill>
              <a:latin typeface="Times New Roman" pitchFamily="18" charset="0"/>
              <a:ea typeface="標楷體" pitchFamily="65" charset="-120"/>
              <a:cs typeface="Times New Roman" pitchFamily="18" charset="0"/>
            </a:endParaRPr>
          </a:p>
          <a:p>
            <a:pPr eaLnBrk="1" hangingPunct="1">
              <a:spcBef>
                <a:spcPct val="0"/>
              </a:spcBef>
              <a:buFontTx/>
              <a:buNone/>
            </a:pPr>
            <a:r>
              <a:rPr lang="zh-TW" altLang="en-US" sz="1400" dirty="0">
                <a:solidFill>
                  <a:srgbClr val="333333"/>
                </a:solidFill>
                <a:latin typeface="Times New Roman" pitchFamily="18" charset="0"/>
                <a:ea typeface="標楷體" pitchFamily="65" charset="-120"/>
                <a:cs typeface="Times New Roman" pitchFamily="18" charset="0"/>
              </a:rPr>
              <a:t>   </a:t>
            </a:r>
            <a:r>
              <a:rPr lang="zh-TW" altLang="zh-TW" sz="1400" dirty="0">
                <a:solidFill>
                  <a:srgbClr val="333333"/>
                </a:solidFill>
                <a:latin typeface="Times New Roman" pitchFamily="18" charset="0"/>
                <a:ea typeface="標楷體" pitchFamily="65" charset="-120"/>
                <a:cs typeface="Times New Roman" pitchFamily="18" charset="0"/>
              </a:rPr>
              <a:t>上傳相關照片。</a:t>
            </a:r>
          </a:p>
        </p:txBody>
      </p:sp>
    </p:spTree>
    <p:extLst>
      <p:ext uri="{BB962C8B-B14F-4D97-AF65-F5344CB8AC3E}">
        <p14:creationId xmlns:p14="http://schemas.microsoft.com/office/powerpoint/2010/main" val="352069476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標題 1"/>
          <p:cNvSpPr txBox="1">
            <a:spLocks/>
          </p:cNvSpPr>
          <p:nvPr/>
        </p:nvSpPr>
        <p:spPr bwMode="auto">
          <a:xfrm>
            <a:off x="417513" y="2857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endParaRPr kumimoji="0" lang="zh-TW" altLang="en-US" sz="4400" b="1"/>
          </a:p>
        </p:txBody>
      </p:sp>
      <p:sp>
        <p:nvSpPr>
          <p:cNvPr id="50179" name="標題 1"/>
          <p:cNvSpPr>
            <a:spLocks noGrp="1"/>
          </p:cNvSpPr>
          <p:nvPr>
            <p:ph type="title"/>
          </p:nvPr>
        </p:nvSpPr>
        <p:spPr>
          <a:xfrm>
            <a:off x="467544" y="188640"/>
            <a:ext cx="8229600" cy="1143000"/>
          </a:xfrm>
        </p:spPr>
        <p:txBody>
          <a:bodyPr/>
          <a:lstStyle/>
          <a:p>
            <a:pPr eaLnBrk="1" hangingPunct="1"/>
            <a:r>
              <a:rPr lang="zh-TW" altLang="en-US" b="1" dirty="0" smtClean="0">
                <a:latin typeface="標楷體" pitchFamily="65" charset="-120"/>
                <a:ea typeface="標楷體" pitchFamily="65" charset="-120"/>
              </a:rPr>
              <a:t>學校填報表格說明</a:t>
            </a:r>
          </a:p>
        </p:txBody>
      </p:sp>
      <p:sp>
        <p:nvSpPr>
          <p:cNvPr id="5" name="圓角矩形 4"/>
          <p:cNvSpPr/>
          <p:nvPr/>
        </p:nvSpPr>
        <p:spPr>
          <a:xfrm>
            <a:off x="468313" y="260350"/>
            <a:ext cx="8207375" cy="1152525"/>
          </a:xfrm>
          <a:prstGeom prst="roundRect">
            <a:avLst/>
          </a:prstGeom>
          <a:noFill/>
          <a:ln w="57150">
            <a:solidFill>
              <a:srgbClr val="FFC00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kumimoji="0" lang="zh-TW" altLang="en-US"/>
          </a:p>
        </p:txBody>
      </p:sp>
      <p:sp>
        <p:nvSpPr>
          <p:cNvPr id="71" name="圓角矩形 70"/>
          <p:cNvSpPr/>
          <p:nvPr/>
        </p:nvSpPr>
        <p:spPr>
          <a:xfrm>
            <a:off x="468313" y="6226175"/>
            <a:ext cx="8099425" cy="504825"/>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dirty="0"/>
          </a:p>
        </p:txBody>
      </p:sp>
      <p:sp>
        <p:nvSpPr>
          <p:cNvPr id="72" name="矩形 71"/>
          <p:cNvSpPr/>
          <p:nvPr/>
        </p:nvSpPr>
        <p:spPr>
          <a:xfrm>
            <a:off x="611188" y="6284913"/>
            <a:ext cx="8353425" cy="646112"/>
          </a:xfrm>
          <a:prstGeom prst="rect">
            <a:avLst/>
          </a:prstGeom>
        </p:spPr>
        <p:txBody>
          <a:bodyPr>
            <a:spAutoFit/>
          </a:bodyPr>
          <a:lstStyle/>
          <a:p>
            <a:pPr fontAlgn="auto">
              <a:spcBef>
                <a:spcPts val="0"/>
              </a:spcBef>
              <a:spcAft>
                <a:spcPts val="0"/>
              </a:spcAft>
              <a:defRPr/>
            </a:pPr>
            <a:r>
              <a:rPr kumimoji="0" lang="zh-TW" altLang="en-US"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全國各級學校災害潛勢資訊管理系統</a:t>
            </a:r>
            <a:r>
              <a:rPr kumimoji="0" lang="en-US" altLang="zh-TW"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a:t>
            </a:r>
            <a:r>
              <a:rPr kumimoji="0" lang="en-US" altLang="zh-TW"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http://140.125.154.179/</a:t>
            </a:r>
            <a:r>
              <a:rPr kumimoji="0" lang="en-US" altLang="zh-TW" b="1" dirty="0" err="1">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ms</a:t>
            </a:r>
            <a:r>
              <a:rPr kumimoji="0" lang="en-US" altLang="zh-TW"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/Default.aspx</a:t>
            </a:r>
            <a:endParaRPr kumimoji="0" lang="zh-TW" alt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p>
            <a:pPr fontAlgn="auto">
              <a:spcBef>
                <a:spcPts val="0"/>
              </a:spcBef>
              <a:spcAft>
                <a:spcPts val="0"/>
              </a:spcAft>
              <a:defRPr/>
            </a:pPr>
            <a:endParaRPr kumimoji="0" lang="zh-TW" altLang="en-US" dirty="0">
              <a:latin typeface="+mn-lt"/>
              <a:ea typeface="+mn-ea"/>
            </a:endParaRPr>
          </a:p>
        </p:txBody>
      </p:sp>
      <p:sp>
        <p:nvSpPr>
          <p:cNvPr id="50183" name="矩形 2"/>
          <p:cNvSpPr>
            <a:spLocks noChangeArrowheads="1"/>
          </p:cNvSpPr>
          <p:nvPr/>
        </p:nvSpPr>
        <p:spPr bwMode="auto">
          <a:xfrm>
            <a:off x="261938" y="1490663"/>
            <a:ext cx="3284537" cy="369887"/>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zh-TW" altLang="zh-TW" sz="1800" b="1">
                <a:solidFill>
                  <a:srgbClr val="C00000"/>
                </a:solidFill>
                <a:latin typeface="標楷體" pitchFamily="65" charset="-120"/>
                <a:ea typeface="標楷體" pitchFamily="65" charset="-120"/>
              </a:rPr>
              <a:t>線上填報</a:t>
            </a:r>
            <a:r>
              <a:rPr lang="en-US" altLang="zh-TW" sz="1800" b="1">
                <a:solidFill>
                  <a:srgbClr val="C00000"/>
                </a:solidFill>
                <a:latin typeface="標楷體" pitchFamily="65" charset="-120"/>
                <a:ea typeface="標楷體" pitchFamily="65" charset="-120"/>
              </a:rPr>
              <a:t>/</a:t>
            </a:r>
            <a:r>
              <a:rPr lang="zh-TW" altLang="zh-TW" sz="1800" b="1">
                <a:solidFill>
                  <a:srgbClr val="C00000"/>
                </a:solidFill>
                <a:latin typeface="標楷體" pitchFamily="65" charset="-120"/>
                <a:ea typeface="標楷體" pitchFamily="65" charset="-120"/>
              </a:rPr>
              <a:t>更新作業流程範例！</a:t>
            </a:r>
            <a:endParaRPr lang="zh-TW" altLang="zh-TW" sz="1800">
              <a:solidFill>
                <a:srgbClr val="C00000"/>
              </a:solidFill>
              <a:latin typeface="標楷體" pitchFamily="65" charset="-120"/>
              <a:ea typeface="標楷體" pitchFamily="65" charset="-120"/>
            </a:endParaRPr>
          </a:p>
        </p:txBody>
      </p:sp>
      <p:sp>
        <p:nvSpPr>
          <p:cNvPr id="7" name="文字方塊 6"/>
          <p:cNvSpPr txBox="1"/>
          <p:nvPr/>
        </p:nvSpPr>
        <p:spPr>
          <a:xfrm>
            <a:off x="3708400" y="1490663"/>
            <a:ext cx="1368425" cy="369887"/>
          </a:xfrm>
          <a:prstGeom prst="rect">
            <a:avLst/>
          </a:prstGeom>
          <a:solidFill>
            <a:schemeClr val="accent4">
              <a:lumMod val="60000"/>
              <a:lumOff val="40000"/>
            </a:schemeClr>
          </a:solidFill>
        </p:spPr>
        <p:txBody>
          <a:bodyPr>
            <a:spAutoFit/>
          </a:bodyPr>
          <a:lstStyle/>
          <a:p>
            <a:pPr algn="ctr">
              <a:defRPr/>
            </a:pPr>
            <a:r>
              <a:rPr lang="zh-TW" altLang="en-US" b="1" dirty="0">
                <a:solidFill>
                  <a:srgbClr val="C00000"/>
                </a:solidFill>
                <a:latin typeface="標楷體" panose="03000509000000000000" pitchFamily="65" charset="-120"/>
                <a:ea typeface="標楷體" panose="03000509000000000000" pitchFamily="65" charset="-120"/>
              </a:rPr>
              <a:t>人為調查</a:t>
            </a:r>
          </a:p>
        </p:txBody>
      </p:sp>
      <p:pic>
        <p:nvPicPr>
          <p:cNvPr id="5018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188" y="2060575"/>
            <a:ext cx="3724275" cy="3844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0186" name="矩形 1"/>
          <p:cNvSpPr>
            <a:spLocks noChangeArrowheads="1"/>
          </p:cNvSpPr>
          <p:nvPr/>
        </p:nvSpPr>
        <p:spPr bwMode="auto">
          <a:xfrm>
            <a:off x="4392613" y="3429000"/>
            <a:ext cx="45720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zh-TW" altLang="zh-TW" sz="1800" dirty="0">
                <a:solidFill>
                  <a:srgbClr val="333333"/>
                </a:solidFill>
                <a:latin typeface="Times New Roman" pitchFamily="18" charset="0"/>
                <a:ea typeface="標楷體" pitchFamily="65" charset="-120"/>
                <a:cs typeface="Times New Roman" pitchFamily="18" charset="0"/>
              </a:rPr>
              <a:t>表</a:t>
            </a:r>
            <a:r>
              <a:rPr lang="en-US" altLang="zh-TW" sz="1800" dirty="0">
                <a:solidFill>
                  <a:srgbClr val="333333"/>
                </a:solidFill>
                <a:latin typeface="Times New Roman" pitchFamily="18" charset="0"/>
                <a:ea typeface="標楷體" pitchFamily="65" charset="-120"/>
                <a:cs typeface="Times New Roman" pitchFamily="18" charset="0"/>
              </a:rPr>
              <a:t>D1</a:t>
            </a:r>
            <a:r>
              <a:rPr lang="zh-TW" altLang="zh-TW" sz="1800" dirty="0">
                <a:solidFill>
                  <a:srgbClr val="333333"/>
                </a:solidFill>
                <a:latin typeface="Times New Roman" pitchFamily="18" charset="0"/>
                <a:ea typeface="標楷體" pitchFamily="65" charset="-120"/>
                <a:cs typeface="Times New Roman" pitchFamily="18" charset="0"/>
              </a:rPr>
              <a:t>針對</a:t>
            </a:r>
            <a:r>
              <a:rPr lang="zh-TW" altLang="zh-TW" sz="1800" b="1" dirty="0">
                <a:solidFill>
                  <a:srgbClr val="333333"/>
                </a:solidFill>
                <a:latin typeface="Times New Roman" pitchFamily="18" charset="0"/>
                <a:ea typeface="標楷體" pitchFamily="65" charset="-120"/>
                <a:cs typeface="Times New Roman" pitchFamily="18" charset="0"/>
              </a:rPr>
              <a:t>學校周邊</a:t>
            </a:r>
            <a:r>
              <a:rPr lang="en-US" altLang="zh-TW" sz="1800" b="1" dirty="0">
                <a:solidFill>
                  <a:srgbClr val="333333"/>
                </a:solidFill>
                <a:latin typeface="Times New Roman" pitchFamily="18" charset="0"/>
                <a:ea typeface="標楷體" pitchFamily="65" charset="-120"/>
                <a:cs typeface="Times New Roman" pitchFamily="18" charset="0"/>
              </a:rPr>
              <a:t>1,000</a:t>
            </a:r>
            <a:r>
              <a:rPr lang="zh-TW" altLang="zh-TW" sz="1800" b="1" dirty="0">
                <a:solidFill>
                  <a:srgbClr val="333333"/>
                </a:solidFill>
                <a:latin typeface="Times New Roman" pitchFamily="18" charset="0"/>
                <a:ea typeface="標楷體" pitchFamily="65" charset="-120"/>
                <a:cs typeface="Times New Roman" pitchFamily="18" charset="0"/>
              </a:rPr>
              <a:t>公尺範圍內是否有機場</a:t>
            </a:r>
            <a:r>
              <a:rPr lang="zh-TW" altLang="zh-TW" sz="1800" dirty="0">
                <a:solidFill>
                  <a:srgbClr val="333333"/>
                </a:solidFill>
                <a:latin typeface="Times New Roman" pitchFamily="18" charset="0"/>
                <a:ea typeface="標楷體" pitchFamily="65" charset="-120"/>
                <a:cs typeface="Times New Roman" pitchFamily="18" charset="0"/>
              </a:rPr>
              <a:t>進行填報，請您依據實際情況填報</a:t>
            </a:r>
            <a:r>
              <a:rPr lang="en-US" altLang="zh-TW" sz="1800" dirty="0">
                <a:solidFill>
                  <a:srgbClr val="333333"/>
                </a:solidFill>
                <a:latin typeface="Times New Roman" pitchFamily="18" charset="0"/>
                <a:ea typeface="標楷體" pitchFamily="65" charset="-120"/>
                <a:cs typeface="Times New Roman" pitchFamily="18" charset="0"/>
              </a:rPr>
              <a:t>/</a:t>
            </a:r>
            <a:r>
              <a:rPr lang="zh-TW" altLang="zh-TW" sz="1800" dirty="0">
                <a:solidFill>
                  <a:srgbClr val="333333"/>
                </a:solidFill>
                <a:latin typeface="Times New Roman" pitchFamily="18" charset="0"/>
                <a:ea typeface="標楷體" pitchFamily="65" charset="-120"/>
                <a:cs typeface="Times New Roman" pitchFamily="18" charset="0"/>
              </a:rPr>
              <a:t>更新，如果您選「</a:t>
            </a:r>
            <a:r>
              <a:rPr lang="zh-TW" altLang="zh-TW" sz="1800" b="1" dirty="0">
                <a:solidFill>
                  <a:srgbClr val="333333"/>
                </a:solidFill>
                <a:latin typeface="Times New Roman" pitchFamily="18" charset="0"/>
                <a:ea typeface="標楷體" pitchFamily="65" charset="-120"/>
                <a:cs typeface="Times New Roman" pitchFamily="18" charset="0"/>
              </a:rPr>
              <a:t>有</a:t>
            </a:r>
            <a:r>
              <a:rPr lang="zh-TW" altLang="zh-TW" sz="1800" dirty="0">
                <a:solidFill>
                  <a:srgbClr val="333333"/>
                </a:solidFill>
                <a:latin typeface="Times New Roman" pitchFamily="18" charset="0"/>
                <a:ea typeface="標楷體" pitchFamily="65" charset="-120"/>
                <a:cs typeface="Times New Roman" pitchFamily="18" charset="0"/>
              </a:rPr>
              <a:t>」，請選擇</a:t>
            </a:r>
            <a:r>
              <a:rPr lang="zh-TW" altLang="zh-TW" sz="1800" b="1" dirty="0">
                <a:solidFill>
                  <a:srgbClr val="333333"/>
                </a:solidFill>
                <a:latin typeface="Times New Roman" pitchFamily="18" charset="0"/>
                <a:ea typeface="標楷體" pitchFamily="65" charset="-120"/>
                <a:cs typeface="Times New Roman" pitchFamily="18" charset="0"/>
              </a:rPr>
              <a:t>機場名稱</a:t>
            </a:r>
            <a:r>
              <a:rPr lang="zh-TW" altLang="zh-TW" sz="1800" dirty="0">
                <a:solidFill>
                  <a:srgbClr val="333333"/>
                </a:solidFill>
                <a:latin typeface="Times New Roman" pitchFamily="18" charset="0"/>
                <a:ea typeface="標楷體" pitchFamily="65" charset="-120"/>
                <a:cs typeface="Times New Roman" pitchFamily="18" charset="0"/>
              </a:rPr>
              <a:t>，並填報</a:t>
            </a:r>
            <a:r>
              <a:rPr lang="en-US" altLang="zh-TW" sz="1800" dirty="0">
                <a:solidFill>
                  <a:srgbClr val="333333"/>
                </a:solidFill>
                <a:latin typeface="Times New Roman" pitchFamily="18" charset="0"/>
                <a:ea typeface="標楷體" pitchFamily="65" charset="-120"/>
                <a:cs typeface="Times New Roman" pitchFamily="18" charset="0"/>
              </a:rPr>
              <a:t>/</a:t>
            </a:r>
            <a:r>
              <a:rPr lang="zh-TW" altLang="zh-TW" sz="1800" dirty="0">
                <a:solidFill>
                  <a:srgbClr val="333333"/>
                </a:solidFill>
                <a:latin typeface="Times New Roman" pitchFamily="18" charset="0"/>
                <a:ea typeface="標楷體" pitchFamily="65" charset="-120"/>
                <a:cs typeface="Times New Roman" pitchFamily="18" charset="0"/>
              </a:rPr>
              <a:t>更新與</a:t>
            </a:r>
            <a:r>
              <a:rPr lang="zh-TW" altLang="zh-TW" sz="1800" b="1" dirty="0">
                <a:solidFill>
                  <a:srgbClr val="333333"/>
                </a:solidFill>
                <a:latin typeface="Times New Roman" pitchFamily="18" charset="0"/>
                <a:ea typeface="標楷體" pitchFamily="65" charset="-120"/>
                <a:cs typeface="Times New Roman" pitchFamily="18" charset="0"/>
              </a:rPr>
              <a:t>校區距離、是否列為航空噪音管制區</a:t>
            </a:r>
            <a:r>
              <a:rPr lang="zh-TW" altLang="zh-TW" sz="1800" dirty="0">
                <a:solidFill>
                  <a:srgbClr val="333333"/>
                </a:solidFill>
                <a:latin typeface="Times New Roman" pitchFamily="18" charset="0"/>
                <a:ea typeface="標楷體" pitchFamily="65" charset="-120"/>
                <a:cs typeface="Times New Roman" pitchFamily="18" charset="0"/>
              </a:rPr>
              <a:t>，必要時</a:t>
            </a:r>
            <a:r>
              <a:rPr lang="zh-TW" altLang="zh-TW" sz="1800" b="1" dirty="0">
                <a:solidFill>
                  <a:srgbClr val="333333"/>
                </a:solidFill>
                <a:latin typeface="Times New Roman" pitchFamily="18" charset="0"/>
                <a:ea typeface="標楷體" pitchFamily="65" charset="-120"/>
                <a:cs typeface="Times New Roman" pitchFamily="18" charset="0"/>
              </a:rPr>
              <a:t>補充說明</a:t>
            </a:r>
            <a:r>
              <a:rPr lang="zh-TW" altLang="zh-TW" sz="1800" dirty="0">
                <a:solidFill>
                  <a:srgbClr val="333333"/>
                </a:solidFill>
                <a:latin typeface="Times New Roman" pitchFamily="18" charset="0"/>
                <a:ea typeface="標楷體" pitchFamily="65" charset="-120"/>
                <a:cs typeface="Times New Roman" pitchFamily="18" charset="0"/>
              </a:rPr>
              <a:t>。</a:t>
            </a:r>
            <a:endParaRPr lang="zh-TW" altLang="en-US" sz="1800" dirty="0">
              <a:solidFill>
                <a:srgbClr val="333333"/>
              </a:solidFill>
              <a:latin typeface="Times New Roman" pitchFamily="18" charset="0"/>
              <a:ea typeface="標楷體" pitchFamily="65" charset="-120"/>
              <a:cs typeface="Times New Roman" pitchFamily="18" charset="0"/>
            </a:endParaRPr>
          </a:p>
        </p:txBody>
      </p:sp>
    </p:spTree>
    <p:extLst>
      <p:ext uri="{BB962C8B-B14F-4D97-AF65-F5344CB8AC3E}">
        <p14:creationId xmlns:p14="http://schemas.microsoft.com/office/powerpoint/2010/main" val="378980277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標題 1"/>
          <p:cNvSpPr txBox="1">
            <a:spLocks/>
          </p:cNvSpPr>
          <p:nvPr/>
        </p:nvSpPr>
        <p:spPr bwMode="auto">
          <a:xfrm>
            <a:off x="417513" y="2857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endParaRPr kumimoji="0" lang="zh-TW" altLang="en-US" sz="4400" b="1"/>
          </a:p>
        </p:txBody>
      </p:sp>
      <p:sp>
        <p:nvSpPr>
          <p:cNvPr id="51203" name="標題 1"/>
          <p:cNvSpPr>
            <a:spLocks noGrp="1"/>
          </p:cNvSpPr>
          <p:nvPr>
            <p:ph type="title"/>
          </p:nvPr>
        </p:nvSpPr>
        <p:spPr>
          <a:xfrm>
            <a:off x="467544" y="188640"/>
            <a:ext cx="8229600" cy="1143000"/>
          </a:xfrm>
        </p:spPr>
        <p:txBody>
          <a:bodyPr/>
          <a:lstStyle/>
          <a:p>
            <a:pPr eaLnBrk="1" hangingPunct="1"/>
            <a:r>
              <a:rPr lang="zh-TW" altLang="en-US" b="1" dirty="0" smtClean="0">
                <a:latin typeface="標楷體" pitchFamily="65" charset="-120"/>
                <a:ea typeface="標楷體" pitchFamily="65" charset="-120"/>
              </a:rPr>
              <a:t>學校填報表格說明</a:t>
            </a:r>
          </a:p>
        </p:txBody>
      </p:sp>
      <p:sp>
        <p:nvSpPr>
          <p:cNvPr id="5" name="圓角矩形 4"/>
          <p:cNvSpPr/>
          <p:nvPr/>
        </p:nvSpPr>
        <p:spPr>
          <a:xfrm>
            <a:off x="468313" y="260350"/>
            <a:ext cx="8207375" cy="1152525"/>
          </a:xfrm>
          <a:prstGeom prst="roundRect">
            <a:avLst/>
          </a:prstGeom>
          <a:noFill/>
          <a:ln w="57150">
            <a:solidFill>
              <a:srgbClr val="FFC00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kumimoji="0" lang="zh-TW" altLang="en-US"/>
          </a:p>
        </p:txBody>
      </p:sp>
      <p:sp>
        <p:nvSpPr>
          <p:cNvPr id="71" name="圓角矩形 70"/>
          <p:cNvSpPr/>
          <p:nvPr/>
        </p:nvSpPr>
        <p:spPr>
          <a:xfrm>
            <a:off x="468313" y="6226175"/>
            <a:ext cx="8099425" cy="504825"/>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dirty="0"/>
          </a:p>
        </p:txBody>
      </p:sp>
      <p:sp>
        <p:nvSpPr>
          <p:cNvPr id="72" name="矩形 71"/>
          <p:cNvSpPr/>
          <p:nvPr/>
        </p:nvSpPr>
        <p:spPr>
          <a:xfrm>
            <a:off x="611188" y="6284913"/>
            <a:ext cx="8353425" cy="646112"/>
          </a:xfrm>
          <a:prstGeom prst="rect">
            <a:avLst/>
          </a:prstGeom>
        </p:spPr>
        <p:txBody>
          <a:bodyPr>
            <a:spAutoFit/>
          </a:bodyPr>
          <a:lstStyle/>
          <a:p>
            <a:pPr fontAlgn="auto">
              <a:spcBef>
                <a:spcPts val="0"/>
              </a:spcBef>
              <a:spcAft>
                <a:spcPts val="0"/>
              </a:spcAft>
              <a:defRPr/>
            </a:pPr>
            <a:r>
              <a:rPr kumimoji="0" lang="zh-TW" altLang="en-US"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全國各級學校災害潛勢資訊管理系統</a:t>
            </a:r>
            <a:r>
              <a:rPr kumimoji="0" lang="en-US" altLang="zh-TW"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a:t>
            </a:r>
            <a:r>
              <a:rPr kumimoji="0" lang="en-US" altLang="zh-TW"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http://140.125.154.179/</a:t>
            </a:r>
            <a:r>
              <a:rPr kumimoji="0" lang="en-US" altLang="zh-TW" b="1" dirty="0" err="1">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ms</a:t>
            </a:r>
            <a:r>
              <a:rPr kumimoji="0" lang="en-US" altLang="zh-TW"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/Default.aspx</a:t>
            </a:r>
            <a:endParaRPr kumimoji="0" lang="zh-TW" alt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p>
            <a:pPr fontAlgn="auto">
              <a:spcBef>
                <a:spcPts val="0"/>
              </a:spcBef>
              <a:spcAft>
                <a:spcPts val="0"/>
              </a:spcAft>
              <a:defRPr/>
            </a:pPr>
            <a:endParaRPr kumimoji="0" lang="zh-TW" altLang="en-US" dirty="0">
              <a:latin typeface="+mn-lt"/>
              <a:ea typeface="+mn-ea"/>
            </a:endParaRPr>
          </a:p>
        </p:txBody>
      </p:sp>
      <p:sp>
        <p:nvSpPr>
          <p:cNvPr id="51207" name="矩形 2"/>
          <p:cNvSpPr>
            <a:spLocks noChangeArrowheads="1"/>
          </p:cNvSpPr>
          <p:nvPr/>
        </p:nvSpPr>
        <p:spPr bwMode="auto">
          <a:xfrm>
            <a:off x="261938" y="1490663"/>
            <a:ext cx="3284537" cy="369887"/>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zh-TW" altLang="zh-TW" sz="1800" b="1">
                <a:solidFill>
                  <a:srgbClr val="C00000"/>
                </a:solidFill>
                <a:latin typeface="標楷體" pitchFamily="65" charset="-120"/>
                <a:ea typeface="標楷體" pitchFamily="65" charset="-120"/>
              </a:rPr>
              <a:t>線上填報</a:t>
            </a:r>
            <a:r>
              <a:rPr lang="en-US" altLang="zh-TW" sz="1800" b="1">
                <a:solidFill>
                  <a:srgbClr val="C00000"/>
                </a:solidFill>
                <a:latin typeface="標楷體" pitchFamily="65" charset="-120"/>
                <a:ea typeface="標楷體" pitchFamily="65" charset="-120"/>
              </a:rPr>
              <a:t>/</a:t>
            </a:r>
            <a:r>
              <a:rPr lang="zh-TW" altLang="zh-TW" sz="1800" b="1">
                <a:solidFill>
                  <a:srgbClr val="C00000"/>
                </a:solidFill>
                <a:latin typeface="標楷體" pitchFamily="65" charset="-120"/>
                <a:ea typeface="標楷體" pitchFamily="65" charset="-120"/>
              </a:rPr>
              <a:t>更新作業流程範例！</a:t>
            </a:r>
            <a:endParaRPr lang="zh-TW" altLang="zh-TW" sz="1800">
              <a:solidFill>
                <a:srgbClr val="C00000"/>
              </a:solidFill>
              <a:latin typeface="標楷體" pitchFamily="65" charset="-120"/>
              <a:ea typeface="標楷體" pitchFamily="65" charset="-120"/>
            </a:endParaRPr>
          </a:p>
        </p:txBody>
      </p:sp>
      <p:sp>
        <p:nvSpPr>
          <p:cNvPr id="7" name="文字方塊 6"/>
          <p:cNvSpPr txBox="1"/>
          <p:nvPr/>
        </p:nvSpPr>
        <p:spPr>
          <a:xfrm>
            <a:off x="3708400" y="1490663"/>
            <a:ext cx="1368425" cy="369887"/>
          </a:xfrm>
          <a:prstGeom prst="rect">
            <a:avLst/>
          </a:prstGeom>
          <a:solidFill>
            <a:schemeClr val="accent4">
              <a:lumMod val="60000"/>
              <a:lumOff val="40000"/>
            </a:schemeClr>
          </a:solidFill>
        </p:spPr>
        <p:txBody>
          <a:bodyPr>
            <a:spAutoFit/>
          </a:bodyPr>
          <a:lstStyle/>
          <a:p>
            <a:pPr algn="ctr">
              <a:defRPr/>
            </a:pPr>
            <a:r>
              <a:rPr lang="zh-TW" altLang="en-US" b="1" dirty="0">
                <a:solidFill>
                  <a:srgbClr val="C00000"/>
                </a:solidFill>
                <a:latin typeface="標楷體" panose="03000509000000000000" pitchFamily="65" charset="-120"/>
                <a:ea typeface="標楷體" panose="03000509000000000000" pitchFamily="65" charset="-120"/>
              </a:rPr>
              <a:t>人為調查</a:t>
            </a:r>
          </a:p>
        </p:txBody>
      </p:sp>
      <p:pic>
        <p:nvPicPr>
          <p:cNvPr id="51209"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1938" y="2090738"/>
            <a:ext cx="4013200" cy="3870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1210" name="矩形 7"/>
          <p:cNvSpPr>
            <a:spLocks noChangeArrowheads="1"/>
          </p:cNvSpPr>
          <p:nvPr/>
        </p:nvSpPr>
        <p:spPr bwMode="auto">
          <a:xfrm>
            <a:off x="4343400" y="2090738"/>
            <a:ext cx="4500563"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zh-TW" altLang="zh-TW" sz="1600" dirty="0">
                <a:solidFill>
                  <a:srgbClr val="333333"/>
                </a:solidFill>
                <a:latin typeface="Times New Roman" pitchFamily="18" charset="0"/>
                <a:ea typeface="標楷體" pitchFamily="65" charset="-120"/>
                <a:cs typeface="Times New Roman" pitchFamily="18" charset="0"/>
              </a:rPr>
              <a:t>表</a:t>
            </a:r>
            <a:r>
              <a:rPr lang="en-US" altLang="zh-TW" sz="1600" dirty="0">
                <a:solidFill>
                  <a:srgbClr val="333333"/>
                </a:solidFill>
                <a:latin typeface="Times New Roman" pitchFamily="18" charset="0"/>
                <a:ea typeface="標楷體" pitchFamily="65" charset="-120"/>
                <a:cs typeface="Times New Roman" pitchFamily="18" charset="0"/>
              </a:rPr>
              <a:t>D2</a:t>
            </a:r>
            <a:r>
              <a:rPr lang="zh-TW" altLang="zh-TW" sz="1600" dirty="0">
                <a:solidFill>
                  <a:srgbClr val="333333"/>
                </a:solidFill>
                <a:latin typeface="Times New Roman" pitchFamily="18" charset="0"/>
                <a:ea typeface="標楷體" pitchFamily="65" charset="-120"/>
                <a:cs typeface="Times New Roman" pitchFamily="18" charset="0"/>
              </a:rPr>
              <a:t>針對</a:t>
            </a:r>
            <a:r>
              <a:rPr lang="zh-TW" altLang="zh-TW" sz="1600" b="1" dirty="0">
                <a:solidFill>
                  <a:srgbClr val="333333"/>
                </a:solidFill>
                <a:latin typeface="Times New Roman" pitchFamily="18" charset="0"/>
                <a:ea typeface="標楷體" pitchFamily="65" charset="-120"/>
                <a:cs typeface="Times New Roman" pitchFamily="18" charset="0"/>
              </a:rPr>
              <a:t>學校周邊</a:t>
            </a:r>
            <a:r>
              <a:rPr lang="en-US" altLang="zh-TW" sz="1600" b="1" dirty="0">
                <a:solidFill>
                  <a:srgbClr val="333333"/>
                </a:solidFill>
                <a:latin typeface="Times New Roman" pitchFamily="18" charset="0"/>
                <a:ea typeface="標楷體" pitchFamily="65" charset="-120"/>
                <a:cs typeface="Times New Roman" pitchFamily="18" charset="0"/>
              </a:rPr>
              <a:t>100</a:t>
            </a:r>
            <a:r>
              <a:rPr lang="zh-TW" altLang="zh-TW" sz="1600" b="1" dirty="0">
                <a:solidFill>
                  <a:srgbClr val="333333"/>
                </a:solidFill>
                <a:latin typeface="Times New Roman" pitchFamily="18" charset="0"/>
                <a:ea typeface="標楷體" pitchFamily="65" charset="-120"/>
                <a:cs typeface="Times New Roman" pitchFamily="18" charset="0"/>
              </a:rPr>
              <a:t>公尺範圍內是否有加油站</a:t>
            </a:r>
            <a:r>
              <a:rPr lang="zh-TW" altLang="zh-TW" sz="1600" dirty="0">
                <a:solidFill>
                  <a:srgbClr val="333333"/>
                </a:solidFill>
                <a:latin typeface="Times New Roman" pitchFamily="18" charset="0"/>
                <a:ea typeface="標楷體" pitchFamily="65" charset="-120"/>
                <a:cs typeface="Times New Roman" pitchFamily="18" charset="0"/>
              </a:rPr>
              <a:t>進行調查，請您依據實際情況填報</a:t>
            </a:r>
            <a:r>
              <a:rPr lang="en-US" altLang="zh-TW" sz="1600" dirty="0">
                <a:solidFill>
                  <a:srgbClr val="333333"/>
                </a:solidFill>
                <a:latin typeface="Times New Roman" pitchFamily="18" charset="0"/>
                <a:ea typeface="標楷體" pitchFamily="65" charset="-120"/>
                <a:cs typeface="Times New Roman" pitchFamily="18" charset="0"/>
              </a:rPr>
              <a:t>/</a:t>
            </a:r>
            <a:r>
              <a:rPr lang="zh-TW" altLang="zh-TW" sz="1600" dirty="0">
                <a:solidFill>
                  <a:srgbClr val="333333"/>
                </a:solidFill>
                <a:latin typeface="Times New Roman" pitchFamily="18" charset="0"/>
                <a:ea typeface="標楷體" pitchFamily="65" charset="-120"/>
                <a:cs typeface="Times New Roman" pitchFamily="18" charset="0"/>
              </a:rPr>
              <a:t>更新作業。</a:t>
            </a:r>
          </a:p>
          <a:p>
            <a:pPr eaLnBrk="1" hangingPunct="1">
              <a:spcBef>
                <a:spcPct val="0"/>
              </a:spcBef>
              <a:buFontTx/>
              <a:buNone/>
            </a:pPr>
            <a:r>
              <a:rPr lang="zh-TW" altLang="zh-TW" sz="1600" dirty="0">
                <a:solidFill>
                  <a:srgbClr val="333333"/>
                </a:solidFill>
                <a:latin typeface="Times New Roman" pitchFamily="18" charset="0"/>
                <a:ea typeface="標楷體" pitchFamily="65" charset="-120"/>
                <a:cs typeface="Times New Roman" pitchFamily="18" charset="0"/>
              </a:rPr>
              <a:t>如果您欲選「</a:t>
            </a:r>
            <a:r>
              <a:rPr lang="zh-TW" altLang="zh-TW" sz="1600" b="1" dirty="0">
                <a:solidFill>
                  <a:srgbClr val="333333"/>
                </a:solidFill>
                <a:latin typeface="Times New Roman" pitchFamily="18" charset="0"/>
                <a:ea typeface="標楷體" pitchFamily="65" charset="-120"/>
                <a:cs typeface="Times New Roman" pitchFamily="18" charset="0"/>
              </a:rPr>
              <a:t>有</a:t>
            </a:r>
            <a:r>
              <a:rPr lang="zh-TW" altLang="zh-TW" sz="1600" dirty="0">
                <a:solidFill>
                  <a:srgbClr val="333333"/>
                </a:solidFill>
                <a:latin typeface="Times New Roman" pitchFamily="18" charset="0"/>
                <a:ea typeface="標楷體" pitchFamily="65" charset="-120"/>
                <a:cs typeface="Times New Roman" pitchFamily="18" charset="0"/>
              </a:rPr>
              <a:t>」，請直接於</a:t>
            </a:r>
            <a:r>
              <a:rPr lang="zh-TW" altLang="zh-TW" sz="1600" b="1" dirty="0">
                <a:solidFill>
                  <a:srgbClr val="333333"/>
                </a:solidFill>
                <a:latin typeface="Times New Roman" pitchFamily="18" charset="0"/>
                <a:ea typeface="標楷體" pitchFamily="65" charset="-120"/>
                <a:cs typeface="Times New Roman" pitchFamily="18" charset="0"/>
              </a:rPr>
              <a:t>加油站名稱</a:t>
            </a:r>
            <a:r>
              <a:rPr lang="zh-TW" altLang="zh-TW" sz="1600" dirty="0">
                <a:solidFill>
                  <a:srgbClr val="333333"/>
                </a:solidFill>
                <a:latin typeface="Times New Roman" pitchFamily="18" charset="0"/>
                <a:ea typeface="標楷體" pitchFamily="65" charset="-120"/>
                <a:cs typeface="Times New Roman" pitchFamily="18" charset="0"/>
              </a:rPr>
              <a:t>下方填寫加油站站名，並填寫</a:t>
            </a:r>
            <a:r>
              <a:rPr lang="zh-TW" altLang="zh-TW" sz="1600" b="1" dirty="0">
                <a:solidFill>
                  <a:srgbClr val="333333"/>
                </a:solidFill>
                <a:latin typeface="Times New Roman" pitchFamily="18" charset="0"/>
                <a:ea typeface="標楷體" pitchFamily="65" charset="-120"/>
                <a:cs typeface="Times New Roman" pitchFamily="18" charset="0"/>
              </a:rPr>
              <a:t>與校區距離</a:t>
            </a:r>
            <a:r>
              <a:rPr lang="zh-TW" altLang="zh-TW" sz="1600" dirty="0">
                <a:solidFill>
                  <a:srgbClr val="333333"/>
                </a:solidFill>
                <a:latin typeface="Times New Roman" pitchFamily="18" charset="0"/>
                <a:ea typeface="標楷體" pitchFamily="65" charset="-120"/>
                <a:cs typeface="Times New Roman" pitchFamily="18" charset="0"/>
              </a:rPr>
              <a:t>。</a:t>
            </a:r>
            <a:endParaRPr lang="en-US" altLang="zh-TW" sz="1600" dirty="0">
              <a:solidFill>
                <a:srgbClr val="333333"/>
              </a:solidFill>
              <a:latin typeface="Times New Roman" pitchFamily="18" charset="0"/>
              <a:ea typeface="標楷體" pitchFamily="65" charset="-120"/>
              <a:cs typeface="Times New Roman" pitchFamily="18" charset="0"/>
            </a:endParaRPr>
          </a:p>
          <a:p>
            <a:pPr eaLnBrk="1" hangingPunct="1">
              <a:spcBef>
                <a:spcPct val="0"/>
              </a:spcBef>
              <a:buFontTx/>
              <a:buNone/>
            </a:pPr>
            <a:r>
              <a:rPr lang="zh-TW" altLang="zh-TW" sz="1600" dirty="0">
                <a:solidFill>
                  <a:srgbClr val="333333"/>
                </a:solidFill>
                <a:latin typeface="Times New Roman" pitchFamily="18" charset="0"/>
                <a:ea typeface="標楷體" pitchFamily="65" charset="-120"/>
                <a:cs typeface="Times New Roman" pitchFamily="18" charset="0"/>
              </a:rPr>
              <a:t>如果您選「無」，則無需進行任何修改動作，請繼續填報下一表格。</a:t>
            </a:r>
            <a:endParaRPr lang="zh-TW" altLang="en-US" sz="1600" dirty="0">
              <a:solidFill>
                <a:srgbClr val="333333"/>
              </a:solidFill>
              <a:latin typeface="Times New Roman" pitchFamily="18" charset="0"/>
              <a:ea typeface="標楷體" pitchFamily="65" charset="-120"/>
              <a:cs typeface="Times New Roman" pitchFamily="18" charset="0"/>
            </a:endParaRPr>
          </a:p>
        </p:txBody>
      </p:sp>
      <p:sp>
        <p:nvSpPr>
          <p:cNvPr id="51211" name="矩形 8"/>
          <p:cNvSpPr>
            <a:spLocks noChangeArrowheads="1"/>
          </p:cNvSpPr>
          <p:nvPr/>
        </p:nvSpPr>
        <p:spPr bwMode="auto">
          <a:xfrm>
            <a:off x="4308475" y="4025900"/>
            <a:ext cx="45720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zh-TW" altLang="zh-TW" sz="1600" dirty="0">
                <a:solidFill>
                  <a:srgbClr val="333333"/>
                </a:solidFill>
                <a:latin typeface="Times New Roman" pitchFamily="18" charset="0"/>
                <a:ea typeface="標楷體" pitchFamily="65" charset="-120"/>
                <a:cs typeface="Times New Roman" pitchFamily="18" charset="0"/>
              </a:rPr>
              <a:t>表</a:t>
            </a:r>
            <a:r>
              <a:rPr lang="en-US" altLang="zh-TW" sz="1600" dirty="0">
                <a:solidFill>
                  <a:srgbClr val="333333"/>
                </a:solidFill>
                <a:latin typeface="Times New Roman" pitchFamily="18" charset="0"/>
                <a:ea typeface="標楷體" pitchFamily="65" charset="-120"/>
                <a:cs typeface="Times New Roman" pitchFamily="18" charset="0"/>
              </a:rPr>
              <a:t>D3</a:t>
            </a:r>
            <a:r>
              <a:rPr lang="zh-TW" altLang="zh-TW" sz="1600" dirty="0">
                <a:solidFill>
                  <a:srgbClr val="333333"/>
                </a:solidFill>
                <a:latin typeface="Times New Roman" pitchFamily="18" charset="0"/>
                <a:ea typeface="標楷體" pitchFamily="65" charset="-120"/>
                <a:cs typeface="Times New Roman" pitchFamily="18" charset="0"/>
              </a:rPr>
              <a:t>針對</a:t>
            </a:r>
            <a:r>
              <a:rPr lang="zh-TW" altLang="zh-TW" sz="1600" b="1" dirty="0">
                <a:solidFill>
                  <a:srgbClr val="333333"/>
                </a:solidFill>
                <a:latin typeface="Times New Roman" pitchFamily="18" charset="0"/>
                <a:ea typeface="標楷體" pitchFamily="65" charset="-120"/>
                <a:cs typeface="Times New Roman" pitchFamily="18" charset="0"/>
              </a:rPr>
              <a:t>學校周邊</a:t>
            </a:r>
            <a:r>
              <a:rPr lang="en-US" altLang="zh-TW" sz="1600" b="1" dirty="0">
                <a:solidFill>
                  <a:srgbClr val="333333"/>
                </a:solidFill>
                <a:latin typeface="Times New Roman" pitchFamily="18" charset="0"/>
                <a:ea typeface="標楷體" pitchFamily="65" charset="-120"/>
                <a:cs typeface="Times New Roman" pitchFamily="18" charset="0"/>
              </a:rPr>
              <a:t>500</a:t>
            </a:r>
            <a:r>
              <a:rPr lang="zh-TW" altLang="zh-TW" sz="1600" b="1" dirty="0">
                <a:solidFill>
                  <a:srgbClr val="333333"/>
                </a:solidFill>
                <a:latin typeface="Times New Roman" pitchFamily="18" charset="0"/>
                <a:ea typeface="標楷體" pitchFamily="65" charset="-120"/>
                <a:cs typeface="Times New Roman" pitchFamily="18" charset="0"/>
              </a:rPr>
              <a:t>公尺範圍內是否有化工廠及石化設施</a:t>
            </a:r>
            <a:r>
              <a:rPr lang="zh-TW" altLang="zh-TW" sz="1600" dirty="0">
                <a:solidFill>
                  <a:srgbClr val="333333"/>
                </a:solidFill>
                <a:latin typeface="Times New Roman" pitchFamily="18" charset="0"/>
                <a:ea typeface="標楷體" pitchFamily="65" charset="-120"/>
                <a:cs typeface="Times New Roman" pitchFamily="18" charset="0"/>
              </a:rPr>
              <a:t>進行調查，請您依據實際情況填報</a:t>
            </a:r>
            <a:r>
              <a:rPr lang="en-US" altLang="zh-TW" sz="1600" dirty="0">
                <a:solidFill>
                  <a:srgbClr val="333333"/>
                </a:solidFill>
                <a:latin typeface="Times New Roman" pitchFamily="18" charset="0"/>
                <a:ea typeface="標楷體" pitchFamily="65" charset="-120"/>
                <a:cs typeface="Times New Roman" pitchFamily="18" charset="0"/>
              </a:rPr>
              <a:t>/</a:t>
            </a:r>
            <a:r>
              <a:rPr lang="zh-TW" altLang="zh-TW" sz="1600" dirty="0">
                <a:solidFill>
                  <a:srgbClr val="333333"/>
                </a:solidFill>
                <a:latin typeface="Times New Roman" pitchFamily="18" charset="0"/>
                <a:ea typeface="標楷體" pitchFamily="65" charset="-120"/>
                <a:cs typeface="Times New Roman" pitchFamily="18" charset="0"/>
              </a:rPr>
              <a:t>更新作業。</a:t>
            </a:r>
          </a:p>
          <a:p>
            <a:pPr eaLnBrk="1" hangingPunct="1">
              <a:spcBef>
                <a:spcPct val="0"/>
              </a:spcBef>
              <a:buFontTx/>
              <a:buNone/>
            </a:pPr>
            <a:r>
              <a:rPr lang="zh-TW" altLang="zh-TW" sz="1600" dirty="0">
                <a:solidFill>
                  <a:srgbClr val="333333"/>
                </a:solidFill>
                <a:latin typeface="Times New Roman" pitchFamily="18" charset="0"/>
                <a:ea typeface="標楷體" pitchFamily="65" charset="-120"/>
                <a:cs typeface="Times New Roman" pitchFamily="18" charset="0"/>
              </a:rPr>
              <a:t>如果您選「</a:t>
            </a:r>
            <a:r>
              <a:rPr lang="zh-TW" altLang="zh-TW" sz="1600" b="1" dirty="0">
                <a:solidFill>
                  <a:srgbClr val="333333"/>
                </a:solidFill>
                <a:latin typeface="Times New Roman" pitchFamily="18" charset="0"/>
                <a:ea typeface="標楷體" pitchFamily="65" charset="-120"/>
                <a:cs typeface="Times New Roman" pitchFamily="18" charset="0"/>
              </a:rPr>
              <a:t>有</a:t>
            </a:r>
            <a:r>
              <a:rPr lang="zh-TW" altLang="zh-TW" sz="1600" dirty="0">
                <a:solidFill>
                  <a:srgbClr val="333333"/>
                </a:solidFill>
                <a:latin typeface="Times New Roman" pitchFamily="18" charset="0"/>
                <a:ea typeface="標楷體" pitchFamily="65" charset="-120"/>
                <a:cs typeface="Times New Roman" pitchFamily="18" charset="0"/>
              </a:rPr>
              <a:t>」，請直接於</a:t>
            </a:r>
            <a:r>
              <a:rPr lang="zh-TW" altLang="zh-TW" sz="1600" b="1" dirty="0">
                <a:solidFill>
                  <a:srgbClr val="333333"/>
                </a:solidFill>
                <a:latin typeface="Times New Roman" pitchFamily="18" charset="0"/>
                <a:ea typeface="標楷體" pitchFamily="65" charset="-120"/>
                <a:cs typeface="Times New Roman" pitchFamily="18" charset="0"/>
              </a:rPr>
              <a:t>化工廠及石化設施</a:t>
            </a:r>
            <a:r>
              <a:rPr lang="zh-TW" altLang="zh-TW" sz="1600" dirty="0">
                <a:solidFill>
                  <a:srgbClr val="333333"/>
                </a:solidFill>
                <a:latin typeface="Times New Roman" pitchFamily="18" charset="0"/>
                <a:ea typeface="標楷體" pitchFamily="65" charset="-120"/>
                <a:cs typeface="Times New Roman" pitchFamily="18" charset="0"/>
              </a:rPr>
              <a:t>名稱下方填寫石化設施名稱，並填寫</a:t>
            </a:r>
            <a:r>
              <a:rPr lang="zh-TW" altLang="zh-TW" sz="1600" b="1" dirty="0">
                <a:solidFill>
                  <a:srgbClr val="333333"/>
                </a:solidFill>
                <a:latin typeface="Times New Roman" pitchFamily="18" charset="0"/>
                <a:ea typeface="標楷體" pitchFamily="65" charset="-120"/>
                <a:cs typeface="Times New Roman" pitchFamily="18" charset="0"/>
              </a:rPr>
              <a:t>與校區距離</a:t>
            </a:r>
            <a:r>
              <a:rPr lang="zh-TW" altLang="zh-TW" sz="1600" dirty="0">
                <a:solidFill>
                  <a:srgbClr val="333333"/>
                </a:solidFill>
                <a:latin typeface="Times New Roman" pitchFamily="18" charset="0"/>
                <a:ea typeface="標楷體" pitchFamily="65" charset="-120"/>
                <a:cs typeface="Times New Roman" pitchFamily="18" charset="0"/>
              </a:rPr>
              <a:t>。如果您選「無」，則無需進行任何修改動作，請繼續填報下一表格。</a:t>
            </a:r>
            <a:endParaRPr lang="zh-TW" altLang="en-US" sz="1600" dirty="0">
              <a:solidFill>
                <a:srgbClr val="333333"/>
              </a:solidFill>
              <a:latin typeface="Times New Roman" pitchFamily="18" charset="0"/>
              <a:ea typeface="標楷體" pitchFamily="65" charset="-120"/>
              <a:cs typeface="Times New Roman" pitchFamily="18" charset="0"/>
            </a:endParaRPr>
          </a:p>
        </p:txBody>
      </p:sp>
    </p:spTree>
    <p:extLst>
      <p:ext uri="{BB962C8B-B14F-4D97-AF65-F5344CB8AC3E}">
        <p14:creationId xmlns:p14="http://schemas.microsoft.com/office/powerpoint/2010/main" val="34849479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1" name="Picture 5" descr="image8.jpg"/>
          <p:cNvPicPr>
            <a:picLocks noChangeAspect="1"/>
          </p:cNvPicPr>
          <p:nvPr/>
        </p:nvPicPr>
        <p:blipFill>
          <a:blip r:embed="rId2" cstate="print"/>
          <a:srcRect/>
          <a:stretch>
            <a:fillRect/>
          </a:stretch>
        </p:blipFill>
        <p:spPr bwMode="auto">
          <a:xfrm>
            <a:off x="761256" y="1232297"/>
            <a:ext cx="7620372" cy="5076527"/>
          </a:xfrm>
          <a:prstGeom prst="rect">
            <a:avLst/>
          </a:prstGeom>
          <a:noFill/>
          <a:ln w="12700" cap="flat" cmpd="sng">
            <a:noFill/>
            <a:prstDash val="solid"/>
            <a:miter lim="0"/>
            <a:headEnd type="none" w="med" len="med"/>
            <a:tailEnd type="none" w="med" len="med"/>
          </a:ln>
          <a:effectLst>
            <a:outerShdw dist="139700" dir="2700000" algn="ctr" rotWithShape="0">
              <a:srgbClr val="333333">
                <a:alpha val="64999"/>
              </a:srgbClr>
            </a:outerShdw>
          </a:effectLst>
        </p:spPr>
      </p:pic>
      <p:sp>
        <p:nvSpPr>
          <p:cNvPr id="7" name="標題 1"/>
          <p:cNvSpPr>
            <a:spLocks noGrp="1"/>
          </p:cNvSpPr>
          <p:nvPr>
            <p:ph type="title"/>
          </p:nvPr>
        </p:nvSpPr>
        <p:spPr>
          <a:xfrm>
            <a:off x="457200" y="238125"/>
            <a:ext cx="6477000" cy="868363"/>
          </a:xfrm>
        </p:spPr>
        <p:txBody>
          <a:bodyPr/>
          <a:lstStyle/>
          <a:p>
            <a:r>
              <a:rPr lang="zh-TW" altLang="en-US" dirty="0"/>
              <a:t>校園</a:t>
            </a:r>
            <a:r>
              <a:rPr lang="zh-TW" altLang="zh-TW" dirty="0"/>
              <a:t>災</a:t>
            </a:r>
            <a:r>
              <a:rPr lang="zh-TW" altLang="en-US" dirty="0"/>
              <a:t>害</a:t>
            </a:r>
            <a:r>
              <a:rPr lang="zh-TW" altLang="zh-TW" dirty="0"/>
              <a:t>潛</a:t>
            </a:r>
            <a:r>
              <a:rPr lang="zh-TW" altLang="en-US" dirty="0"/>
              <a:t>勢的類別</a:t>
            </a:r>
          </a:p>
        </p:txBody>
      </p:sp>
    </p:spTree>
    <p:extLst>
      <p:ext uri="{BB962C8B-B14F-4D97-AF65-F5344CB8AC3E}">
        <p14:creationId xmlns:p14="http://schemas.microsoft.com/office/powerpoint/2010/main" val="102593183"/>
      </p:ext>
    </p:extLst>
  </p:cSld>
  <p:clrMapOvr>
    <a:masterClrMapping/>
  </p:clrMapOvr>
  <p:transition spd="med">
    <p:dissolv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標題 1"/>
          <p:cNvSpPr txBox="1">
            <a:spLocks/>
          </p:cNvSpPr>
          <p:nvPr/>
        </p:nvSpPr>
        <p:spPr bwMode="auto">
          <a:xfrm>
            <a:off x="417513" y="2857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endParaRPr kumimoji="0" lang="zh-TW" altLang="en-US" sz="4400" b="1"/>
          </a:p>
        </p:txBody>
      </p:sp>
      <p:sp>
        <p:nvSpPr>
          <p:cNvPr id="52227" name="標題 1"/>
          <p:cNvSpPr>
            <a:spLocks noGrp="1"/>
          </p:cNvSpPr>
          <p:nvPr>
            <p:ph type="title"/>
          </p:nvPr>
        </p:nvSpPr>
        <p:spPr>
          <a:xfrm>
            <a:off x="468313" y="260350"/>
            <a:ext cx="8229600" cy="1143000"/>
          </a:xfrm>
        </p:spPr>
        <p:txBody>
          <a:bodyPr/>
          <a:lstStyle/>
          <a:p>
            <a:pPr eaLnBrk="1" hangingPunct="1"/>
            <a:r>
              <a:rPr lang="zh-TW" altLang="en-US" b="1" dirty="0" smtClean="0">
                <a:latin typeface="標楷體" pitchFamily="65" charset="-120"/>
                <a:ea typeface="標楷體" pitchFamily="65" charset="-120"/>
              </a:rPr>
              <a:t>學校填報表格說明</a:t>
            </a:r>
          </a:p>
        </p:txBody>
      </p:sp>
      <p:sp>
        <p:nvSpPr>
          <p:cNvPr id="5" name="圓角矩形 4"/>
          <p:cNvSpPr/>
          <p:nvPr/>
        </p:nvSpPr>
        <p:spPr>
          <a:xfrm>
            <a:off x="468313" y="260350"/>
            <a:ext cx="8207375" cy="1152525"/>
          </a:xfrm>
          <a:prstGeom prst="roundRect">
            <a:avLst/>
          </a:prstGeom>
          <a:noFill/>
          <a:ln w="57150">
            <a:solidFill>
              <a:srgbClr val="FFC00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kumimoji="0" lang="zh-TW" altLang="en-US"/>
          </a:p>
        </p:txBody>
      </p:sp>
      <p:sp>
        <p:nvSpPr>
          <p:cNvPr id="71" name="圓角矩形 70"/>
          <p:cNvSpPr/>
          <p:nvPr/>
        </p:nvSpPr>
        <p:spPr>
          <a:xfrm>
            <a:off x="468313" y="6226175"/>
            <a:ext cx="8099425" cy="504825"/>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dirty="0"/>
          </a:p>
        </p:txBody>
      </p:sp>
      <p:sp>
        <p:nvSpPr>
          <p:cNvPr id="72" name="矩形 71"/>
          <p:cNvSpPr/>
          <p:nvPr/>
        </p:nvSpPr>
        <p:spPr>
          <a:xfrm>
            <a:off x="611188" y="6284913"/>
            <a:ext cx="8353425" cy="646112"/>
          </a:xfrm>
          <a:prstGeom prst="rect">
            <a:avLst/>
          </a:prstGeom>
        </p:spPr>
        <p:txBody>
          <a:bodyPr>
            <a:spAutoFit/>
          </a:bodyPr>
          <a:lstStyle/>
          <a:p>
            <a:pPr fontAlgn="auto">
              <a:spcBef>
                <a:spcPts val="0"/>
              </a:spcBef>
              <a:spcAft>
                <a:spcPts val="0"/>
              </a:spcAft>
              <a:defRPr/>
            </a:pPr>
            <a:r>
              <a:rPr kumimoji="0" lang="zh-TW" altLang="en-US"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全國各級學校災害潛勢資訊管理系統</a:t>
            </a:r>
            <a:r>
              <a:rPr kumimoji="0" lang="en-US" altLang="zh-TW"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a:t>
            </a:r>
            <a:r>
              <a:rPr kumimoji="0" lang="en-US" altLang="zh-TW"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http://140.125.154.179/</a:t>
            </a:r>
            <a:r>
              <a:rPr kumimoji="0" lang="en-US" altLang="zh-TW" b="1" dirty="0" err="1">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ms</a:t>
            </a:r>
            <a:r>
              <a:rPr kumimoji="0" lang="en-US" altLang="zh-TW"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/Default.aspx</a:t>
            </a:r>
            <a:endParaRPr kumimoji="0" lang="zh-TW" alt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p>
            <a:pPr fontAlgn="auto">
              <a:spcBef>
                <a:spcPts val="0"/>
              </a:spcBef>
              <a:spcAft>
                <a:spcPts val="0"/>
              </a:spcAft>
              <a:defRPr/>
            </a:pPr>
            <a:endParaRPr kumimoji="0" lang="zh-TW" altLang="en-US" dirty="0">
              <a:latin typeface="+mn-lt"/>
              <a:ea typeface="+mn-ea"/>
            </a:endParaRPr>
          </a:p>
        </p:txBody>
      </p:sp>
      <p:sp>
        <p:nvSpPr>
          <p:cNvPr id="52231" name="矩形 2"/>
          <p:cNvSpPr>
            <a:spLocks noChangeArrowheads="1"/>
          </p:cNvSpPr>
          <p:nvPr/>
        </p:nvSpPr>
        <p:spPr bwMode="auto">
          <a:xfrm>
            <a:off x="261938" y="1490663"/>
            <a:ext cx="3284537" cy="369887"/>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zh-TW" altLang="zh-TW" sz="1800" b="1">
                <a:solidFill>
                  <a:srgbClr val="C00000"/>
                </a:solidFill>
                <a:latin typeface="標楷體" pitchFamily="65" charset="-120"/>
                <a:ea typeface="標楷體" pitchFamily="65" charset="-120"/>
              </a:rPr>
              <a:t>線上填報</a:t>
            </a:r>
            <a:r>
              <a:rPr lang="en-US" altLang="zh-TW" sz="1800" b="1">
                <a:solidFill>
                  <a:srgbClr val="C00000"/>
                </a:solidFill>
                <a:latin typeface="標楷體" pitchFamily="65" charset="-120"/>
                <a:ea typeface="標楷體" pitchFamily="65" charset="-120"/>
              </a:rPr>
              <a:t>/</a:t>
            </a:r>
            <a:r>
              <a:rPr lang="zh-TW" altLang="zh-TW" sz="1800" b="1">
                <a:solidFill>
                  <a:srgbClr val="C00000"/>
                </a:solidFill>
                <a:latin typeface="標楷體" pitchFamily="65" charset="-120"/>
                <a:ea typeface="標楷體" pitchFamily="65" charset="-120"/>
              </a:rPr>
              <a:t>更新作業流程範例！</a:t>
            </a:r>
            <a:endParaRPr lang="zh-TW" altLang="zh-TW" sz="1800">
              <a:solidFill>
                <a:srgbClr val="C00000"/>
              </a:solidFill>
              <a:latin typeface="標楷體" pitchFamily="65" charset="-120"/>
              <a:ea typeface="標楷體" pitchFamily="65" charset="-120"/>
            </a:endParaRPr>
          </a:p>
        </p:txBody>
      </p:sp>
      <p:sp>
        <p:nvSpPr>
          <p:cNvPr id="7" name="文字方塊 6"/>
          <p:cNvSpPr txBox="1"/>
          <p:nvPr/>
        </p:nvSpPr>
        <p:spPr>
          <a:xfrm>
            <a:off x="3708400" y="1490663"/>
            <a:ext cx="1368425" cy="369887"/>
          </a:xfrm>
          <a:prstGeom prst="rect">
            <a:avLst/>
          </a:prstGeom>
          <a:solidFill>
            <a:schemeClr val="accent4">
              <a:lumMod val="60000"/>
              <a:lumOff val="40000"/>
            </a:schemeClr>
          </a:solidFill>
        </p:spPr>
        <p:txBody>
          <a:bodyPr>
            <a:spAutoFit/>
          </a:bodyPr>
          <a:lstStyle/>
          <a:p>
            <a:pPr algn="ctr">
              <a:defRPr/>
            </a:pPr>
            <a:r>
              <a:rPr lang="zh-TW" altLang="en-US" b="1" dirty="0">
                <a:solidFill>
                  <a:srgbClr val="C00000"/>
                </a:solidFill>
                <a:latin typeface="標楷體" panose="03000509000000000000" pitchFamily="65" charset="-120"/>
                <a:ea typeface="標楷體" panose="03000509000000000000" pitchFamily="65" charset="-120"/>
              </a:rPr>
              <a:t>人為調查</a:t>
            </a:r>
          </a:p>
        </p:txBody>
      </p:sp>
      <p:pic>
        <p:nvPicPr>
          <p:cNvPr id="5223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313" y="2024063"/>
            <a:ext cx="4197350" cy="4162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2234" name="矩形 1"/>
          <p:cNvSpPr>
            <a:spLocks noChangeArrowheads="1"/>
          </p:cNvSpPr>
          <p:nvPr/>
        </p:nvSpPr>
        <p:spPr bwMode="auto">
          <a:xfrm>
            <a:off x="4787900" y="2349500"/>
            <a:ext cx="4154488"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sz="1800">
                <a:solidFill>
                  <a:srgbClr val="333333"/>
                </a:solidFill>
                <a:latin typeface="Times New Roman" pitchFamily="18" charset="0"/>
                <a:ea typeface="標楷體" pitchFamily="65" charset="-120"/>
                <a:cs typeface="Times New Roman" pitchFamily="18" charset="0"/>
              </a:rPr>
              <a:t>表</a:t>
            </a:r>
            <a:r>
              <a:rPr lang="en-US" altLang="zh-TW" sz="1800">
                <a:solidFill>
                  <a:srgbClr val="333333"/>
                </a:solidFill>
                <a:latin typeface="Times New Roman" pitchFamily="18" charset="0"/>
                <a:ea typeface="標楷體" pitchFamily="65" charset="-120"/>
                <a:cs typeface="Times New Roman" pitchFamily="18" charset="0"/>
              </a:rPr>
              <a:t>D4</a:t>
            </a:r>
            <a:r>
              <a:rPr lang="zh-TW" altLang="en-US" sz="1800">
                <a:solidFill>
                  <a:srgbClr val="333333"/>
                </a:solidFill>
                <a:latin typeface="Times New Roman" pitchFamily="18" charset="0"/>
                <a:ea typeface="標楷體" pitchFamily="65" charset="-120"/>
                <a:cs typeface="Times New Roman" pitchFamily="18" charset="0"/>
              </a:rPr>
              <a:t>請根據</a:t>
            </a:r>
            <a:r>
              <a:rPr lang="zh-TW" altLang="en-US" sz="1800" b="1">
                <a:solidFill>
                  <a:srgbClr val="333333"/>
                </a:solidFill>
                <a:latin typeface="Times New Roman" pitchFamily="18" charset="0"/>
                <a:ea typeface="標楷體" pitchFamily="65" charset="-120"/>
                <a:cs typeface="Times New Roman" pitchFamily="18" charset="0"/>
              </a:rPr>
              <a:t>校園周邊</a:t>
            </a:r>
            <a:r>
              <a:rPr lang="en-US" altLang="zh-TW" sz="1800" b="1">
                <a:solidFill>
                  <a:srgbClr val="333333"/>
                </a:solidFill>
                <a:latin typeface="Times New Roman" pitchFamily="18" charset="0"/>
                <a:ea typeface="標楷體" pitchFamily="65" charset="-120"/>
                <a:cs typeface="Times New Roman" pitchFamily="18" charset="0"/>
              </a:rPr>
              <a:t>200</a:t>
            </a:r>
            <a:r>
              <a:rPr lang="zh-TW" altLang="en-US" sz="1800" b="1">
                <a:solidFill>
                  <a:srgbClr val="333333"/>
                </a:solidFill>
                <a:latin typeface="Times New Roman" pitchFamily="18" charset="0"/>
                <a:ea typeface="標楷體" pitchFamily="65" charset="-120"/>
                <a:cs typeface="Times New Roman" pitchFamily="18" charset="0"/>
              </a:rPr>
              <a:t>公尺內是否有無人看守水域</a:t>
            </a:r>
            <a:r>
              <a:rPr lang="zh-TW" altLang="en-US" sz="1800">
                <a:solidFill>
                  <a:srgbClr val="333333"/>
                </a:solidFill>
                <a:latin typeface="Times New Roman" pitchFamily="18" charset="0"/>
                <a:ea typeface="標楷體" pitchFamily="65" charset="-120"/>
                <a:cs typeface="Times New Roman" pitchFamily="18" charset="0"/>
              </a:rPr>
              <a:t>之</a:t>
            </a:r>
            <a:r>
              <a:rPr lang="zh-TW" altLang="en-US" sz="1800" b="1">
                <a:solidFill>
                  <a:srgbClr val="333333"/>
                </a:solidFill>
                <a:latin typeface="Times New Roman" pitchFamily="18" charset="0"/>
                <a:ea typeface="標楷體" pitchFamily="65" charset="-120"/>
                <a:cs typeface="Times New Roman" pitchFamily="18" charset="0"/>
              </a:rPr>
              <a:t>排水圳溝、河川溪流、湖泊水庫、埤塘</a:t>
            </a:r>
            <a:r>
              <a:rPr lang="zh-TW" altLang="en-US" sz="1800">
                <a:solidFill>
                  <a:srgbClr val="333333"/>
                </a:solidFill>
                <a:latin typeface="Times New Roman" pitchFamily="18" charset="0"/>
                <a:ea typeface="標楷體" pitchFamily="65" charset="-120"/>
                <a:cs typeface="Times New Roman" pitchFamily="18" charset="0"/>
              </a:rPr>
              <a:t>等進行調查。	</a:t>
            </a:r>
          </a:p>
        </p:txBody>
      </p:sp>
      <p:sp>
        <p:nvSpPr>
          <p:cNvPr id="52235" name="矩形 3"/>
          <p:cNvSpPr>
            <a:spLocks noChangeArrowheads="1"/>
          </p:cNvSpPr>
          <p:nvPr/>
        </p:nvSpPr>
        <p:spPr bwMode="auto">
          <a:xfrm>
            <a:off x="4665663" y="3789363"/>
            <a:ext cx="4154487"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sz="1800">
                <a:solidFill>
                  <a:srgbClr val="333333"/>
                </a:solidFill>
                <a:latin typeface="Times New Roman" pitchFamily="18" charset="0"/>
                <a:ea typeface="標楷體" pitchFamily="65" charset="-120"/>
                <a:cs typeface="Times New Roman" pitchFamily="18" charset="0"/>
              </a:rPr>
              <a:t>表</a:t>
            </a:r>
            <a:r>
              <a:rPr lang="en-US" altLang="zh-TW" sz="1800">
                <a:solidFill>
                  <a:srgbClr val="333333"/>
                </a:solidFill>
                <a:latin typeface="Times New Roman" pitchFamily="18" charset="0"/>
                <a:ea typeface="標楷體" pitchFamily="65" charset="-120"/>
                <a:cs typeface="Times New Roman" pitchFamily="18" charset="0"/>
              </a:rPr>
              <a:t>D5</a:t>
            </a:r>
            <a:r>
              <a:rPr lang="zh-TW" altLang="en-US" sz="1800">
                <a:solidFill>
                  <a:srgbClr val="333333"/>
                </a:solidFill>
                <a:latin typeface="Times New Roman" pitchFamily="18" charset="0"/>
                <a:ea typeface="標楷體" pitchFamily="65" charset="-120"/>
                <a:cs typeface="Times New Roman" pitchFamily="18" charset="0"/>
              </a:rPr>
              <a:t>針對</a:t>
            </a:r>
            <a:r>
              <a:rPr lang="zh-TW" altLang="en-US" sz="1800" b="1">
                <a:solidFill>
                  <a:srgbClr val="333333"/>
                </a:solidFill>
                <a:latin typeface="Times New Roman" pitchFamily="18" charset="0"/>
                <a:ea typeface="標楷體" pitchFamily="65" charset="-120"/>
                <a:cs typeface="Times New Roman" pitchFamily="18" charset="0"/>
              </a:rPr>
              <a:t>學校</a:t>
            </a:r>
            <a:r>
              <a:rPr lang="en-US" altLang="zh-TW" sz="1800" b="1">
                <a:solidFill>
                  <a:srgbClr val="333333"/>
                </a:solidFill>
                <a:latin typeface="Times New Roman" pitchFamily="18" charset="0"/>
                <a:ea typeface="標楷體" pitchFamily="65" charset="-120"/>
                <a:cs typeface="Times New Roman" pitchFamily="18" charset="0"/>
              </a:rPr>
              <a:t>500</a:t>
            </a:r>
            <a:r>
              <a:rPr lang="zh-TW" altLang="en-US" sz="1800" b="1">
                <a:solidFill>
                  <a:srgbClr val="333333"/>
                </a:solidFill>
                <a:latin typeface="Times New Roman" pitchFamily="18" charset="0"/>
                <a:ea typeface="標楷體" pitchFamily="65" charset="-120"/>
                <a:cs typeface="Times New Roman" pitchFamily="18" charset="0"/>
              </a:rPr>
              <a:t>公尺</a:t>
            </a:r>
            <a:r>
              <a:rPr lang="zh-TW" altLang="en-US" sz="1800">
                <a:solidFill>
                  <a:srgbClr val="333333"/>
                </a:solidFill>
                <a:latin typeface="Times New Roman" pitchFamily="18" charset="0"/>
                <a:ea typeface="標楷體" pitchFamily="65" charset="-120"/>
                <a:cs typeface="Times New Roman" pitchFamily="18" charset="0"/>
              </a:rPr>
              <a:t>範圍內是否有鄰近</a:t>
            </a:r>
            <a:r>
              <a:rPr lang="zh-TW" altLang="en-US" sz="1800" b="1">
                <a:solidFill>
                  <a:srgbClr val="333333"/>
                </a:solidFill>
                <a:latin typeface="Times New Roman" pitchFamily="18" charset="0"/>
                <a:ea typeface="標楷體" pitchFamily="65" charset="-120"/>
                <a:cs typeface="Times New Roman" pitchFamily="18" charset="0"/>
              </a:rPr>
              <a:t>大型醫療院</a:t>
            </a:r>
            <a:r>
              <a:rPr lang="zh-TW" altLang="en-US" sz="1800">
                <a:solidFill>
                  <a:srgbClr val="333333"/>
                </a:solidFill>
                <a:latin typeface="Times New Roman" pitchFamily="18" charset="0"/>
                <a:ea typeface="標楷體" pitchFamily="65" charset="-120"/>
                <a:cs typeface="Times New Roman" pitchFamily="18" charset="0"/>
              </a:rPr>
              <a:t>所進行調查，請您依據實際情況填報</a:t>
            </a:r>
            <a:r>
              <a:rPr lang="en-US" altLang="zh-TW" sz="1800">
                <a:solidFill>
                  <a:srgbClr val="333333"/>
                </a:solidFill>
                <a:latin typeface="Times New Roman" pitchFamily="18" charset="0"/>
                <a:ea typeface="標楷體" pitchFamily="65" charset="-120"/>
                <a:cs typeface="Times New Roman" pitchFamily="18" charset="0"/>
              </a:rPr>
              <a:t>/</a:t>
            </a:r>
            <a:r>
              <a:rPr lang="zh-TW" altLang="en-US" sz="1800">
                <a:solidFill>
                  <a:srgbClr val="333333"/>
                </a:solidFill>
                <a:latin typeface="Times New Roman" pitchFamily="18" charset="0"/>
                <a:ea typeface="標楷體" pitchFamily="65" charset="-120"/>
                <a:cs typeface="Times New Roman" pitchFamily="18" charset="0"/>
              </a:rPr>
              <a:t>更新作業。</a:t>
            </a:r>
          </a:p>
          <a:p>
            <a:pPr eaLnBrk="1" hangingPunct="1">
              <a:spcBef>
                <a:spcPct val="0"/>
              </a:spcBef>
              <a:buFontTx/>
              <a:buNone/>
            </a:pPr>
            <a:r>
              <a:rPr lang="zh-TW" altLang="en-US" sz="1800">
                <a:solidFill>
                  <a:srgbClr val="333333"/>
                </a:solidFill>
                <a:latin typeface="Times New Roman" pitchFamily="18" charset="0"/>
                <a:ea typeface="標楷體" pitchFamily="65" charset="-120"/>
                <a:cs typeface="Times New Roman" pitchFamily="18" charset="0"/>
              </a:rPr>
              <a:t>如果您欲選「</a:t>
            </a:r>
            <a:r>
              <a:rPr lang="zh-TW" altLang="en-US" sz="1800" b="1">
                <a:solidFill>
                  <a:srgbClr val="333333"/>
                </a:solidFill>
                <a:latin typeface="Times New Roman" pitchFamily="18" charset="0"/>
                <a:ea typeface="標楷體" pitchFamily="65" charset="-120"/>
                <a:cs typeface="Times New Roman" pitchFamily="18" charset="0"/>
              </a:rPr>
              <a:t>有</a:t>
            </a:r>
            <a:r>
              <a:rPr lang="zh-TW" altLang="en-US" sz="1800">
                <a:solidFill>
                  <a:srgbClr val="333333"/>
                </a:solidFill>
                <a:latin typeface="Times New Roman" pitchFamily="18" charset="0"/>
                <a:ea typeface="標楷體" pitchFamily="65" charset="-120"/>
                <a:cs typeface="Times New Roman" pitchFamily="18" charset="0"/>
              </a:rPr>
              <a:t>」，請直接於校區周邊之大型醫療院所名稱下方填寫</a:t>
            </a:r>
            <a:r>
              <a:rPr lang="zh-TW" altLang="en-US" sz="1800" b="1">
                <a:solidFill>
                  <a:srgbClr val="333333"/>
                </a:solidFill>
                <a:latin typeface="Times New Roman" pitchFamily="18" charset="0"/>
                <a:ea typeface="標楷體" pitchFamily="65" charset="-120"/>
                <a:cs typeface="Times New Roman" pitchFamily="18" charset="0"/>
              </a:rPr>
              <a:t>醫療院所名稱</a:t>
            </a:r>
            <a:r>
              <a:rPr lang="zh-TW" altLang="en-US" sz="1800">
                <a:solidFill>
                  <a:srgbClr val="333333"/>
                </a:solidFill>
                <a:latin typeface="Times New Roman" pitchFamily="18" charset="0"/>
                <a:ea typeface="標楷體" pitchFamily="65" charset="-120"/>
                <a:cs typeface="Times New Roman" pitchFamily="18" charset="0"/>
              </a:rPr>
              <a:t>，並填寫</a:t>
            </a:r>
            <a:r>
              <a:rPr lang="zh-TW" altLang="en-US" sz="1800" b="1">
                <a:solidFill>
                  <a:srgbClr val="333333"/>
                </a:solidFill>
                <a:latin typeface="Times New Roman" pitchFamily="18" charset="0"/>
                <a:ea typeface="標楷體" pitchFamily="65" charset="-120"/>
                <a:cs typeface="Times New Roman" pitchFamily="18" charset="0"/>
              </a:rPr>
              <a:t>與校區距離</a:t>
            </a:r>
            <a:r>
              <a:rPr lang="zh-TW" altLang="en-US" sz="1800">
                <a:solidFill>
                  <a:srgbClr val="333333"/>
                </a:solidFill>
                <a:latin typeface="Times New Roman" pitchFamily="18" charset="0"/>
                <a:ea typeface="標楷體" pitchFamily="65" charset="-120"/>
                <a:cs typeface="Times New Roman" pitchFamily="18" charset="0"/>
              </a:rPr>
              <a:t>。</a:t>
            </a:r>
          </a:p>
          <a:p>
            <a:pPr eaLnBrk="1" hangingPunct="1">
              <a:spcBef>
                <a:spcPct val="0"/>
              </a:spcBef>
              <a:buFontTx/>
              <a:buNone/>
            </a:pPr>
            <a:r>
              <a:rPr lang="zh-TW" altLang="zh-TW" sz="1800">
                <a:solidFill>
                  <a:srgbClr val="333333"/>
                </a:solidFill>
                <a:latin typeface="Times New Roman" pitchFamily="18" charset="0"/>
                <a:ea typeface="標楷體" pitchFamily="65" charset="-120"/>
                <a:cs typeface="Times New Roman" pitchFamily="18" charset="0"/>
              </a:rPr>
              <a:t>如果您選「無」，則無需進行任何</a:t>
            </a:r>
          </a:p>
          <a:p>
            <a:pPr eaLnBrk="1" hangingPunct="1">
              <a:spcBef>
                <a:spcPct val="0"/>
              </a:spcBef>
              <a:buFontTx/>
              <a:buNone/>
            </a:pPr>
            <a:r>
              <a:rPr lang="en-US" altLang="zh-TW" sz="1800">
                <a:solidFill>
                  <a:srgbClr val="333333"/>
                </a:solidFill>
                <a:latin typeface="Times New Roman" pitchFamily="18" charset="0"/>
                <a:ea typeface="標楷體" pitchFamily="65" charset="-120"/>
                <a:cs typeface="Times New Roman" pitchFamily="18" charset="0"/>
              </a:rPr>
              <a:t> </a:t>
            </a:r>
            <a:r>
              <a:rPr lang="zh-TW" altLang="zh-TW" sz="1800">
                <a:solidFill>
                  <a:srgbClr val="333333"/>
                </a:solidFill>
                <a:latin typeface="Times New Roman" pitchFamily="18" charset="0"/>
                <a:ea typeface="標楷體" pitchFamily="65" charset="-120"/>
                <a:cs typeface="Times New Roman" pitchFamily="18" charset="0"/>
              </a:rPr>
              <a:t>修改動作，請繼續填報下一表格。</a:t>
            </a:r>
            <a:endParaRPr lang="zh-TW" altLang="en-US" sz="1800">
              <a:solidFill>
                <a:srgbClr val="333333"/>
              </a:solidFill>
              <a:latin typeface="Times New Roman" pitchFamily="18" charset="0"/>
              <a:ea typeface="標楷體" pitchFamily="65" charset="-120"/>
              <a:cs typeface="Times New Roman" pitchFamily="18" charset="0"/>
            </a:endParaRPr>
          </a:p>
          <a:p>
            <a:pPr eaLnBrk="1" hangingPunct="1">
              <a:spcBef>
                <a:spcPct val="0"/>
              </a:spcBef>
              <a:buFontTx/>
              <a:buNone/>
            </a:pPr>
            <a:r>
              <a:rPr lang="zh-TW" altLang="en-US" sz="1800">
                <a:solidFill>
                  <a:srgbClr val="333333"/>
                </a:solidFill>
                <a:ea typeface="標楷體" pitchFamily="65" charset="-120"/>
                <a:cs typeface="Times New Roman" pitchFamily="18" charset="0"/>
              </a:rPr>
              <a:t>	</a:t>
            </a:r>
          </a:p>
        </p:txBody>
      </p:sp>
    </p:spTree>
    <p:extLst>
      <p:ext uri="{BB962C8B-B14F-4D97-AF65-F5344CB8AC3E}">
        <p14:creationId xmlns:p14="http://schemas.microsoft.com/office/powerpoint/2010/main" val="279452206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標題 1"/>
          <p:cNvSpPr txBox="1">
            <a:spLocks/>
          </p:cNvSpPr>
          <p:nvPr/>
        </p:nvSpPr>
        <p:spPr bwMode="auto">
          <a:xfrm>
            <a:off x="417513" y="2857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endParaRPr kumimoji="0" lang="zh-TW" altLang="en-US" sz="4400" b="1"/>
          </a:p>
        </p:txBody>
      </p:sp>
      <p:sp>
        <p:nvSpPr>
          <p:cNvPr id="53251" name="標題 1"/>
          <p:cNvSpPr>
            <a:spLocks noGrp="1"/>
          </p:cNvSpPr>
          <p:nvPr>
            <p:ph type="title"/>
          </p:nvPr>
        </p:nvSpPr>
        <p:spPr>
          <a:xfrm>
            <a:off x="468313" y="260350"/>
            <a:ext cx="8229600" cy="1143000"/>
          </a:xfrm>
        </p:spPr>
        <p:txBody>
          <a:bodyPr/>
          <a:lstStyle/>
          <a:p>
            <a:pPr eaLnBrk="1" hangingPunct="1"/>
            <a:r>
              <a:rPr lang="zh-TW" altLang="en-US" b="1" smtClean="0">
                <a:latin typeface="標楷體" pitchFamily="65" charset="-120"/>
                <a:ea typeface="標楷體" pitchFamily="65" charset="-120"/>
              </a:rPr>
              <a:t>參、學校填報表格說明</a:t>
            </a:r>
          </a:p>
        </p:txBody>
      </p:sp>
      <p:sp>
        <p:nvSpPr>
          <p:cNvPr id="5" name="圓角矩形 4"/>
          <p:cNvSpPr/>
          <p:nvPr/>
        </p:nvSpPr>
        <p:spPr>
          <a:xfrm>
            <a:off x="468313" y="260350"/>
            <a:ext cx="8207375" cy="1152525"/>
          </a:xfrm>
          <a:prstGeom prst="roundRect">
            <a:avLst/>
          </a:prstGeom>
          <a:noFill/>
          <a:ln w="57150">
            <a:solidFill>
              <a:srgbClr val="FFC00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kumimoji="0" lang="zh-TW" altLang="en-US"/>
          </a:p>
        </p:txBody>
      </p:sp>
      <p:sp>
        <p:nvSpPr>
          <p:cNvPr id="71" name="圓角矩形 70"/>
          <p:cNvSpPr/>
          <p:nvPr/>
        </p:nvSpPr>
        <p:spPr>
          <a:xfrm>
            <a:off x="468313" y="6226175"/>
            <a:ext cx="8099425" cy="504825"/>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dirty="0"/>
          </a:p>
        </p:txBody>
      </p:sp>
      <p:sp>
        <p:nvSpPr>
          <p:cNvPr id="72" name="矩形 71"/>
          <p:cNvSpPr/>
          <p:nvPr/>
        </p:nvSpPr>
        <p:spPr>
          <a:xfrm>
            <a:off x="611188" y="6284913"/>
            <a:ext cx="8353425" cy="646112"/>
          </a:xfrm>
          <a:prstGeom prst="rect">
            <a:avLst/>
          </a:prstGeom>
        </p:spPr>
        <p:txBody>
          <a:bodyPr>
            <a:spAutoFit/>
          </a:bodyPr>
          <a:lstStyle/>
          <a:p>
            <a:pPr fontAlgn="auto">
              <a:spcBef>
                <a:spcPts val="0"/>
              </a:spcBef>
              <a:spcAft>
                <a:spcPts val="0"/>
              </a:spcAft>
              <a:defRPr/>
            </a:pPr>
            <a:r>
              <a:rPr kumimoji="0" lang="zh-TW" altLang="en-US"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全國各級學校災害潛勢資訊管理系統</a:t>
            </a:r>
            <a:r>
              <a:rPr kumimoji="0" lang="en-US" altLang="zh-TW"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a:t>
            </a:r>
            <a:r>
              <a:rPr kumimoji="0" lang="en-US" altLang="zh-TW"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http://140.125.154.179/</a:t>
            </a:r>
            <a:r>
              <a:rPr kumimoji="0" lang="en-US" altLang="zh-TW" b="1" dirty="0" err="1">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ms</a:t>
            </a:r>
            <a:r>
              <a:rPr kumimoji="0" lang="en-US" altLang="zh-TW"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/Default.aspx</a:t>
            </a:r>
            <a:endParaRPr kumimoji="0" lang="zh-TW" alt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p>
            <a:pPr fontAlgn="auto">
              <a:spcBef>
                <a:spcPts val="0"/>
              </a:spcBef>
              <a:spcAft>
                <a:spcPts val="0"/>
              </a:spcAft>
              <a:defRPr/>
            </a:pPr>
            <a:endParaRPr kumimoji="0" lang="zh-TW" altLang="en-US" dirty="0">
              <a:latin typeface="+mn-lt"/>
              <a:ea typeface="+mn-ea"/>
            </a:endParaRPr>
          </a:p>
        </p:txBody>
      </p:sp>
      <p:sp>
        <p:nvSpPr>
          <p:cNvPr id="53255" name="矩形 2"/>
          <p:cNvSpPr>
            <a:spLocks noChangeArrowheads="1"/>
          </p:cNvSpPr>
          <p:nvPr/>
        </p:nvSpPr>
        <p:spPr bwMode="auto">
          <a:xfrm>
            <a:off x="261938" y="1490663"/>
            <a:ext cx="3284537" cy="369887"/>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zh-TW" altLang="zh-TW" sz="1800" b="1">
                <a:solidFill>
                  <a:srgbClr val="C00000"/>
                </a:solidFill>
                <a:latin typeface="標楷體" pitchFamily="65" charset="-120"/>
                <a:ea typeface="標楷體" pitchFamily="65" charset="-120"/>
              </a:rPr>
              <a:t>線上填報</a:t>
            </a:r>
            <a:r>
              <a:rPr lang="en-US" altLang="zh-TW" sz="1800" b="1">
                <a:solidFill>
                  <a:srgbClr val="C00000"/>
                </a:solidFill>
                <a:latin typeface="標楷體" pitchFamily="65" charset="-120"/>
                <a:ea typeface="標楷體" pitchFamily="65" charset="-120"/>
              </a:rPr>
              <a:t>/</a:t>
            </a:r>
            <a:r>
              <a:rPr lang="zh-TW" altLang="zh-TW" sz="1800" b="1">
                <a:solidFill>
                  <a:srgbClr val="C00000"/>
                </a:solidFill>
                <a:latin typeface="標楷體" pitchFamily="65" charset="-120"/>
                <a:ea typeface="標楷體" pitchFamily="65" charset="-120"/>
              </a:rPr>
              <a:t>更新作業流程範例！</a:t>
            </a:r>
            <a:endParaRPr lang="zh-TW" altLang="zh-TW" sz="1800">
              <a:solidFill>
                <a:srgbClr val="C00000"/>
              </a:solidFill>
              <a:latin typeface="標楷體" pitchFamily="65" charset="-120"/>
              <a:ea typeface="標楷體" pitchFamily="65" charset="-120"/>
            </a:endParaRPr>
          </a:p>
        </p:txBody>
      </p:sp>
      <p:sp>
        <p:nvSpPr>
          <p:cNvPr id="7" name="文字方塊 6"/>
          <p:cNvSpPr txBox="1"/>
          <p:nvPr/>
        </p:nvSpPr>
        <p:spPr>
          <a:xfrm>
            <a:off x="3708400" y="1490663"/>
            <a:ext cx="1368425" cy="369887"/>
          </a:xfrm>
          <a:prstGeom prst="rect">
            <a:avLst/>
          </a:prstGeom>
          <a:solidFill>
            <a:schemeClr val="accent4">
              <a:lumMod val="60000"/>
              <a:lumOff val="40000"/>
            </a:schemeClr>
          </a:solidFill>
        </p:spPr>
        <p:txBody>
          <a:bodyPr>
            <a:spAutoFit/>
          </a:bodyPr>
          <a:lstStyle/>
          <a:p>
            <a:pPr algn="ctr">
              <a:defRPr/>
            </a:pPr>
            <a:r>
              <a:rPr lang="zh-TW" altLang="en-US" b="1" dirty="0">
                <a:solidFill>
                  <a:srgbClr val="C00000"/>
                </a:solidFill>
                <a:latin typeface="標楷體" panose="03000509000000000000" pitchFamily="65" charset="-120"/>
                <a:ea typeface="標楷體" panose="03000509000000000000" pitchFamily="65" charset="-120"/>
              </a:rPr>
              <a:t>人為調查</a:t>
            </a:r>
          </a:p>
        </p:txBody>
      </p:sp>
      <p:pic>
        <p:nvPicPr>
          <p:cNvPr id="5325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4988" y="1989138"/>
            <a:ext cx="3557587" cy="4059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3258" name="矩形 5"/>
          <p:cNvSpPr>
            <a:spLocks noChangeArrowheads="1"/>
          </p:cNvSpPr>
          <p:nvPr/>
        </p:nvSpPr>
        <p:spPr bwMode="auto">
          <a:xfrm>
            <a:off x="4211638" y="2505075"/>
            <a:ext cx="43561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zh-TW" altLang="zh-TW" sz="1600">
                <a:solidFill>
                  <a:srgbClr val="333333"/>
                </a:solidFill>
                <a:latin typeface="Times New Roman" pitchFamily="18" charset="0"/>
                <a:ea typeface="標楷體" pitchFamily="65" charset="-120"/>
                <a:cs typeface="Times New Roman" pitchFamily="18" charset="0"/>
              </a:rPr>
              <a:t>表</a:t>
            </a:r>
            <a:r>
              <a:rPr lang="en-US" altLang="zh-TW" sz="1600">
                <a:solidFill>
                  <a:srgbClr val="333333"/>
                </a:solidFill>
                <a:latin typeface="Times New Roman" pitchFamily="18" charset="0"/>
                <a:ea typeface="標楷體" pitchFamily="65" charset="-120"/>
                <a:cs typeface="Times New Roman" pitchFamily="18" charset="0"/>
              </a:rPr>
              <a:t>D6</a:t>
            </a:r>
            <a:r>
              <a:rPr lang="zh-TW" altLang="zh-TW" sz="1600">
                <a:solidFill>
                  <a:srgbClr val="333333"/>
                </a:solidFill>
                <a:latin typeface="Times New Roman" pitchFamily="18" charset="0"/>
                <a:ea typeface="標楷體" pitchFamily="65" charset="-120"/>
                <a:cs typeface="Times New Roman" pitchFamily="18" charset="0"/>
              </a:rPr>
              <a:t>針對</a:t>
            </a:r>
            <a:r>
              <a:rPr lang="zh-TW" altLang="zh-TW" sz="1600" b="1">
                <a:solidFill>
                  <a:srgbClr val="333333"/>
                </a:solidFill>
                <a:latin typeface="Times New Roman" pitchFamily="18" charset="0"/>
                <a:ea typeface="標楷體" pitchFamily="65" charset="-120"/>
                <a:cs typeface="Times New Roman" pitchFamily="18" charset="0"/>
              </a:rPr>
              <a:t>學校周邊</a:t>
            </a:r>
            <a:r>
              <a:rPr lang="en-US" altLang="zh-TW" sz="1600" b="1">
                <a:solidFill>
                  <a:srgbClr val="333333"/>
                </a:solidFill>
                <a:latin typeface="Times New Roman" pitchFamily="18" charset="0"/>
                <a:ea typeface="標楷體" pitchFamily="65" charset="-120"/>
                <a:cs typeface="Times New Roman" pitchFamily="18" charset="0"/>
              </a:rPr>
              <a:t>80</a:t>
            </a:r>
            <a:r>
              <a:rPr lang="zh-TW" altLang="zh-TW" sz="1600" b="1">
                <a:solidFill>
                  <a:srgbClr val="333333"/>
                </a:solidFill>
                <a:latin typeface="Times New Roman" pitchFamily="18" charset="0"/>
                <a:ea typeface="標楷體" pitchFamily="65" charset="-120"/>
                <a:cs typeface="Times New Roman" pitchFamily="18" charset="0"/>
              </a:rPr>
              <a:t>公尺範圍內變電所</a:t>
            </a:r>
            <a:r>
              <a:rPr lang="zh-TW" altLang="zh-TW" sz="1600">
                <a:solidFill>
                  <a:srgbClr val="333333"/>
                </a:solidFill>
                <a:latin typeface="Times New Roman" pitchFamily="18" charset="0"/>
                <a:ea typeface="標楷體" pitchFamily="65" charset="-120"/>
                <a:cs typeface="Times New Roman" pitchFamily="18" charset="0"/>
              </a:rPr>
              <a:t>進行調查，請您依據實際情況填報</a:t>
            </a:r>
            <a:r>
              <a:rPr lang="en-US" altLang="zh-TW" sz="1600">
                <a:solidFill>
                  <a:srgbClr val="333333"/>
                </a:solidFill>
                <a:latin typeface="Times New Roman" pitchFamily="18" charset="0"/>
                <a:ea typeface="標楷體" pitchFamily="65" charset="-120"/>
                <a:cs typeface="Times New Roman" pitchFamily="18" charset="0"/>
              </a:rPr>
              <a:t>/</a:t>
            </a:r>
            <a:r>
              <a:rPr lang="zh-TW" altLang="zh-TW" sz="1600">
                <a:solidFill>
                  <a:srgbClr val="333333"/>
                </a:solidFill>
                <a:latin typeface="Times New Roman" pitchFamily="18" charset="0"/>
                <a:ea typeface="標楷體" pitchFamily="65" charset="-120"/>
                <a:cs typeface="Times New Roman" pitchFamily="18" charset="0"/>
              </a:rPr>
              <a:t>更新作業。</a:t>
            </a:r>
          </a:p>
          <a:p>
            <a:pPr eaLnBrk="1" hangingPunct="1">
              <a:spcBef>
                <a:spcPct val="0"/>
              </a:spcBef>
              <a:buFontTx/>
              <a:buNone/>
            </a:pPr>
            <a:r>
              <a:rPr lang="zh-TW" altLang="zh-TW" sz="1600">
                <a:solidFill>
                  <a:srgbClr val="333333"/>
                </a:solidFill>
                <a:latin typeface="Times New Roman" pitchFamily="18" charset="0"/>
                <a:ea typeface="標楷體" pitchFamily="65" charset="-120"/>
                <a:cs typeface="Times New Roman" pitchFamily="18" charset="0"/>
              </a:rPr>
              <a:t>如果您欲選「</a:t>
            </a:r>
            <a:r>
              <a:rPr lang="zh-TW" altLang="zh-TW" sz="1600" b="1">
                <a:solidFill>
                  <a:srgbClr val="333333"/>
                </a:solidFill>
                <a:latin typeface="Times New Roman" pitchFamily="18" charset="0"/>
                <a:ea typeface="標楷體" pitchFamily="65" charset="-120"/>
                <a:cs typeface="Times New Roman" pitchFamily="18" charset="0"/>
              </a:rPr>
              <a:t>有</a:t>
            </a:r>
            <a:r>
              <a:rPr lang="zh-TW" altLang="zh-TW" sz="1600">
                <a:solidFill>
                  <a:srgbClr val="333333"/>
                </a:solidFill>
                <a:latin typeface="Times New Roman" pitchFamily="18" charset="0"/>
                <a:ea typeface="標楷體" pitchFamily="65" charset="-120"/>
                <a:cs typeface="Times New Roman" pitchFamily="18" charset="0"/>
              </a:rPr>
              <a:t>」，請直接填寫</a:t>
            </a:r>
            <a:r>
              <a:rPr lang="zh-TW" altLang="zh-TW" sz="1600" b="1">
                <a:solidFill>
                  <a:srgbClr val="333333"/>
                </a:solidFill>
                <a:latin typeface="Times New Roman" pitchFamily="18" charset="0"/>
                <a:ea typeface="標楷體" pitchFamily="65" charset="-120"/>
                <a:cs typeface="Times New Roman" pitchFamily="18" charset="0"/>
              </a:rPr>
              <a:t>與校區距離</a:t>
            </a:r>
            <a:r>
              <a:rPr lang="zh-TW" altLang="zh-TW" sz="1600">
                <a:solidFill>
                  <a:srgbClr val="333333"/>
                </a:solidFill>
                <a:latin typeface="Times New Roman" pitchFamily="18" charset="0"/>
                <a:ea typeface="標楷體" pitchFamily="65" charset="-120"/>
                <a:cs typeface="Times New Roman" pitchFamily="18" charset="0"/>
              </a:rPr>
              <a:t>。</a:t>
            </a:r>
            <a:endParaRPr lang="en-US" altLang="zh-TW" sz="1600">
              <a:solidFill>
                <a:srgbClr val="333333"/>
              </a:solidFill>
              <a:latin typeface="Times New Roman" pitchFamily="18" charset="0"/>
              <a:ea typeface="標楷體" pitchFamily="65" charset="-120"/>
              <a:cs typeface="Times New Roman" pitchFamily="18" charset="0"/>
            </a:endParaRPr>
          </a:p>
          <a:p>
            <a:pPr eaLnBrk="1" hangingPunct="1">
              <a:spcBef>
                <a:spcPct val="0"/>
              </a:spcBef>
              <a:buFontTx/>
              <a:buNone/>
            </a:pPr>
            <a:r>
              <a:rPr lang="zh-TW" altLang="zh-TW" sz="1600">
                <a:solidFill>
                  <a:srgbClr val="333333"/>
                </a:solidFill>
                <a:latin typeface="Times New Roman" pitchFamily="18" charset="0"/>
                <a:ea typeface="標楷體" pitchFamily="65" charset="-120"/>
                <a:cs typeface="Times New Roman" pitchFamily="18" charset="0"/>
              </a:rPr>
              <a:t>如果您選「無」，則無需進行任何修改動作，請繼續填報</a:t>
            </a:r>
            <a:r>
              <a:rPr lang="en-US" altLang="zh-TW" sz="1600">
                <a:solidFill>
                  <a:srgbClr val="333333"/>
                </a:solidFill>
                <a:latin typeface="Times New Roman" pitchFamily="18" charset="0"/>
                <a:ea typeface="標楷體" pitchFamily="65" charset="-120"/>
                <a:cs typeface="Times New Roman" pitchFamily="18" charset="0"/>
              </a:rPr>
              <a:t>/</a:t>
            </a:r>
            <a:r>
              <a:rPr lang="zh-TW" altLang="zh-TW" sz="1600">
                <a:solidFill>
                  <a:srgbClr val="333333"/>
                </a:solidFill>
                <a:latin typeface="Times New Roman" pitchFamily="18" charset="0"/>
                <a:ea typeface="標楷體" pitchFamily="65" charset="-120"/>
                <a:cs typeface="Times New Roman" pitchFamily="18" charset="0"/>
              </a:rPr>
              <a:t>更新下一表格。</a:t>
            </a:r>
          </a:p>
        </p:txBody>
      </p:sp>
      <p:sp>
        <p:nvSpPr>
          <p:cNvPr id="53259" name="矩形 7"/>
          <p:cNvSpPr>
            <a:spLocks noChangeArrowheads="1"/>
          </p:cNvSpPr>
          <p:nvPr/>
        </p:nvSpPr>
        <p:spPr bwMode="auto">
          <a:xfrm>
            <a:off x="4211638" y="4454525"/>
            <a:ext cx="4572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zh-TW" altLang="zh-TW" sz="1600">
                <a:solidFill>
                  <a:srgbClr val="333333"/>
                </a:solidFill>
                <a:latin typeface="Times New Roman" pitchFamily="18" charset="0"/>
                <a:ea typeface="標楷體" pitchFamily="65" charset="-120"/>
                <a:cs typeface="Times New Roman" pitchFamily="18" charset="0"/>
              </a:rPr>
              <a:t>表</a:t>
            </a:r>
            <a:r>
              <a:rPr lang="en-US" altLang="zh-TW" sz="1600">
                <a:solidFill>
                  <a:srgbClr val="333333"/>
                </a:solidFill>
                <a:latin typeface="Times New Roman" pitchFamily="18" charset="0"/>
                <a:ea typeface="標楷體" pitchFamily="65" charset="-120"/>
                <a:cs typeface="Times New Roman" pitchFamily="18" charset="0"/>
              </a:rPr>
              <a:t>D7</a:t>
            </a:r>
            <a:r>
              <a:rPr lang="zh-TW" altLang="zh-TW" sz="1600">
                <a:solidFill>
                  <a:srgbClr val="333333"/>
                </a:solidFill>
                <a:latin typeface="Times New Roman" pitchFamily="18" charset="0"/>
                <a:ea typeface="標楷體" pitchFamily="65" charset="-120"/>
                <a:cs typeface="Times New Roman" pitchFamily="18" charset="0"/>
              </a:rPr>
              <a:t>針對</a:t>
            </a:r>
            <a:r>
              <a:rPr lang="zh-TW" altLang="zh-TW" sz="1600" b="1">
                <a:solidFill>
                  <a:srgbClr val="333333"/>
                </a:solidFill>
                <a:latin typeface="Times New Roman" pitchFamily="18" charset="0"/>
                <a:ea typeface="標楷體" pitchFamily="65" charset="-120"/>
                <a:cs typeface="Times New Roman" pitchFamily="18" charset="0"/>
              </a:rPr>
              <a:t>學校周邊</a:t>
            </a:r>
            <a:r>
              <a:rPr lang="en-US" altLang="zh-TW" sz="1600" b="1">
                <a:solidFill>
                  <a:srgbClr val="333333"/>
                </a:solidFill>
                <a:latin typeface="Times New Roman" pitchFamily="18" charset="0"/>
                <a:ea typeface="標楷體" pitchFamily="65" charset="-120"/>
                <a:cs typeface="Times New Roman" pitchFamily="18" charset="0"/>
              </a:rPr>
              <a:t>80</a:t>
            </a:r>
            <a:r>
              <a:rPr lang="zh-TW" altLang="zh-TW" sz="1600" b="1">
                <a:solidFill>
                  <a:srgbClr val="333333"/>
                </a:solidFill>
                <a:latin typeface="Times New Roman" pitchFamily="18" charset="0"/>
                <a:ea typeface="標楷體" pitchFamily="65" charset="-120"/>
                <a:cs typeface="Times New Roman" pitchFamily="18" charset="0"/>
              </a:rPr>
              <a:t>公尺範圍內高壓電塔</a:t>
            </a:r>
            <a:r>
              <a:rPr lang="zh-TW" altLang="zh-TW" sz="1600">
                <a:solidFill>
                  <a:srgbClr val="333333"/>
                </a:solidFill>
                <a:latin typeface="Times New Roman" pitchFamily="18" charset="0"/>
                <a:ea typeface="標楷體" pitchFamily="65" charset="-120"/>
                <a:cs typeface="Times New Roman" pitchFamily="18" charset="0"/>
              </a:rPr>
              <a:t>進行調查，請您依據實際情況填報</a:t>
            </a:r>
            <a:r>
              <a:rPr lang="en-US" altLang="zh-TW" sz="1600">
                <a:solidFill>
                  <a:srgbClr val="333333"/>
                </a:solidFill>
                <a:latin typeface="Times New Roman" pitchFamily="18" charset="0"/>
                <a:ea typeface="標楷體" pitchFamily="65" charset="-120"/>
                <a:cs typeface="Times New Roman" pitchFamily="18" charset="0"/>
              </a:rPr>
              <a:t>/</a:t>
            </a:r>
            <a:r>
              <a:rPr lang="zh-TW" altLang="zh-TW" sz="1600">
                <a:solidFill>
                  <a:srgbClr val="333333"/>
                </a:solidFill>
                <a:latin typeface="Times New Roman" pitchFamily="18" charset="0"/>
                <a:ea typeface="標楷體" pitchFamily="65" charset="-120"/>
                <a:cs typeface="Times New Roman" pitchFamily="18" charset="0"/>
              </a:rPr>
              <a:t>更新作業。</a:t>
            </a:r>
            <a:r>
              <a:rPr lang="en-US" altLang="zh-TW" sz="1600">
                <a:solidFill>
                  <a:srgbClr val="333333"/>
                </a:solidFill>
                <a:latin typeface="Times New Roman" pitchFamily="18" charset="0"/>
                <a:ea typeface="標楷體" pitchFamily="65" charset="-120"/>
                <a:cs typeface="Times New Roman" pitchFamily="18" charset="0"/>
              </a:rPr>
              <a:t> </a:t>
            </a:r>
            <a:r>
              <a:rPr lang="zh-TW" altLang="zh-TW" sz="1600">
                <a:solidFill>
                  <a:srgbClr val="333333"/>
                </a:solidFill>
                <a:latin typeface="Times New Roman" pitchFamily="18" charset="0"/>
                <a:ea typeface="標楷體" pitchFamily="65" charset="-120"/>
                <a:cs typeface="Times New Roman" pitchFamily="18" charset="0"/>
              </a:rPr>
              <a:t>如果您欲選「</a:t>
            </a:r>
            <a:r>
              <a:rPr lang="zh-TW" altLang="zh-TW" sz="1600" b="1">
                <a:solidFill>
                  <a:srgbClr val="333333"/>
                </a:solidFill>
                <a:latin typeface="Times New Roman" pitchFamily="18" charset="0"/>
                <a:ea typeface="標楷體" pitchFamily="65" charset="-120"/>
                <a:cs typeface="Times New Roman" pitchFamily="18" charset="0"/>
              </a:rPr>
              <a:t>有</a:t>
            </a:r>
            <a:r>
              <a:rPr lang="zh-TW" altLang="zh-TW" sz="1600">
                <a:solidFill>
                  <a:srgbClr val="333333"/>
                </a:solidFill>
                <a:latin typeface="Times New Roman" pitchFamily="18" charset="0"/>
                <a:ea typeface="標楷體" pitchFamily="65" charset="-120"/>
                <a:cs typeface="Times New Roman" pitchFamily="18" charset="0"/>
              </a:rPr>
              <a:t>」，請直接填寫</a:t>
            </a:r>
            <a:r>
              <a:rPr lang="zh-TW" altLang="zh-TW" sz="1600" b="1">
                <a:solidFill>
                  <a:srgbClr val="333333"/>
                </a:solidFill>
                <a:latin typeface="Times New Roman" pitchFamily="18" charset="0"/>
                <a:ea typeface="標楷體" pitchFamily="65" charset="-120"/>
                <a:cs typeface="Times New Roman" pitchFamily="18" charset="0"/>
              </a:rPr>
              <a:t>與校區距離</a:t>
            </a:r>
            <a:r>
              <a:rPr lang="zh-TW" altLang="zh-TW" sz="1600">
                <a:solidFill>
                  <a:srgbClr val="333333"/>
                </a:solidFill>
                <a:latin typeface="Times New Roman" pitchFamily="18" charset="0"/>
                <a:ea typeface="標楷體" pitchFamily="65" charset="-120"/>
                <a:cs typeface="Times New Roman" pitchFamily="18" charset="0"/>
              </a:rPr>
              <a:t>。</a:t>
            </a:r>
            <a:endParaRPr lang="en-US" altLang="zh-TW" sz="1600">
              <a:solidFill>
                <a:srgbClr val="333333"/>
              </a:solidFill>
              <a:latin typeface="Times New Roman" pitchFamily="18" charset="0"/>
              <a:ea typeface="標楷體" pitchFamily="65" charset="-120"/>
              <a:cs typeface="Times New Roman" pitchFamily="18" charset="0"/>
            </a:endParaRPr>
          </a:p>
          <a:p>
            <a:pPr eaLnBrk="1" hangingPunct="1">
              <a:spcBef>
                <a:spcPct val="0"/>
              </a:spcBef>
              <a:buFontTx/>
              <a:buNone/>
            </a:pPr>
            <a:r>
              <a:rPr lang="zh-TW" altLang="zh-TW" sz="1600">
                <a:solidFill>
                  <a:srgbClr val="333333"/>
                </a:solidFill>
                <a:latin typeface="Times New Roman" pitchFamily="18" charset="0"/>
                <a:ea typeface="標楷體" pitchFamily="65" charset="-120"/>
                <a:cs typeface="Times New Roman" pitchFamily="18" charset="0"/>
              </a:rPr>
              <a:t>如果您選「無」，則無需進行任何修改動作，請繼續填報</a:t>
            </a:r>
            <a:r>
              <a:rPr lang="en-US" altLang="zh-TW" sz="1600">
                <a:solidFill>
                  <a:srgbClr val="333333"/>
                </a:solidFill>
                <a:latin typeface="Times New Roman" pitchFamily="18" charset="0"/>
                <a:ea typeface="標楷體" pitchFamily="65" charset="-120"/>
                <a:cs typeface="Times New Roman" pitchFamily="18" charset="0"/>
              </a:rPr>
              <a:t>/</a:t>
            </a:r>
            <a:r>
              <a:rPr lang="zh-TW" altLang="zh-TW" sz="1600">
                <a:solidFill>
                  <a:srgbClr val="333333"/>
                </a:solidFill>
                <a:latin typeface="Times New Roman" pitchFamily="18" charset="0"/>
                <a:ea typeface="標楷體" pitchFamily="65" charset="-120"/>
                <a:cs typeface="Times New Roman" pitchFamily="18" charset="0"/>
              </a:rPr>
              <a:t>更新下一表格。</a:t>
            </a:r>
            <a:endParaRPr lang="zh-TW" altLang="en-US" sz="1600">
              <a:solidFill>
                <a:srgbClr val="333333"/>
              </a:solidFill>
              <a:latin typeface="Times New Roman" pitchFamily="18" charset="0"/>
              <a:ea typeface="標楷體" pitchFamily="65" charset="-120"/>
              <a:cs typeface="Times New Roman" pitchFamily="18" charset="0"/>
            </a:endParaRPr>
          </a:p>
        </p:txBody>
      </p:sp>
    </p:spTree>
    <p:extLst>
      <p:ext uri="{BB962C8B-B14F-4D97-AF65-F5344CB8AC3E}">
        <p14:creationId xmlns:p14="http://schemas.microsoft.com/office/powerpoint/2010/main" val="248240468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標題 1"/>
          <p:cNvSpPr txBox="1">
            <a:spLocks/>
          </p:cNvSpPr>
          <p:nvPr/>
        </p:nvSpPr>
        <p:spPr bwMode="auto">
          <a:xfrm>
            <a:off x="417513" y="2857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endParaRPr kumimoji="0" lang="zh-TW" altLang="en-US" sz="4400" b="1"/>
          </a:p>
        </p:txBody>
      </p:sp>
      <p:sp>
        <p:nvSpPr>
          <p:cNvPr id="54275" name="標題 1"/>
          <p:cNvSpPr>
            <a:spLocks noGrp="1"/>
          </p:cNvSpPr>
          <p:nvPr>
            <p:ph type="title"/>
          </p:nvPr>
        </p:nvSpPr>
        <p:spPr>
          <a:xfrm>
            <a:off x="468313" y="260350"/>
            <a:ext cx="8229600" cy="1143000"/>
          </a:xfrm>
        </p:spPr>
        <p:txBody>
          <a:bodyPr/>
          <a:lstStyle/>
          <a:p>
            <a:pPr eaLnBrk="1" hangingPunct="1"/>
            <a:r>
              <a:rPr lang="zh-TW" altLang="en-US" b="1" dirty="0" smtClean="0">
                <a:latin typeface="標楷體" pitchFamily="65" charset="-120"/>
                <a:ea typeface="標楷體" pitchFamily="65" charset="-120"/>
              </a:rPr>
              <a:t>學校填報表格說明</a:t>
            </a:r>
          </a:p>
        </p:txBody>
      </p:sp>
      <p:sp>
        <p:nvSpPr>
          <p:cNvPr id="5" name="圓角矩形 4"/>
          <p:cNvSpPr/>
          <p:nvPr/>
        </p:nvSpPr>
        <p:spPr>
          <a:xfrm>
            <a:off x="468313" y="260350"/>
            <a:ext cx="8207375" cy="1152525"/>
          </a:xfrm>
          <a:prstGeom prst="roundRect">
            <a:avLst/>
          </a:prstGeom>
          <a:noFill/>
          <a:ln w="57150">
            <a:solidFill>
              <a:srgbClr val="FFC00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kumimoji="0" lang="zh-TW" altLang="en-US"/>
          </a:p>
        </p:txBody>
      </p:sp>
      <p:sp>
        <p:nvSpPr>
          <p:cNvPr id="71" name="圓角矩形 70"/>
          <p:cNvSpPr/>
          <p:nvPr/>
        </p:nvSpPr>
        <p:spPr>
          <a:xfrm>
            <a:off x="468313" y="6226175"/>
            <a:ext cx="8099425" cy="504825"/>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dirty="0"/>
          </a:p>
        </p:txBody>
      </p:sp>
      <p:sp>
        <p:nvSpPr>
          <p:cNvPr id="72" name="矩形 71"/>
          <p:cNvSpPr/>
          <p:nvPr/>
        </p:nvSpPr>
        <p:spPr>
          <a:xfrm>
            <a:off x="611188" y="6284913"/>
            <a:ext cx="8353425" cy="646112"/>
          </a:xfrm>
          <a:prstGeom prst="rect">
            <a:avLst/>
          </a:prstGeom>
        </p:spPr>
        <p:txBody>
          <a:bodyPr>
            <a:spAutoFit/>
          </a:bodyPr>
          <a:lstStyle/>
          <a:p>
            <a:pPr fontAlgn="auto">
              <a:spcBef>
                <a:spcPts val="0"/>
              </a:spcBef>
              <a:spcAft>
                <a:spcPts val="0"/>
              </a:spcAft>
              <a:defRPr/>
            </a:pPr>
            <a:r>
              <a:rPr kumimoji="0" lang="zh-TW" altLang="en-US"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全國各級學校災害潛勢資訊管理系統</a:t>
            </a:r>
            <a:r>
              <a:rPr kumimoji="0" lang="en-US" altLang="zh-TW"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a:t>
            </a:r>
            <a:r>
              <a:rPr kumimoji="0" lang="en-US" altLang="zh-TW"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http://140.125.154.179/</a:t>
            </a:r>
            <a:r>
              <a:rPr kumimoji="0" lang="en-US" altLang="zh-TW" b="1" dirty="0" err="1">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ms</a:t>
            </a:r>
            <a:r>
              <a:rPr kumimoji="0" lang="en-US" altLang="zh-TW"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/Default.aspx</a:t>
            </a:r>
            <a:endParaRPr kumimoji="0" lang="zh-TW" alt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p>
            <a:pPr fontAlgn="auto">
              <a:spcBef>
                <a:spcPts val="0"/>
              </a:spcBef>
              <a:spcAft>
                <a:spcPts val="0"/>
              </a:spcAft>
              <a:defRPr/>
            </a:pPr>
            <a:endParaRPr kumimoji="0" lang="zh-TW" altLang="en-US" dirty="0">
              <a:latin typeface="+mn-lt"/>
              <a:ea typeface="+mn-ea"/>
            </a:endParaRPr>
          </a:p>
        </p:txBody>
      </p:sp>
      <p:sp>
        <p:nvSpPr>
          <p:cNvPr id="54279" name="矩形 2"/>
          <p:cNvSpPr>
            <a:spLocks noChangeArrowheads="1"/>
          </p:cNvSpPr>
          <p:nvPr/>
        </p:nvSpPr>
        <p:spPr bwMode="auto">
          <a:xfrm>
            <a:off x="261938" y="1490663"/>
            <a:ext cx="3284537" cy="369887"/>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zh-TW" altLang="zh-TW" sz="1800" b="1">
                <a:solidFill>
                  <a:srgbClr val="C00000"/>
                </a:solidFill>
                <a:latin typeface="標楷體" pitchFamily="65" charset="-120"/>
                <a:ea typeface="標楷體" pitchFamily="65" charset="-120"/>
              </a:rPr>
              <a:t>線上填報</a:t>
            </a:r>
            <a:r>
              <a:rPr lang="en-US" altLang="zh-TW" sz="1800" b="1">
                <a:solidFill>
                  <a:srgbClr val="C00000"/>
                </a:solidFill>
                <a:latin typeface="標楷體" pitchFamily="65" charset="-120"/>
                <a:ea typeface="標楷體" pitchFamily="65" charset="-120"/>
              </a:rPr>
              <a:t>/</a:t>
            </a:r>
            <a:r>
              <a:rPr lang="zh-TW" altLang="zh-TW" sz="1800" b="1">
                <a:solidFill>
                  <a:srgbClr val="C00000"/>
                </a:solidFill>
                <a:latin typeface="標楷體" pitchFamily="65" charset="-120"/>
                <a:ea typeface="標楷體" pitchFamily="65" charset="-120"/>
              </a:rPr>
              <a:t>更新作業流程範例！</a:t>
            </a:r>
            <a:endParaRPr lang="zh-TW" altLang="zh-TW" sz="1800">
              <a:solidFill>
                <a:srgbClr val="C00000"/>
              </a:solidFill>
              <a:latin typeface="標楷體" pitchFamily="65" charset="-120"/>
              <a:ea typeface="標楷體" pitchFamily="65" charset="-120"/>
            </a:endParaRPr>
          </a:p>
        </p:txBody>
      </p:sp>
      <p:sp>
        <p:nvSpPr>
          <p:cNvPr id="7" name="文字方塊 6"/>
          <p:cNvSpPr txBox="1"/>
          <p:nvPr/>
        </p:nvSpPr>
        <p:spPr>
          <a:xfrm>
            <a:off x="3708400" y="1490663"/>
            <a:ext cx="1368425" cy="369887"/>
          </a:xfrm>
          <a:prstGeom prst="rect">
            <a:avLst/>
          </a:prstGeom>
          <a:solidFill>
            <a:schemeClr val="accent4">
              <a:lumMod val="60000"/>
              <a:lumOff val="40000"/>
            </a:schemeClr>
          </a:solidFill>
        </p:spPr>
        <p:txBody>
          <a:bodyPr>
            <a:spAutoFit/>
          </a:bodyPr>
          <a:lstStyle/>
          <a:p>
            <a:pPr algn="ctr">
              <a:defRPr/>
            </a:pPr>
            <a:r>
              <a:rPr lang="zh-TW" altLang="en-US" b="1" dirty="0">
                <a:solidFill>
                  <a:srgbClr val="C00000"/>
                </a:solidFill>
                <a:latin typeface="標楷體" panose="03000509000000000000" pitchFamily="65" charset="-120"/>
                <a:ea typeface="標楷體" panose="03000509000000000000" pitchFamily="65" charset="-120"/>
              </a:rPr>
              <a:t>人為調查</a:t>
            </a:r>
          </a:p>
        </p:txBody>
      </p:sp>
      <p:pic>
        <p:nvPicPr>
          <p:cNvPr id="5428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1938" y="2492375"/>
            <a:ext cx="4343400" cy="2881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4282" name="矩形 1"/>
          <p:cNvSpPr>
            <a:spLocks noChangeArrowheads="1"/>
          </p:cNvSpPr>
          <p:nvPr/>
        </p:nvSpPr>
        <p:spPr bwMode="auto">
          <a:xfrm>
            <a:off x="4605338" y="3065463"/>
            <a:ext cx="417195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sz="1800">
                <a:solidFill>
                  <a:srgbClr val="333333"/>
                </a:solidFill>
                <a:latin typeface="Times New Roman" pitchFamily="18" charset="0"/>
                <a:ea typeface="標楷體" pitchFamily="65" charset="-120"/>
                <a:cs typeface="Times New Roman" pitchFamily="18" charset="0"/>
              </a:rPr>
              <a:t>表</a:t>
            </a:r>
            <a:r>
              <a:rPr lang="en-US" altLang="zh-TW" sz="1800">
                <a:solidFill>
                  <a:srgbClr val="333333"/>
                </a:solidFill>
                <a:latin typeface="Times New Roman" pitchFamily="18" charset="0"/>
                <a:ea typeface="標楷體" pitchFamily="65" charset="-120"/>
                <a:cs typeface="Times New Roman" pitchFamily="18" charset="0"/>
              </a:rPr>
              <a:t>D8</a:t>
            </a:r>
            <a:r>
              <a:rPr lang="zh-TW" altLang="en-US" sz="1800">
                <a:solidFill>
                  <a:srgbClr val="333333"/>
                </a:solidFill>
                <a:latin typeface="Times New Roman" pitchFamily="18" charset="0"/>
                <a:ea typeface="標楷體" pitchFamily="65" charset="-120"/>
                <a:cs typeface="Times New Roman" pitchFamily="18" charset="0"/>
              </a:rPr>
              <a:t>針對</a:t>
            </a:r>
            <a:r>
              <a:rPr lang="zh-TW" altLang="en-US" sz="1800" b="1">
                <a:solidFill>
                  <a:srgbClr val="333333"/>
                </a:solidFill>
                <a:latin typeface="Times New Roman" pitchFamily="18" charset="0"/>
                <a:ea typeface="標楷體" pitchFamily="65" charset="-120"/>
                <a:cs typeface="Times New Roman" pitchFamily="18" charset="0"/>
              </a:rPr>
              <a:t>學校周邊</a:t>
            </a:r>
            <a:r>
              <a:rPr lang="en-US" altLang="zh-TW" sz="1800" b="1">
                <a:solidFill>
                  <a:srgbClr val="333333"/>
                </a:solidFill>
                <a:latin typeface="Times New Roman" pitchFamily="18" charset="0"/>
                <a:ea typeface="標楷體" pitchFamily="65" charset="-120"/>
                <a:cs typeface="Times New Roman" pitchFamily="18" charset="0"/>
              </a:rPr>
              <a:t>50</a:t>
            </a:r>
            <a:r>
              <a:rPr lang="zh-TW" altLang="en-US" sz="1800" b="1">
                <a:solidFill>
                  <a:srgbClr val="333333"/>
                </a:solidFill>
                <a:latin typeface="Times New Roman" pitchFamily="18" charset="0"/>
                <a:ea typeface="標楷體" pitchFamily="65" charset="-120"/>
                <a:cs typeface="Times New Roman" pitchFamily="18" charset="0"/>
              </a:rPr>
              <a:t>公尺範圍內電波發射臺</a:t>
            </a:r>
            <a:r>
              <a:rPr lang="zh-TW" altLang="en-US" sz="1800">
                <a:solidFill>
                  <a:srgbClr val="333333"/>
                </a:solidFill>
                <a:latin typeface="Times New Roman" pitchFamily="18" charset="0"/>
                <a:ea typeface="標楷體" pitchFamily="65" charset="-120"/>
                <a:cs typeface="Times New Roman" pitchFamily="18" charset="0"/>
              </a:rPr>
              <a:t>進行調查，請您依據實際情況填報</a:t>
            </a:r>
            <a:r>
              <a:rPr lang="en-US" altLang="zh-TW" sz="1800">
                <a:solidFill>
                  <a:srgbClr val="333333"/>
                </a:solidFill>
                <a:latin typeface="Times New Roman" pitchFamily="18" charset="0"/>
                <a:ea typeface="標楷體" pitchFamily="65" charset="-120"/>
                <a:cs typeface="Times New Roman" pitchFamily="18" charset="0"/>
              </a:rPr>
              <a:t>/</a:t>
            </a:r>
            <a:r>
              <a:rPr lang="zh-TW" altLang="en-US" sz="1800">
                <a:solidFill>
                  <a:srgbClr val="333333"/>
                </a:solidFill>
                <a:latin typeface="Times New Roman" pitchFamily="18" charset="0"/>
                <a:ea typeface="標楷體" pitchFamily="65" charset="-120"/>
                <a:cs typeface="Times New Roman" pitchFamily="18" charset="0"/>
              </a:rPr>
              <a:t>更新作業。</a:t>
            </a:r>
          </a:p>
          <a:p>
            <a:pPr eaLnBrk="1" hangingPunct="1">
              <a:spcBef>
                <a:spcPct val="0"/>
              </a:spcBef>
              <a:buFontTx/>
              <a:buNone/>
            </a:pPr>
            <a:r>
              <a:rPr lang="zh-TW" altLang="en-US" sz="1800">
                <a:solidFill>
                  <a:srgbClr val="333333"/>
                </a:solidFill>
                <a:latin typeface="Times New Roman" pitchFamily="18" charset="0"/>
                <a:ea typeface="標楷體" pitchFamily="65" charset="-120"/>
                <a:cs typeface="Times New Roman" pitchFamily="18" charset="0"/>
              </a:rPr>
              <a:t>如果您欲選「</a:t>
            </a:r>
            <a:r>
              <a:rPr lang="zh-TW" altLang="en-US" sz="1800" b="1">
                <a:solidFill>
                  <a:srgbClr val="333333"/>
                </a:solidFill>
                <a:latin typeface="Times New Roman" pitchFamily="18" charset="0"/>
                <a:ea typeface="標楷體" pitchFamily="65" charset="-120"/>
                <a:cs typeface="Times New Roman" pitchFamily="18" charset="0"/>
              </a:rPr>
              <a:t>有</a:t>
            </a:r>
            <a:r>
              <a:rPr lang="zh-TW" altLang="en-US" sz="1800">
                <a:solidFill>
                  <a:srgbClr val="333333"/>
                </a:solidFill>
                <a:latin typeface="Times New Roman" pitchFamily="18" charset="0"/>
                <a:ea typeface="標楷體" pitchFamily="65" charset="-120"/>
                <a:cs typeface="Times New Roman" pitchFamily="18" charset="0"/>
              </a:rPr>
              <a:t>」，請直接填寫</a:t>
            </a:r>
            <a:r>
              <a:rPr lang="zh-TW" altLang="en-US" sz="1800" b="1">
                <a:solidFill>
                  <a:srgbClr val="333333"/>
                </a:solidFill>
                <a:latin typeface="Times New Roman" pitchFamily="18" charset="0"/>
                <a:ea typeface="標楷體" pitchFamily="65" charset="-120"/>
                <a:cs typeface="Times New Roman" pitchFamily="18" charset="0"/>
              </a:rPr>
              <a:t>與校區距離</a:t>
            </a:r>
            <a:r>
              <a:rPr lang="zh-TW" altLang="en-US" sz="1800">
                <a:solidFill>
                  <a:srgbClr val="333333"/>
                </a:solidFill>
                <a:latin typeface="Times New Roman" pitchFamily="18" charset="0"/>
                <a:ea typeface="標楷體" pitchFamily="65" charset="-120"/>
                <a:cs typeface="Times New Roman" pitchFamily="18" charset="0"/>
              </a:rPr>
              <a:t>，並於備註勾選或說明。</a:t>
            </a:r>
            <a:endParaRPr lang="en-US" altLang="zh-TW" sz="1800">
              <a:solidFill>
                <a:srgbClr val="333333"/>
              </a:solidFill>
              <a:latin typeface="Times New Roman" pitchFamily="18" charset="0"/>
              <a:ea typeface="標楷體" pitchFamily="65" charset="-120"/>
              <a:cs typeface="Times New Roman" pitchFamily="18" charset="0"/>
            </a:endParaRPr>
          </a:p>
          <a:p>
            <a:pPr eaLnBrk="1" hangingPunct="1">
              <a:spcBef>
                <a:spcPct val="0"/>
              </a:spcBef>
              <a:buFontTx/>
              <a:buNone/>
            </a:pPr>
            <a:r>
              <a:rPr lang="zh-TW" altLang="zh-TW" sz="1800">
                <a:solidFill>
                  <a:srgbClr val="333333"/>
                </a:solidFill>
                <a:latin typeface="Times New Roman" pitchFamily="18" charset="0"/>
                <a:ea typeface="標楷體" pitchFamily="65" charset="-120"/>
                <a:cs typeface="Times New Roman" pitchFamily="18" charset="0"/>
              </a:rPr>
              <a:t>如果您選「無」，則無需進行任何修改動作，請繼續填報</a:t>
            </a:r>
            <a:r>
              <a:rPr lang="en-US" altLang="zh-TW" sz="1800">
                <a:solidFill>
                  <a:srgbClr val="333333"/>
                </a:solidFill>
                <a:latin typeface="Times New Roman" pitchFamily="18" charset="0"/>
                <a:ea typeface="標楷體" pitchFamily="65" charset="-120"/>
                <a:cs typeface="Times New Roman" pitchFamily="18" charset="0"/>
              </a:rPr>
              <a:t>/</a:t>
            </a:r>
            <a:r>
              <a:rPr lang="zh-TW" altLang="zh-TW" sz="1800">
                <a:solidFill>
                  <a:srgbClr val="333333"/>
                </a:solidFill>
                <a:latin typeface="Times New Roman" pitchFamily="18" charset="0"/>
                <a:ea typeface="標楷體" pitchFamily="65" charset="-120"/>
                <a:cs typeface="Times New Roman" pitchFamily="18" charset="0"/>
              </a:rPr>
              <a:t>更新下一表格。</a:t>
            </a:r>
            <a:endParaRPr lang="zh-TW" altLang="en-US" sz="1800">
              <a:solidFill>
                <a:srgbClr val="333333"/>
              </a:solidFill>
              <a:latin typeface="Times New Roman" pitchFamily="18" charset="0"/>
              <a:ea typeface="標楷體" pitchFamily="65" charset="-120"/>
              <a:cs typeface="Times New Roman" pitchFamily="18" charset="0"/>
            </a:endParaRPr>
          </a:p>
          <a:p>
            <a:pPr eaLnBrk="1" hangingPunct="1">
              <a:spcBef>
                <a:spcPct val="0"/>
              </a:spcBef>
              <a:buFontTx/>
              <a:buNone/>
            </a:pPr>
            <a:r>
              <a:rPr lang="zh-TW" altLang="en-US" sz="1800">
                <a:solidFill>
                  <a:srgbClr val="333333"/>
                </a:solidFill>
                <a:latin typeface="Times New Roman" pitchFamily="18" charset="0"/>
                <a:ea typeface="標楷體" pitchFamily="65" charset="-120"/>
                <a:cs typeface="Times New Roman" pitchFamily="18" charset="0"/>
              </a:rPr>
              <a:t>	</a:t>
            </a:r>
          </a:p>
        </p:txBody>
      </p:sp>
    </p:spTree>
    <p:extLst>
      <p:ext uri="{BB962C8B-B14F-4D97-AF65-F5344CB8AC3E}">
        <p14:creationId xmlns:p14="http://schemas.microsoft.com/office/powerpoint/2010/main" val="133844423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標題 1"/>
          <p:cNvSpPr txBox="1">
            <a:spLocks/>
          </p:cNvSpPr>
          <p:nvPr/>
        </p:nvSpPr>
        <p:spPr bwMode="auto">
          <a:xfrm>
            <a:off x="277812" y="116632"/>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endParaRPr kumimoji="0" lang="zh-TW" altLang="en-US" sz="4400" b="1"/>
          </a:p>
        </p:txBody>
      </p:sp>
      <p:sp>
        <p:nvSpPr>
          <p:cNvPr id="55299" name="標題 1"/>
          <p:cNvSpPr>
            <a:spLocks noGrp="1"/>
          </p:cNvSpPr>
          <p:nvPr>
            <p:ph type="title"/>
          </p:nvPr>
        </p:nvSpPr>
        <p:spPr>
          <a:xfrm>
            <a:off x="467544" y="116632"/>
            <a:ext cx="8229600" cy="1143000"/>
          </a:xfrm>
        </p:spPr>
        <p:txBody>
          <a:bodyPr/>
          <a:lstStyle/>
          <a:p>
            <a:pPr eaLnBrk="1" hangingPunct="1"/>
            <a:r>
              <a:rPr lang="zh-TW" altLang="en-US" b="1" dirty="0" smtClean="0">
                <a:latin typeface="標楷體" pitchFamily="65" charset="-120"/>
                <a:ea typeface="標楷體" pitchFamily="65" charset="-120"/>
              </a:rPr>
              <a:t>學校填報表格說明</a:t>
            </a:r>
          </a:p>
        </p:txBody>
      </p:sp>
      <p:sp>
        <p:nvSpPr>
          <p:cNvPr id="5" name="圓角矩形 4"/>
          <p:cNvSpPr/>
          <p:nvPr/>
        </p:nvSpPr>
        <p:spPr>
          <a:xfrm>
            <a:off x="468313" y="260350"/>
            <a:ext cx="8207375" cy="1152525"/>
          </a:xfrm>
          <a:prstGeom prst="roundRect">
            <a:avLst/>
          </a:prstGeom>
          <a:noFill/>
          <a:ln w="57150">
            <a:solidFill>
              <a:srgbClr val="FFC00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kumimoji="0" lang="zh-TW" altLang="en-US"/>
          </a:p>
        </p:txBody>
      </p:sp>
      <p:sp>
        <p:nvSpPr>
          <p:cNvPr id="71" name="圓角矩形 70"/>
          <p:cNvSpPr/>
          <p:nvPr/>
        </p:nvSpPr>
        <p:spPr>
          <a:xfrm>
            <a:off x="468313" y="6226175"/>
            <a:ext cx="8099425" cy="504825"/>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dirty="0"/>
          </a:p>
        </p:txBody>
      </p:sp>
      <p:sp>
        <p:nvSpPr>
          <p:cNvPr id="72" name="矩形 71"/>
          <p:cNvSpPr/>
          <p:nvPr/>
        </p:nvSpPr>
        <p:spPr>
          <a:xfrm>
            <a:off x="611188" y="6284913"/>
            <a:ext cx="8353425" cy="646112"/>
          </a:xfrm>
          <a:prstGeom prst="rect">
            <a:avLst/>
          </a:prstGeom>
        </p:spPr>
        <p:txBody>
          <a:bodyPr>
            <a:spAutoFit/>
          </a:bodyPr>
          <a:lstStyle/>
          <a:p>
            <a:pPr fontAlgn="auto">
              <a:spcBef>
                <a:spcPts val="0"/>
              </a:spcBef>
              <a:spcAft>
                <a:spcPts val="0"/>
              </a:spcAft>
              <a:defRPr/>
            </a:pPr>
            <a:r>
              <a:rPr kumimoji="0" lang="zh-TW" altLang="en-US"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全國各級學校災害潛勢資訊管理系統</a:t>
            </a:r>
            <a:r>
              <a:rPr kumimoji="0" lang="en-US" altLang="zh-TW"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a:t>
            </a:r>
            <a:r>
              <a:rPr kumimoji="0" lang="en-US" altLang="zh-TW"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http://140.125.154.179/</a:t>
            </a:r>
            <a:r>
              <a:rPr kumimoji="0" lang="en-US" altLang="zh-TW" b="1" dirty="0" err="1">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ms</a:t>
            </a:r>
            <a:r>
              <a:rPr kumimoji="0" lang="en-US" altLang="zh-TW"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/Default.aspx</a:t>
            </a:r>
            <a:endParaRPr kumimoji="0" lang="zh-TW" alt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p>
            <a:pPr fontAlgn="auto">
              <a:spcBef>
                <a:spcPts val="0"/>
              </a:spcBef>
              <a:spcAft>
                <a:spcPts val="0"/>
              </a:spcAft>
              <a:defRPr/>
            </a:pPr>
            <a:endParaRPr kumimoji="0" lang="zh-TW" altLang="en-US" dirty="0">
              <a:latin typeface="+mn-lt"/>
              <a:ea typeface="+mn-ea"/>
            </a:endParaRPr>
          </a:p>
        </p:txBody>
      </p:sp>
      <p:sp>
        <p:nvSpPr>
          <p:cNvPr id="55303" name="矩形 2"/>
          <p:cNvSpPr>
            <a:spLocks noChangeArrowheads="1"/>
          </p:cNvSpPr>
          <p:nvPr/>
        </p:nvSpPr>
        <p:spPr bwMode="auto">
          <a:xfrm>
            <a:off x="261938" y="1490663"/>
            <a:ext cx="3284537" cy="369887"/>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zh-TW" altLang="zh-TW" sz="1800" b="1">
                <a:solidFill>
                  <a:srgbClr val="C00000"/>
                </a:solidFill>
                <a:latin typeface="標楷體" pitchFamily="65" charset="-120"/>
                <a:ea typeface="標楷體" pitchFamily="65" charset="-120"/>
              </a:rPr>
              <a:t>線上填報</a:t>
            </a:r>
            <a:r>
              <a:rPr lang="en-US" altLang="zh-TW" sz="1800" b="1">
                <a:solidFill>
                  <a:srgbClr val="C00000"/>
                </a:solidFill>
                <a:latin typeface="標楷體" pitchFamily="65" charset="-120"/>
                <a:ea typeface="標楷體" pitchFamily="65" charset="-120"/>
              </a:rPr>
              <a:t>/</a:t>
            </a:r>
            <a:r>
              <a:rPr lang="zh-TW" altLang="zh-TW" sz="1800" b="1">
                <a:solidFill>
                  <a:srgbClr val="C00000"/>
                </a:solidFill>
                <a:latin typeface="標楷體" pitchFamily="65" charset="-120"/>
                <a:ea typeface="標楷體" pitchFamily="65" charset="-120"/>
              </a:rPr>
              <a:t>更新作業流程範例！</a:t>
            </a:r>
            <a:endParaRPr lang="zh-TW" altLang="zh-TW" sz="1800">
              <a:solidFill>
                <a:srgbClr val="C00000"/>
              </a:solidFill>
              <a:latin typeface="標楷體" pitchFamily="65" charset="-120"/>
              <a:ea typeface="標楷體" pitchFamily="65" charset="-120"/>
            </a:endParaRPr>
          </a:p>
        </p:txBody>
      </p:sp>
      <p:sp>
        <p:nvSpPr>
          <p:cNvPr id="7" name="文字方塊 6"/>
          <p:cNvSpPr txBox="1"/>
          <p:nvPr/>
        </p:nvSpPr>
        <p:spPr>
          <a:xfrm>
            <a:off x="3708400" y="1490663"/>
            <a:ext cx="1368425" cy="369887"/>
          </a:xfrm>
          <a:prstGeom prst="rect">
            <a:avLst/>
          </a:prstGeom>
          <a:solidFill>
            <a:schemeClr val="accent4">
              <a:lumMod val="60000"/>
              <a:lumOff val="40000"/>
            </a:schemeClr>
          </a:solidFill>
        </p:spPr>
        <p:txBody>
          <a:bodyPr>
            <a:spAutoFit/>
          </a:bodyPr>
          <a:lstStyle/>
          <a:p>
            <a:pPr algn="ctr">
              <a:defRPr/>
            </a:pPr>
            <a:r>
              <a:rPr lang="zh-TW" altLang="en-US" b="1" dirty="0">
                <a:solidFill>
                  <a:srgbClr val="C00000"/>
                </a:solidFill>
                <a:latin typeface="標楷體" panose="03000509000000000000" pitchFamily="65" charset="-120"/>
                <a:ea typeface="標楷體" panose="03000509000000000000" pitchFamily="65" charset="-120"/>
              </a:rPr>
              <a:t>人為調查</a:t>
            </a:r>
          </a:p>
        </p:txBody>
      </p:sp>
      <p:sp>
        <p:nvSpPr>
          <p:cNvPr id="55306" name="矩形 3"/>
          <p:cNvSpPr>
            <a:spLocks noChangeArrowheads="1"/>
          </p:cNvSpPr>
          <p:nvPr/>
        </p:nvSpPr>
        <p:spPr bwMode="auto">
          <a:xfrm>
            <a:off x="4830763" y="4338638"/>
            <a:ext cx="38163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zh-TW" altLang="zh-TW" sz="1600">
                <a:solidFill>
                  <a:srgbClr val="333333"/>
                </a:solidFill>
                <a:latin typeface="Times New Roman" pitchFamily="18" charset="0"/>
                <a:ea typeface="標楷體" pitchFamily="65" charset="-120"/>
                <a:cs typeface="Times New Roman" pitchFamily="18" charset="0"/>
              </a:rPr>
              <a:t>表</a:t>
            </a:r>
            <a:r>
              <a:rPr lang="en-US" altLang="zh-TW" sz="1600">
                <a:solidFill>
                  <a:srgbClr val="333333"/>
                </a:solidFill>
                <a:latin typeface="Times New Roman" pitchFamily="18" charset="0"/>
                <a:ea typeface="標楷體" pitchFamily="65" charset="-120"/>
                <a:cs typeface="Times New Roman" pitchFamily="18" charset="0"/>
              </a:rPr>
              <a:t>D9</a:t>
            </a:r>
            <a:r>
              <a:rPr lang="zh-TW" altLang="zh-TW" sz="1600">
                <a:solidFill>
                  <a:srgbClr val="333333"/>
                </a:solidFill>
                <a:latin typeface="Times New Roman" pitchFamily="18" charset="0"/>
                <a:ea typeface="標楷體" pitchFamily="65" charset="-120"/>
                <a:cs typeface="Times New Roman" pitchFamily="18" charset="0"/>
              </a:rPr>
              <a:t>針對</a:t>
            </a:r>
            <a:r>
              <a:rPr lang="zh-TW" altLang="zh-TW" sz="1600" b="1">
                <a:solidFill>
                  <a:srgbClr val="333333"/>
                </a:solidFill>
                <a:latin typeface="Times New Roman" pitchFamily="18" charset="0"/>
                <a:ea typeface="標楷體" pitchFamily="65" charset="-120"/>
                <a:cs typeface="Times New Roman" pitchFamily="18" charset="0"/>
              </a:rPr>
              <a:t>校門口前之交通要道</a:t>
            </a:r>
            <a:r>
              <a:rPr lang="zh-TW" altLang="zh-TW" sz="1600">
                <a:solidFill>
                  <a:srgbClr val="333333"/>
                </a:solidFill>
                <a:latin typeface="Times New Roman" pitchFamily="18" charset="0"/>
                <a:ea typeface="標楷體" pitchFamily="65" charset="-120"/>
                <a:cs typeface="Times New Roman" pitchFamily="18" charset="0"/>
              </a:rPr>
              <a:t>車流量進行調查。</a:t>
            </a:r>
            <a:endParaRPr lang="en-US" altLang="zh-TW" sz="1600">
              <a:solidFill>
                <a:srgbClr val="333333"/>
              </a:solidFill>
              <a:latin typeface="Times New Roman" pitchFamily="18" charset="0"/>
              <a:ea typeface="標楷體" pitchFamily="65" charset="-120"/>
              <a:cs typeface="Times New Roman" pitchFamily="18" charset="0"/>
            </a:endParaRPr>
          </a:p>
          <a:p>
            <a:pPr eaLnBrk="1" hangingPunct="1">
              <a:spcBef>
                <a:spcPct val="0"/>
              </a:spcBef>
              <a:buFontTx/>
              <a:buNone/>
            </a:pPr>
            <a:r>
              <a:rPr lang="zh-TW" altLang="en-US" sz="1600" b="1">
                <a:solidFill>
                  <a:srgbClr val="333333"/>
                </a:solidFill>
                <a:latin typeface="Times New Roman" pitchFamily="18" charset="0"/>
                <a:ea typeface="標楷體" pitchFamily="65" charset="-120"/>
                <a:cs typeface="Times New Roman" pitchFamily="18" charset="0"/>
              </a:rPr>
              <a:t>今年新增</a:t>
            </a:r>
            <a:r>
              <a:rPr lang="zh-TW" altLang="en-US" sz="1600">
                <a:solidFill>
                  <a:srgbClr val="333333"/>
                </a:solidFill>
                <a:latin typeface="Times New Roman" pitchFamily="18" charset="0"/>
                <a:ea typeface="標楷體" pitchFamily="65" charset="-120"/>
                <a:cs typeface="Times New Roman" pitchFamily="18" charset="0"/>
              </a:rPr>
              <a:t>學校搭乘校車通勤人數百分比</a:t>
            </a:r>
          </a:p>
        </p:txBody>
      </p:sp>
      <p:pic>
        <p:nvPicPr>
          <p:cNvPr id="5530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2038" y="2060575"/>
            <a:ext cx="3852862" cy="2259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5308" name="矩形 5"/>
          <p:cNvSpPr>
            <a:spLocks noChangeArrowheads="1"/>
          </p:cNvSpPr>
          <p:nvPr/>
        </p:nvSpPr>
        <p:spPr bwMode="auto">
          <a:xfrm>
            <a:off x="4778375" y="5129213"/>
            <a:ext cx="397827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zh-TW" altLang="zh-TW" sz="1600">
                <a:solidFill>
                  <a:srgbClr val="333333"/>
                </a:solidFill>
                <a:latin typeface="Times New Roman" pitchFamily="18" charset="0"/>
                <a:ea typeface="標楷體" pitchFamily="65" charset="-120"/>
                <a:cs typeface="Times New Roman" pitchFamily="18" charset="0"/>
              </a:rPr>
              <a:t>表</a:t>
            </a:r>
            <a:r>
              <a:rPr lang="en-US" altLang="zh-TW" sz="1600">
                <a:solidFill>
                  <a:srgbClr val="333333"/>
                </a:solidFill>
                <a:latin typeface="Times New Roman" pitchFamily="18" charset="0"/>
                <a:ea typeface="標楷體" pitchFamily="65" charset="-120"/>
                <a:cs typeface="Times New Roman" pitchFamily="18" charset="0"/>
              </a:rPr>
              <a:t>D10</a:t>
            </a:r>
            <a:r>
              <a:rPr lang="zh-TW" altLang="zh-TW" sz="1600">
                <a:solidFill>
                  <a:srgbClr val="333333"/>
                </a:solidFill>
                <a:latin typeface="Times New Roman" pitchFamily="18" charset="0"/>
                <a:ea typeface="標楷體" pitchFamily="65" charset="-120"/>
                <a:cs typeface="Times New Roman" pitchFamily="18" charset="0"/>
              </a:rPr>
              <a:t>針對</a:t>
            </a:r>
            <a:r>
              <a:rPr lang="zh-TW" altLang="zh-TW" sz="1600" b="1">
                <a:solidFill>
                  <a:srgbClr val="333333"/>
                </a:solidFill>
                <a:latin typeface="Times New Roman" pitchFamily="18" charset="0"/>
                <a:ea typeface="標楷體" pitchFamily="65" charset="-120"/>
                <a:cs typeface="Times New Roman" pitchFamily="18" charset="0"/>
              </a:rPr>
              <a:t>學校周邊</a:t>
            </a:r>
            <a:r>
              <a:rPr lang="en-US" altLang="zh-TW" sz="1600" b="1">
                <a:solidFill>
                  <a:srgbClr val="333333"/>
                </a:solidFill>
                <a:latin typeface="Times New Roman" pitchFamily="18" charset="0"/>
                <a:ea typeface="標楷體" pitchFamily="65" charset="-120"/>
                <a:cs typeface="Times New Roman" pitchFamily="18" charset="0"/>
              </a:rPr>
              <a:t>100</a:t>
            </a:r>
            <a:r>
              <a:rPr lang="zh-TW" altLang="zh-TW" sz="1600" b="1">
                <a:solidFill>
                  <a:srgbClr val="333333"/>
                </a:solidFill>
                <a:latin typeface="Times New Roman" pitchFamily="18" charset="0"/>
                <a:ea typeface="標楷體" pitchFamily="65" charset="-120"/>
                <a:cs typeface="Times New Roman" pitchFamily="18" charset="0"/>
              </a:rPr>
              <a:t>公尺</a:t>
            </a:r>
            <a:r>
              <a:rPr lang="zh-TW" altLang="zh-TW" sz="1600">
                <a:solidFill>
                  <a:srgbClr val="333333"/>
                </a:solidFill>
                <a:latin typeface="Times New Roman" pitchFamily="18" charset="0"/>
                <a:ea typeface="標楷體" pitchFamily="65" charset="-120"/>
                <a:cs typeface="Times New Roman" pitchFamily="18" charset="0"/>
              </a:rPr>
              <a:t>內可能造成人為災害的</a:t>
            </a:r>
            <a:r>
              <a:rPr lang="zh-TW" altLang="en-US" sz="1600" b="1">
                <a:solidFill>
                  <a:srgbClr val="333333"/>
                </a:solidFill>
                <a:latin typeface="Times New Roman" pitchFamily="18" charset="0"/>
                <a:ea typeface="標楷體" pitchFamily="65" charset="-120"/>
                <a:cs typeface="Times New Roman" pitchFamily="18" charset="0"/>
              </a:rPr>
              <a:t>危</a:t>
            </a:r>
            <a:r>
              <a:rPr lang="zh-TW" altLang="zh-TW" sz="1600" b="1">
                <a:solidFill>
                  <a:srgbClr val="333333"/>
                </a:solidFill>
                <a:latin typeface="Times New Roman" pitchFamily="18" charset="0"/>
                <a:ea typeface="標楷體" pitchFamily="65" charset="-120"/>
                <a:cs typeface="Times New Roman" pitchFamily="18" charset="0"/>
              </a:rPr>
              <a:t>險設施及場所</a:t>
            </a:r>
            <a:r>
              <a:rPr lang="zh-TW" altLang="zh-TW" sz="1600">
                <a:solidFill>
                  <a:srgbClr val="333333"/>
                </a:solidFill>
                <a:latin typeface="Times New Roman" pitchFamily="18" charset="0"/>
                <a:ea typeface="標楷體" pitchFamily="65" charset="-120"/>
                <a:cs typeface="Times New Roman" pitchFamily="18" charset="0"/>
              </a:rPr>
              <a:t>進行調查，請針對</a:t>
            </a:r>
            <a:r>
              <a:rPr lang="zh-TW" altLang="zh-TW" sz="1600" b="1">
                <a:solidFill>
                  <a:srgbClr val="333333"/>
                </a:solidFill>
                <a:latin typeface="Times New Roman" pitchFamily="18" charset="0"/>
                <a:ea typeface="標楷體" pitchFamily="65" charset="-120"/>
                <a:cs typeface="Times New Roman" pitchFamily="18" charset="0"/>
              </a:rPr>
              <a:t>危險性工廠、爆竹工廠、彈藥庫</a:t>
            </a:r>
            <a:r>
              <a:rPr lang="zh-TW" altLang="zh-TW" sz="1600">
                <a:solidFill>
                  <a:srgbClr val="333333"/>
                </a:solidFill>
                <a:latin typeface="Times New Roman" pitchFamily="18" charset="0"/>
                <a:ea typeface="標楷體" pitchFamily="65" charset="-120"/>
                <a:cs typeface="Times New Roman" pitchFamily="18" charset="0"/>
              </a:rPr>
              <a:t>與其他進行說明。</a:t>
            </a:r>
            <a:endParaRPr lang="zh-TW" altLang="en-US" sz="1600">
              <a:solidFill>
                <a:srgbClr val="333333"/>
              </a:solidFill>
              <a:latin typeface="Times New Roman" pitchFamily="18" charset="0"/>
              <a:ea typeface="標楷體" pitchFamily="65" charset="-120"/>
              <a:cs typeface="Times New Roman" pitchFamily="18" charset="0"/>
            </a:endParaRPr>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347" y="1973379"/>
            <a:ext cx="4803416" cy="436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269094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標題 1"/>
          <p:cNvSpPr>
            <a:spLocks noGrp="1"/>
          </p:cNvSpPr>
          <p:nvPr>
            <p:ph type="title"/>
          </p:nvPr>
        </p:nvSpPr>
        <p:spPr/>
        <p:txBody>
          <a:bodyPr/>
          <a:lstStyle/>
          <a:p>
            <a:r>
              <a:rPr lang="zh-TW" altLang="en-US" sz="4000" dirty="0">
                <a:latin typeface="標楷體" pitchFamily="65" charset="-120"/>
                <a:ea typeface="標楷體" pitchFamily="65" charset="-120"/>
              </a:rPr>
              <a:t>學校填報表格說明</a:t>
            </a:r>
            <a:endParaRPr lang="zh-TW" altLang="en-US" sz="4000" b="1" dirty="0" smtClean="0">
              <a:latin typeface="標楷體" pitchFamily="65" charset="-120"/>
              <a:ea typeface="標楷體" pitchFamily="65" charset="-120"/>
            </a:endParaRPr>
          </a:p>
        </p:txBody>
      </p:sp>
      <p:sp>
        <p:nvSpPr>
          <p:cNvPr id="4" name="圓角矩形 3"/>
          <p:cNvSpPr/>
          <p:nvPr/>
        </p:nvSpPr>
        <p:spPr>
          <a:xfrm>
            <a:off x="342900" y="260350"/>
            <a:ext cx="8621713" cy="1152525"/>
          </a:xfrm>
          <a:prstGeom prst="roundRect">
            <a:avLst/>
          </a:prstGeom>
          <a:noFill/>
          <a:ln w="57150">
            <a:solidFill>
              <a:srgbClr val="FFC00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kumimoji="0" lang="zh-TW" altLang="en-US"/>
          </a:p>
        </p:txBody>
      </p:sp>
      <p:sp>
        <p:nvSpPr>
          <p:cNvPr id="67588" name="內容版面配置區 4"/>
          <p:cNvSpPr>
            <a:spLocks noGrp="1"/>
          </p:cNvSpPr>
          <p:nvPr>
            <p:ph idx="1"/>
          </p:nvPr>
        </p:nvSpPr>
        <p:spPr>
          <a:xfrm>
            <a:off x="468313" y="1700213"/>
            <a:ext cx="8229600" cy="4525962"/>
          </a:xfrm>
        </p:spPr>
        <p:txBody>
          <a:bodyPr/>
          <a:lstStyle/>
          <a:p>
            <a:pPr>
              <a:defRPr/>
            </a:pPr>
            <a:r>
              <a:rPr lang="zh-TW" altLang="en-US" sz="1600" b="1" dirty="0" smtClean="0">
                <a:latin typeface="標楷體" pitchFamily="65" charset="-120"/>
                <a:ea typeface="標楷體" pitchFamily="65" charset="-120"/>
              </a:rPr>
              <a:t>人為災害</a:t>
            </a:r>
            <a:r>
              <a:rPr lang="en-US" altLang="zh-TW" sz="1600" b="1" dirty="0" smtClean="0">
                <a:latin typeface="標楷體" pitchFamily="65" charset="-120"/>
                <a:ea typeface="標楷體" pitchFamily="65" charset="-120"/>
              </a:rPr>
              <a:t>D9</a:t>
            </a:r>
            <a:r>
              <a:rPr lang="zh-TW" altLang="en-US" sz="1600" b="1" dirty="0" smtClean="0">
                <a:latin typeface="標楷體" pitchFamily="65" charset="-120"/>
                <a:ea typeface="標楷體" pitchFamily="65" charset="-120"/>
              </a:rPr>
              <a:t>表格如何填報？</a:t>
            </a:r>
            <a:endParaRPr lang="en-US" altLang="zh-TW" sz="1600" b="1" dirty="0" smtClean="0">
              <a:latin typeface="標楷體" pitchFamily="65" charset="-120"/>
              <a:ea typeface="標楷體" pitchFamily="65" charset="-120"/>
            </a:endParaRPr>
          </a:p>
          <a:p>
            <a:pPr marL="0" indent="0">
              <a:buFont typeface="Arial" charset="0"/>
              <a:buNone/>
              <a:defRPr/>
            </a:pPr>
            <a:r>
              <a:rPr lang="zh-TW" altLang="en-US" sz="1600" b="1" dirty="0">
                <a:latin typeface="標楷體" pitchFamily="65" charset="-120"/>
                <a:ea typeface="標楷體" pitchFamily="65" charset="-120"/>
              </a:rPr>
              <a:t>交通部</a:t>
            </a:r>
            <a:r>
              <a:rPr lang="zh-TW" altLang="en-US" sz="1600" b="1" dirty="0" smtClean="0">
                <a:latin typeface="標楷體" pitchFamily="65" charset="-120"/>
                <a:ea typeface="標楷體" pitchFamily="65" charset="-120"/>
              </a:rPr>
              <a:t>公路總局</a:t>
            </a:r>
            <a:r>
              <a:rPr lang="en-US" altLang="zh-TW" sz="1600" b="1" dirty="0" smtClean="0">
                <a:latin typeface="標楷體" pitchFamily="65" charset="-120"/>
                <a:ea typeface="標楷體" pitchFamily="65" charset="-120"/>
              </a:rPr>
              <a:t>(</a:t>
            </a:r>
            <a:r>
              <a:rPr lang="en-US" altLang="zh-TW" sz="1600" b="1" u="sng" dirty="0" smtClean="0">
                <a:solidFill>
                  <a:srgbClr val="FF0000"/>
                </a:solidFill>
                <a:latin typeface="標楷體" pitchFamily="65" charset="-120"/>
                <a:ea typeface="標楷體" pitchFamily="65" charset="-120"/>
              </a:rPr>
              <a:t>http://www.thb.gov.tw/TM/Default.aspx</a:t>
            </a:r>
            <a:r>
              <a:rPr lang="en-US" altLang="zh-TW" sz="1600" b="1" dirty="0" smtClean="0">
                <a:latin typeface="標楷體" pitchFamily="65" charset="-120"/>
                <a:ea typeface="標楷體" pitchFamily="65" charset="-120"/>
              </a:rPr>
              <a:t>)</a:t>
            </a:r>
            <a:r>
              <a:rPr lang="en-US" altLang="zh-TW" sz="1600" b="1" dirty="0" smtClean="0">
                <a:latin typeface="標楷體" pitchFamily="65" charset="-120"/>
                <a:ea typeface="標楷體" pitchFamily="65" charset="-120"/>
                <a:sym typeface="Wingdings" panose="05000000000000000000" pitchFamily="2" charset="2"/>
              </a:rPr>
              <a:t></a:t>
            </a:r>
            <a:r>
              <a:rPr lang="zh-TW" altLang="en-US" sz="1600" b="1" dirty="0" smtClean="0">
                <a:latin typeface="標楷體" pitchFamily="65" charset="-120"/>
                <a:ea typeface="標楷體" pitchFamily="65" charset="-120"/>
              </a:rPr>
              <a:t>統計資訊</a:t>
            </a:r>
            <a:r>
              <a:rPr lang="en-US" altLang="zh-TW" sz="1600" b="1" dirty="0" smtClean="0">
                <a:latin typeface="標楷體" pitchFamily="65" charset="-120"/>
                <a:ea typeface="標楷體" pitchFamily="65" charset="-120"/>
                <a:sym typeface="Wingdings" panose="05000000000000000000" pitchFamily="2" charset="2"/>
              </a:rPr>
              <a:t></a:t>
            </a:r>
            <a:r>
              <a:rPr lang="zh-TW" altLang="en-US" sz="1600" b="1" dirty="0">
                <a:latin typeface="標楷體" pitchFamily="65" charset="-120"/>
                <a:ea typeface="標楷體" pitchFamily="65" charset="-120"/>
                <a:sym typeface="Wingdings" panose="05000000000000000000" pitchFamily="2" charset="2"/>
              </a:rPr>
              <a:t>公路統計</a:t>
            </a:r>
            <a:r>
              <a:rPr lang="zh-TW" altLang="en-US" sz="1600" b="1" dirty="0" smtClean="0">
                <a:latin typeface="標楷體" pitchFamily="65" charset="-120"/>
                <a:ea typeface="標楷體" pitchFamily="65" charset="-120"/>
                <a:sym typeface="Wingdings" panose="05000000000000000000" pitchFamily="2" charset="2"/>
              </a:rPr>
              <a:t>資訊</a:t>
            </a:r>
            <a:r>
              <a:rPr lang="en-US" altLang="zh-TW" sz="1600" b="1" dirty="0" smtClean="0">
                <a:latin typeface="標楷體" pitchFamily="65" charset="-120"/>
                <a:ea typeface="標楷體" pitchFamily="65" charset="-120"/>
                <a:sym typeface="Wingdings" panose="05000000000000000000" pitchFamily="2" charset="2"/>
              </a:rPr>
              <a:t></a:t>
            </a:r>
            <a:r>
              <a:rPr lang="zh-TW" altLang="en-US" sz="1600" b="1" u="sng" dirty="0" smtClean="0">
                <a:solidFill>
                  <a:srgbClr val="FF0000"/>
                </a:solidFill>
                <a:latin typeface="標楷體" pitchFamily="65" charset="-120"/>
                <a:ea typeface="標楷體" pitchFamily="65" charset="-120"/>
                <a:sym typeface="Wingdings" panose="05000000000000000000" pitchFamily="2" charset="2"/>
              </a:rPr>
              <a:t>公路交通量調查統計表</a:t>
            </a:r>
            <a:endParaRPr lang="en-US" altLang="zh-TW" sz="1600" u="sng" dirty="0" smtClean="0">
              <a:solidFill>
                <a:srgbClr val="FF0000"/>
              </a:solidFill>
              <a:latin typeface="標楷體" pitchFamily="65" charset="-120"/>
              <a:ea typeface="標楷體" pitchFamily="65" charset="-120"/>
            </a:endParaRPr>
          </a:p>
          <a:p>
            <a:pPr>
              <a:defRPr/>
            </a:pPr>
            <a:endParaRPr lang="en-US" altLang="zh-TW" sz="1600" dirty="0" smtClean="0">
              <a:latin typeface="標楷體" pitchFamily="65" charset="-120"/>
              <a:ea typeface="標楷體" pitchFamily="65" charset="-120"/>
            </a:endParaRPr>
          </a:p>
          <a:p>
            <a:pPr>
              <a:defRPr/>
            </a:pPr>
            <a:endParaRPr lang="zh-TW" altLang="en-US" sz="1600" dirty="0" smtClean="0">
              <a:latin typeface="標楷體" pitchFamily="65" charset="-120"/>
              <a:ea typeface="標楷體" pitchFamily="65" charset="-120"/>
            </a:endParaRPr>
          </a:p>
        </p:txBody>
      </p:sp>
      <p:pic>
        <p:nvPicPr>
          <p:cNvPr id="7168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342" t="256" r="342" b="8760"/>
          <a:stretch>
            <a:fillRect/>
          </a:stretch>
        </p:blipFill>
        <p:spPr bwMode="auto">
          <a:xfrm>
            <a:off x="342900" y="2598738"/>
            <a:ext cx="8326438" cy="4259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橢圓 7"/>
          <p:cNvSpPr/>
          <p:nvPr/>
        </p:nvSpPr>
        <p:spPr>
          <a:xfrm>
            <a:off x="3348038" y="6210300"/>
            <a:ext cx="1584325" cy="647700"/>
          </a:xfrm>
          <a:prstGeom prst="ellipse">
            <a:avLst/>
          </a:prstGeom>
          <a:noFill/>
          <a:ln>
            <a:solidFill>
              <a:srgbClr val="FF0000"/>
            </a:solidFill>
            <a:prstDash val="dash"/>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zh-TW" altLang="en-US"/>
          </a:p>
        </p:txBody>
      </p:sp>
    </p:spTree>
    <p:extLst>
      <p:ext uri="{BB962C8B-B14F-4D97-AF65-F5344CB8AC3E}">
        <p14:creationId xmlns:p14="http://schemas.microsoft.com/office/powerpoint/2010/main" val="2884648020"/>
      </p:ext>
    </p:extLst>
  </p:cSld>
  <p:clrMapOvr>
    <a:masterClrMapping/>
  </p:clrMapOvr>
  <p:transition spd="slow"/>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標題 1"/>
          <p:cNvSpPr txBox="1">
            <a:spLocks/>
          </p:cNvSpPr>
          <p:nvPr/>
        </p:nvSpPr>
        <p:spPr bwMode="auto">
          <a:xfrm>
            <a:off x="417513" y="2857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endParaRPr kumimoji="0" lang="zh-TW" altLang="en-US" sz="4400" b="1"/>
          </a:p>
        </p:txBody>
      </p:sp>
      <p:sp>
        <p:nvSpPr>
          <p:cNvPr id="56323" name="標題 1"/>
          <p:cNvSpPr>
            <a:spLocks noGrp="1"/>
          </p:cNvSpPr>
          <p:nvPr>
            <p:ph type="title"/>
          </p:nvPr>
        </p:nvSpPr>
        <p:spPr>
          <a:xfrm>
            <a:off x="417513" y="116632"/>
            <a:ext cx="8229600" cy="1143000"/>
          </a:xfrm>
        </p:spPr>
        <p:txBody>
          <a:bodyPr/>
          <a:lstStyle/>
          <a:p>
            <a:pPr eaLnBrk="1" hangingPunct="1"/>
            <a:r>
              <a:rPr lang="zh-TW" altLang="en-US" b="1" dirty="0" smtClean="0">
                <a:latin typeface="標楷體" pitchFamily="65" charset="-120"/>
                <a:ea typeface="標楷體" pitchFamily="65" charset="-120"/>
              </a:rPr>
              <a:t>學校填報表格說明</a:t>
            </a:r>
          </a:p>
        </p:txBody>
      </p:sp>
      <p:sp>
        <p:nvSpPr>
          <p:cNvPr id="5" name="圓角矩形 4"/>
          <p:cNvSpPr/>
          <p:nvPr/>
        </p:nvSpPr>
        <p:spPr>
          <a:xfrm>
            <a:off x="468313" y="260350"/>
            <a:ext cx="8207375" cy="1152525"/>
          </a:xfrm>
          <a:prstGeom prst="roundRect">
            <a:avLst/>
          </a:prstGeom>
          <a:noFill/>
          <a:ln w="57150">
            <a:solidFill>
              <a:srgbClr val="FFC00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kumimoji="0" lang="zh-TW" altLang="en-US"/>
          </a:p>
        </p:txBody>
      </p:sp>
      <p:sp>
        <p:nvSpPr>
          <p:cNvPr id="71" name="圓角矩形 70"/>
          <p:cNvSpPr/>
          <p:nvPr/>
        </p:nvSpPr>
        <p:spPr>
          <a:xfrm>
            <a:off x="468313" y="6226175"/>
            <a:ext cx="8099425" cy="504825"/>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dirty="0"/>
          </a:p>
        </p:txBody>
      </p:sp>
      <p:sp>
        <p:nvSpPr>
          <p:cNvPr id="72" name="矩形 71"/>
          <p:cNvSpPr/>
          <p:nvPr/>
        </p:nvSpPr>
        <p:spPr>
          <a:xfrm>
            <a:off x="611188" y="6284913"/>
            <a:ext cx="8353425" cy="646112"/>
          </a:xfrm>
          <a:prstGeom prst="rect">
            <a:avLst/>
          </a:prstGeom>
        </p:spPr>
        <p:txBody>
          <a:bodyPr>
            <a:spAutoFit/>
          </a:bodyPr>
          <a:lstStyle/>
          <a:p>
            <a:pPr fontAlgn="auto">
              <a:spcBef>
                <a:spcPts val="0"/>
              </a:spcBef>
              <a:spcAft>
                <a:spcPts val="0"/>
              </a:spcAft>
              <a:defRPr/>
            </a:pPr>
            <a:r>
              <a:rPr kumimoji="0" lang="zh-TW" altLang="en-US"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全國各級學校災害潛勢資訊管理系統</a:t>
            </a:r>
            <a:r>
              <a:rPr kumimoji="0" lang="en-US" altLang="zh-TW"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a:t>
            </a:r>
            <a:r>
              <a:rPr kumimoji="0" lang="en-US" altLang="zh-TW"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http://140.125.154.179/</a:t>
            </a:r>
            <a:r>
              <a:rPr kumimoji="0" lang="en-US" altLang="zh-TW" b="1" dirty="0" err="1">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ms</a:t>
            </a:r>
            <a:r>
              <a:rPr kumimoji="0" lang="en-US" altLang="zh-TW"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/Default.aspx</a:t>
            </a:r>
            <a:endParaRPr kumimoji="0" lang="zh-TW" alt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p>
            <a:pPr fontAlgn="auto">
              <a:spcBef>
                <a:spcPts val="0"/>
              </a:spcBef>
              <a:spcAft>
                <a:spcPts val="0"/>
              </a:spcAft>
              <a:defRPr/>
            </a:pPr>
            <a:endParaRPr kumimoji="0" lang="zh-TW" altLang="en-US" dirty="0">
              <a:latin typeface="+mn-lt"/>
              <a:ea typeface="+mn-ea"/>
            </a:endParaRPr>
          </a:p>
        </p:txBody>
      </p:sp>
      <p:sp>
        <p:nvSpPr>
          <p:cNvPr id="56327" name="矩形 2"/>
          <p:cNvSpPr>
            <a:spLocks noChangeArrowheads="1"/>
          </p:cNvSpPr>
          <p:nvPr/>
        </p:nvSpPr>
        <p:spPr bwMode="auto">
          <a:xfrm>
            <a:off x="261938" y="1490663"/>
            <a:ext cx="3284537" cy="369887"/>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zh-TW" altLang="zh-TW" sz="1800" b="1">
                <a:solidFill>
                  <a:srgbClr val="C00000"/>
                </a:solidFill>
                <a:latin typeface="標楷體" pitchFamily="65" charset="-120"/>
                <a:ea typeface="標楷體" pitchFamily="65" charset="-120"/>
              </a:rPr>
              <a:t>線上填報</a:t>
            </a:r>
            <a:r>
              <a:rPr lang="en-US" altLang="zh-TW" sz="1800" b="1">
                <a:solidFill>
                  <a:srgbClr val="C00000"/>
                </a:solidFill>
                <a:latin typeface="標楷體" pitchFamily="65" charset="-120"/>
                <a:ea typeface="標楷體" pitchFamily="65" charset="-120"/>
              </a:rPr>
              <a:t>/</a:t>
            </a:r>
            <a:r>
              <a:rPr lang="zh-TW" altLang="zh-TW" sz="1800" b="1">
                <a:solidFill>
                  <a:srgbClr val="C00000"/>
                </a:solidFill>
                <a:latin typeface="標楷體" pitchFamily="65" charset="-120"/>
                <a:ea typeface="標楷體" pitchFamily="65" charset="-120"/>
              </a:rPr>
              <a:t>更新作業流程範例！</a:t>
            </a:r>
            <a:endParaRPr lang="zh-TW" altLang="zh-TW" sz="1800">
              <a:solidFill>
                <a:srgbClr val="C00000"/>
              </a:solidFill>
              <a:latin typeface="標楷體" pitchFamily="65" charset="-120"/>
              <a:ea typeface="標楷體" pitchFamily="65" charset="-120"/>
            </a:endParaRPr>
          </a:p>
        </p:txBody>
      </p:sp>
      <p:sp>
        <p:nvSpPr>
          <p:cNvPr id="7" name="文字方塊 6"/>
          <p:cNvSpPr txBox="1"/>
          <p:nvPr/>
        </p:nvSpPr>
        <p:spPr>
          <a:xfrm>
            <a:off x="3708400" y="1490663"/>
            <a:ext cx="1368425" cy="369887"/>
          </a:xfrm>
          <a:prstGeom prst="rect">
            <a:avLst/>
          </a:prstGeom>
          <a:solidFill>
            <a:schemeClr val="accent4">
              <a:lumMod val="60000"/>
              <a:lumOff val="40000"/>
            </a:schemeClr>
          </a:solidFill>
        </p:spPr>
        <p:txBody>
          <a:bodyPr>
            <a:spAutoFit/>
          </a:bodyPr>
          <a:lstStyle/>
          <a:p>
            <a:pPr algn="ctr">
              <a:defRPr/>
            </a:pPr>
            <a:r>
              <a:rPr lang="zh-TW" altLang="en-US" b="1" dirty="0">
                <a:solidFill>
                  <a:srgbClr val="C00000"/>
                </a:solidFill>
                <a:latin typeface="標楷體" panose="03000509000000000000" pitchFamily="65" charset="-120"/>
                <a:ea typeface="標楷體" panose="03000509000000000000" pitchFamily="65" charset="-120"/>
              </a:rPr>
              <a:t>人為調查</a:t>
            </a:r>
          </a:p>
        </p:txBody>
      </p:sp>
      <p:pic>
        <p:nvPicPr>
          <p:cNvPr id="5632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1350" y="2001838"/>
            <a:ext cx="2946400" cy="4037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6330" name="矩形 1"/>
          <p:cNvSpPr>
            <a:spLocks noChangeArrowheads="1"/>
          </p:cNvSpPr>
          <p:nvPr/>
        </p:nvSpPr>
        <p:spPr bwMode="auto">
          <a:xfrm>
            <a:off x="3851275" y="2782888"/>
            <a:ext cx="457200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zh-TW" altLang="zh-TW" sz="1800" dirty="0">
                <a:solidFill>
                  <a:srgbClr val="333333"/>
                </a:solidFill>
                <a:latin typeface="Times New Roman" pitchFamily="18" charset="0"/>
                <a:ea typeface="標楷體" pitchFamily="65" charset="-120"/>
                <a:cs typeface="Times New Roman" pitchFamily="18" charset="0"/>
              </a:rPr>
              <a:t>表</a:t>
            </a:r>
            <a:r>
              <a:rPr lang="en-US" altLang="zh-TW" sz="1800" dirty="0">
                <a:solidFill>
                  <a:srgbClr val="333333"/>
                </a:solidFill>
                <a:latin typeface="Times New Roman" pitchFamily="18" charset="0"/>
                <a:ea typeface="標楷體" pitchFamily="65" charset="-120"/>
                <a:cs typeface="Times New Roman" pitchFamily="18" charset="0"/>
              </a:rPr>
              <a:t>D11</a:t>
            </a:r>
            <a:r>
              <a:rPr lang="zh-TW" altLang="zh-TW" sz="1800" dirty="0">
                <a:solidFill>
                  <a:srgbClr val="333333"/>
                </a:solidFill>
                <a:latin typeface="Times New Roman" pitchFamily="18" charset="0"/>
                <a:ea typeface="標楷體" pitchFamily="65" charset="-120"/>
                <a:cs typeface="Times New Roman" pitchFamily="18" charset="0"/>
              </a:rPr>
              <a:t>依據學校</a:t>
            </a:r>
            <a:r>
              <a:rPr lang="en-US" altLang="zh-TW" sz="1800" b="1" dirty="0">
                <a:solidFill>
                  <a:srgbClr val="333333"/>
                </a:solidFill>
                <a:latin typeface="Times New Roman" pitchFamily="18" charset="0"/>
                <a:ea typeface="標楷體" pitchFamily="65" charset="-120"/>
                <a:cs typeface="Times New Roman" pitchFamily="18" charset="0"/>
              </a:rPr>
              <a:t>101.01.01~102.12.31</a:t>
            </a:r>
            <a:r>
              <a:rPr lang="zh-TW" altLang="zh-TW" sz="1800" dirty="0">
                <a:solidFill>
                  <a:srgbClr val="333333"/>
                </a:solidFill>
                <a:latin typeface="Times New Roman" pitchFamily="18" charset="0"/>
                <a:ea typeface="標楷體" pitchFamily="65" charset="-120"/>
                <a:cs typeface="Times New Roman" pitchFamily="18" charset="0"/>
              </a:rPr>
              <a:t>是否發生人為災害進行調查。</a:t>
            </a:r>
          </a:p>
          <a:p>
            <a:pPr eaLnBrk="1" hangingPunct="1">
              <a:spcBef>
                <a:spcPct val="0"/>
              </a:spcBef>
              <a:buFontTx/>
              <a:buNone/>
            </a:pPr>
            <a:r>
              <a:rPr lang="zh-TW" altLang="zh-TW" sz="1800" dirty="0">
                <a:solidFill>
                  <a:srgbClr val="333333"/>
                </a:solidFill>
                <a:latin typeface="Times New Roman" pitchFamily="18" charset="0"/>
                <a:ea typeface="標楷體" pitchFamily="65" charset="-120"/>
                <a:cs typeface="Times New Roman" pitchFamily="18" charset="0"/>
              </a:rPr>
              <a:t>如果您選「</a:t>
            </a:r>
            <a:r>
              <a:rPr lang="zh-TW" altLang="zh-TW" sz="1800" b="1" dirty="0">
                <a:solidFill>
                  <a:srgbClr val="333333"/>
                </a:solidFill>
                <a:latin typeface="Times New Roman" pitchFamily="18" charset="0"/>
                <a:ea typeface="標楷體" pitchFamily="65" charset="-120"/>
                <a:cs typeface="Times New Roman" pitchFamily="18" charset="0"/>
              </a:rPr>
              <a:t>是</a:t>
            </a:r>
            <a:r>
              <a:rPr lang="zh-TW" altLang="zh-TW" sz="1800" dirty="0">
                <a:solidFill>
                  <a:srgbClr val="333333"/>
                </a:solidFill>
                <a:latin typeface="Times New Roman" pitchFamily="18" charset="0"/>
                <a:ea typeface="標楷體" pitchFamily="65" charset="-120"/>
                <a:cs typeface="Times New Roman" pitchFamily="18" charset="0"/>
              </a:rPr>
              <a:t>」，請續填下表之</a:t>
            </a:r>
            <a:r>
              <a:rPr lang="zh-TW" altLang="zh-TW" sz="1800" b="1" dirty="0">
                <a:solidFill>
                  <a:srgbClr val="333333"/>
                </a:solidFill>
                <a:latin typeface="Times New Roman" pitchFamily="18" charset="0"/>
                <a:ea typeface="標楷體" pitchFamily="65" charset="-120"/>
                <a:cs typeface="Times New Roman" pitchFamily="18" charset="0"/>
              </a:rPr>
              <a:t>發生次數、原因</a:t>
            </a:r>
            <a:r>
              <a:rPr lang="zh-TW" altLang="zh-TW" sz="1800" dirty="0">
                <a:solidFill>
                  <a:srgbClr val="333333"/>
                </a:solidFill>
                <a:latin typeface="Times New Roman" pitchFamily="18" charset="0"/>
                <a:ea typeface="標楷體" pitchFamily="65" charset="-120"/>
                <a:cs typeface="Times New Roman" pitchFamily="18" charset="0"/>
              </a:rPr>
              <a:t>。</a:t>
            </a:r>
          </a:p>
          <a:p>
            <a:pPr eaLnBrk="1" hangingPunct="1">
              <a:spcBef>
                <a:spcPct val="0"/>
              </a:spcBef>
              <a:buFontTx/>
              <a:buNone/>
            </a:pPr>
            <a:r>
              <a:rPr lang="zh-TW" altLang="zh-TW" sz="1800" dirty="0">
                <a:solidFill>
                  <a:srgbClr val="333333"/>
                </a:solidFill>
                <a:latin typeface="Times New Roman" pitchFamily="18" charset="0"/>
                <a:ea typeface="標楷體" pitchFamily="65" charset="-120"/>
                <a:cs typeface="Times New Roman" pitchFamily="18" charset="0"/>
              </a:rPr>
              <a:t>如果您選「否」則無需進行任何修改動作，請繼續填報</a:t>
            </a:r>
            <a:r>
              <a:rPr lang="en-US" altLang="zh-TW" sz="1800" dirty="0">
                <a:solidFill>
                  <a:srgbClr val="333333"/>
                </a:solidFill>
                <a:latin typeface="Times New Roman" pitchFamily="18" charset="0"/>
                <a:ea typeface="標楷體" pitchFamily="65" charset="-120"/>
                <a:cs typeface="Times New Roman" pitchFamily="18" charset="0"/>
              </a:rPr>
              <a:t>/</a:t>
            </a:r>
            <a:r>
              <a:rPr lang="zh-TW" altLang="zh-TW" sz="1800" dirty="0">
                <a:solidFill>
                  <a:srgbClr val="333333"/>
                </a:solidFill>
                <a:latin typeface="Times New Roman" pitchFamily="18" charset="0"/>
                <a:ea typeface="標楷體" pitchFamily="65" charset="-120"/>
                <a:cs typeface="Times New Roman" pitchFamily="18" charset="0"/>
              </a:rPr>
              <a:t>更新下一表格。</a:t>
            </a:r>
            <a:endParaRPr lang="zh-TW" altLang="en-US" sz="1800" dirty="0">
              <a:solidFill>
                <a:srgbClr val="333333"/>
              </a:solidFill>
              <a:latin typeface="Times New Roman" pitchFamily="18" charset="0"/>
              <a:ea typeface="標楷體" pitchFamily="65" charset="-120"/>
              <a:cs typeface="Times New Roman" pitchFamily="18" charset="0"/>
            </a:endParaRPr>
          </a:p>
        </p:txBody>
      </p:sp>
    </p:spTree>
    <p:extLst>
      <p:ext uri="{BB962C8B-B14F-4D97-AF65-F5344CB8AC3E}">
        <p14:creationId xmlns:p14="http://schemas.microsoft.com/office/powerpoint/2010/main" val="311424652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標題 1"/>
          <p:cNvSpPr txBox="1">
            <a:spLocks/>
          </p:cNvSpPr>
          <p:nvPr/>
        </p:nvSpPr>
        <p:spPr bwMode="auto">
          <a:xfrm>
            <a:off x="417513" y="2857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endParaRPr kumimoji="0" lang="zh-TW" altLang="en-US" sz="4400" b="1"/>
          </a:p>
        </p:txBody>
      </p:sp>
      <p:sp>
        <p:nvSpPr>
          <p:cNvPr id="57347" name="標題 1"/>
          <p:cNvSpPr>
            <a:spLocks noGrp="1"/>
          </p:cNvSpPr>
          <p:nvPr>
            <p:ph type="title"/>
          </p:nvPr>
        </p:nvSpPr>
        <p:spPr>
          <a:xfrm>
            <a:off x="468313" y="260350"/>
            <a:ext cx="8229600" cy="1143000"/>
          </a:xfrm>
        </p:spPr>
        <p:txBody>
          <a:bodyPr/>
          <a:lstStyle/>
          <a:p>
            <a:pPr eaLnBrk="1" hangingPunct="1"/>
            <a:r>
              <a:rPr lang="zh-TW" altLang="en-US" b="1" dirty="0" smtClean="0">
                <a:latin typeface="標楷體" pitchFamily="65" charset="-120"/>
                <a:ea typeface="標楷體" pitchFamily="65" charset="-120"/>
              </a:rPr>
              <a:t>學校填報表格說明</a:t>
            </a:r>
          </a:p>
        </p:txBody>
      </p:sp>
      <p:sp>
        <p:nvSpPr>
          <p:cNvPr id="5" name="圓角矩形 4"/>
          <p:cNvSpPr/>
          <p:nvPr/>
        </p:nvSpPr>
        <p:spPr>
          <a:xfrm>
            <a:off x="468313" y="260350"/>
            <a:ext cx="8207375" cy="1152525"/>
          </a:xfrm>
          <a:prstGeom prst="roundRect">
            <a:avLst/>
          </a:prstGeom>
          <a:noFill/>
          <a:ln w="57150">
            <a:solidFill>
              <a:srgbClr val="FFC00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kumimoji="0" lang="zh-TW" altLang="en-US"/>
          </a:p>
        </p:txBody>
      </p:sp>
      <p:sp>
        <p:nvSpPr>
          <p:cNvPr id="71" name="圓角矩形 70"/>
          <p:cNvSpPr/>
          <p:nvPr/>
        </p:nvSpPr>
        <p:spPr>
          <a:xfrm>
            <a:off x="468313" y="6226175"/>
            <a:ext cx="8099425" cy="504825"/>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dirty="0"/>
          </a:p>
        </p:txBody>
      </p:sp>
      <p:sp>
        <p:nvSpPr>
          <p:cNvPr id="72" name="矩形 71"/>
          <p:cNvSpPr/>
          <p:nvPr/>
        </p:nvSpPr>
        <p:spPr>
          <a:xfrm>
            <a:off x="611188" y="6284913"/>
            <a:ext cx="8353425" cy="646112"/>
          </a:xfrm>
          <a:prstGeom prst="rect">
            <a:avLst/>
          </a:prstGeom>
        </p:spPr>
        <p:txBody>
          <a:bodyPr>
            <a:spAutoFit/>
          </a:bodyPr>
          <a:lstStyle/>
          <a:p>
            <a:pPr fontAlgn="auto">
              <a:spcBef>
                <a:spcPts val="0"/>
              </a:spcBef>
              <a:spcAft>
                <a:spcPts val="0"/>
              </a:spcAft>
              <a:defRPr/>
            </a:pPr>
            <a:r>
              <a:rPr kumimoji="0" lang="zh-TW" altLang="en-US"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全國各級學校災害潛勢資訊管理系統</a:t>
            </a:r>
            <a:r>
              <a:rPr kumimoji="0" lang="en-US" altLang="zh-TW"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a:t>
            </a:r>
            <a:r>
              <a:rPr kumimoji="0" lang="en-US" altLang="zh-TW"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http://140.125.154.179/</a:t>
            </a:r>
            <a:r>
              <a:rPr kumimoji="0" lang="en-US" altLang="zh-TW" b="1" dirty="0" err="1">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ms</a:t>
            </a:r>
            <a:r>
              <a:rPr kumimoji="0" lang="en-US" altLang="zh-TW"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/Default.aspx</a:t>
            </a:r>
            <a:endParaRPr kumimoji="0" lang="zh-TW" alt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p>
            <a:pPr fontAlgn="auto">
              <a:spcBef>
                <a:spcPts val="0"/>
              </a:spcBef>
              <a:spcAft>
                <a:spcPts val="0"/>
              </a:spcAft>
              <a:defRPr/>
            </a:pPr>
            <a:endParaRPr kumimoji="0" lang="zh-TW" altLang="en-US" dirty="0">
              <a:latin typeface="+mn-lt"/>
              <a:ea typeface="+mn-ea"/>
            </a:endParaRPr>
          </a:p>
        </p:txBody>
      </p:sp>
      <p:sp>
        <p:nvSpPr>
          <p:cNvPr id="57351" name="矩形 2"/>
          <p:cNvSpPr>
            <a:spLocks noChangeArrowheads="1"/>
          </p:cNvSpPr>
          <p:nvPr/>
        </p:nvSpPr>
        <p:spPr bwMode="auto">
          <a:xfrm>
            <a:off x="261938" y="1490663"/>
            <a:ext cx="3284537" cy="369887"/>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zh-TW" altLang="zh-TW" sz="1800" b="1">
                <a:solidFill>
                  <a:srgbClr val="C00000"/>
                </a:solidFill>
                <a:latin typeface="標楷體" pitchFamily="65" charset="-120"/>
                <a:ea typeface="標楷體" pitchFamily="65" charset="-120"/>
              </a:rPr>
              <a:t>線上填報</a:t>
            </a:r>
            <a:r>
              <a:rPr lang="en-US" altLang="zh-TW" sz="1800" b="1">
                <a:solidFill>
                  <a:srgbClr val="C00000"/>
                </a:solidFill>
                <a:latin typeface="標楷體" pitchFamily="65" charset="-120"/>
                <a:ea typeface="標楷體" pitchFamily="65" charset="-120"/>
              </a:rPr>
              <a:t>/</a:t>
            </a:r>
            <a:r>
              <a:rPr lang="zh-TW" altLang="zh-TW" sz="1800" b="1">
                <a:solidFill>
                  <a:srgbClr val="C00000"/>
                </a:solidFill>
                <a:latin typeface="標楷體" pitchFamily="65" charset="-120"/>
                <a:ea typeface="標楷體" pitchFamily="65" charset="-120"/>
              </a:rPr>
              <a:t>更新作業流程範例！</a:t>
            </a:r>
            <a:endParaRPr lang="zh-TW" altLang="zh-TW" sz="1800">
              <a:solidFill>
                <a:srgbClr val="C00000"/>
              </a:solidFill>
              <a:latin typeface="標楷體" pitchFamily="65" charset="-120"/>
              <a:ea typeface="標楷體" pitchFamily="65" charset="-120"/>
            </a:endParaRPr>
          </a:p>
        </p:txBody>
      </p:sp>
      <p:sp>
        <p:nvSpPr>
          <p:cNvPr id="7" name="文字方塊 6"/>
          <p:cNvSpPr txBox="1"/>
          <p:nvPr/>
        </p:nvSpPr>
        <p:spPr>
          <a:xfrm>
            <a:off x="3708400" y="1490663"/>
            <a:ext cx="1368425" cy="369887"/>
          </a:xfrm>
          <a:prstGeom prst="rect">
            <a:avLst/>
          </a:prstGeom>
          <a:solidFill>
            <a:schemeClr val="accent4">
              <a:lumMod val="60000"/>
              <a:lumOff val="40000"/>
            </a:schemeClr>
          </a:solidFill>
        </p:spPr>
        <p:txBody>
          <a:bodyPr>
            <a:spAutoFit/>
          </a:bodyPr>
          <a:lstStyle/>
          <a:p>
            <a:pPr algn="ctr">
              <a:defRPr/>
            </a:pPr>
            <a:r>
              <a:rPr lang="zh-TW" altLang="en-US" b="1" dirty="0">
                <a:solidFill>
                  <a:srgbClr val="C00000"/>
                </a:solidFill>
                <a:latin typeface="標楷體" panose="03000509000000000000" pitchFamily="65" charset="-120"/>
                <a:ea typeface="標楷體" panose="03000509000000000000" pitchFamily="65" charset="-120"/>
              </a:rPr>
              <a:t>人為調查</a:t>
            </a:r>
          </a:p>
        </p:txBody>
      </p:sp>
      <p:pic>
        <p:nvPicPr>
          <p:cNvPr id="5735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8163" y="1989138"/>
            <a:ext cx="3495675" cy="3975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7354" name="矩形 3"/>
          <p:cNvSpPr>
            <a:spLocks noChangeArrowheads="1"/>
          </p:cNvSpPr>
          <p:nvPr/>
        </p:nvSpPr>
        <p:spPr bwMode="auto">
          <a:xfrm>
            <a:off x="4410075" y="2906713"/>
            <a:ext cx="421163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sz="1800" dirty="0">
                <a:solidFill>
                  <a:srgbClr val="333333"/>
                </a:solidFill>
                <a:latin typeface="Times New Roman" pitchFamily="18" charset="0"/>
                <a:ea typeface="標楷體" pitchFamily="65" charset="-120"/>
                <a:cs typeface="Times New Roman" pitchFamily="18" charset="0"/>
              </a:rPr>
              <a:t>表</a:t>
            </a:r>
            <a:r>
              <a:rPr lang="en-US" altLang="zh-TW" sz="1800" dirty="0">
                <a:solidFill>
                  <a:srgbClr val="333333"/>
                </a:solidFill>
                <a:latin typeface="Times New Roman" pitchFamily="18" charset="0"/>
                <a:ea typeface="標楷體" pitchFamily="65" charset="-120"/>
                <a:cs typeface="Times New Roman" pitchFamily="18" charset="0"/>
              </a:rPr>
              <a:t>D12</a:t>
            </a:r>
            <a:r>
              <a:rPr lang="zh-TW" altLang="zh-TW" sz="1800" dirty="0">
                <a:solidFill>
                  <a:srgbClr val="333333"/>
                </a:solidFill>
                <a:latin typeface="Times New Roman" pitchFamily="18" charset="0"/>
                <a:ea typeface="標楷體" pitchFamily="65" charset="-120"/>
                <a:cs typeface="Times New Roman" pitchFamily="18" charset="0"/>
              </a:rPr>
              <a:t>請依據學校環境現況，自下拉式選單中，選出您認為</a:t>
            </a:r>
            <a:r>
              <a:rPr lang="zh-TW" altLang="zh-TW" sz="1800" b="1" dirty="0">
                <a:solidFill>
                  <a:srgbClr val="333333"/>
                </a:solidFill>
                <a:latin typeface="Times New Roman" pitchFamily="18" charset="0"/>
                <a:ea typeface="標楷體" pitchFamily="65" charset="-120"/>
                <a:cs typeface="Times New Roman" pitchFamily="18" charset="0"/>
              </a:rPr>
              <a:t>最嚴重的前五項人為災害</a:t>
            </a:r>
            <a:r>
              <a:rPr lang="zh-TW" altLang="zh-TW" sz="1800" dirty="0">
                <a:solidFill>
                  <a:srgbClr val="333333"/>
                </a:solidFill>
                <a:latin typeface="Times New Roman" pitchFamily="18" charset="0"/>
                <a:ea typeface="標楷體" pitchFamily="65" charset="-120"/>
                <a:cs typeface="Times New Roman" pitchFamily="18" charset="0"/>
              </a:rPr>
              <a:t>。</a:t>
            </a:r>
            <a:endParaRPr lang="zh-TW" altLang="en-US" sz="1800" dirty="0">
              <a:solidFill>
                <a:srgbClr val="333333"/>
              </a:solidFill>
              <a:latin typeface="Times New Roman" pitchFamily="18" charset="0"/>
              <a:ea typeface="標楷體" pitchFamily="65" charset="-120"/>
              <a:cs typeface="Times New Roman" pitchFamily="18" charset="0"/>
            </a:endParaRPr>
          </a:p>
        </p:txBody>
      </p:sp>
      <p:sp>
        <p:nvSpPr>
          <p:cNvPr id="57355" name="矩形 5"/>
          <p:cNvSpPr>
            <a:spLocks noChangeArrowheads="1"/>
          </p:cNvSpPr>
          <p:nvPr/>
        </p:nvSpPr>
        <p:spPr bwMode="auto">
          <a:xfrm>
            <a:off x="4518025" y="4749800"/>
            <a:ext cx="3563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zh-TW" altLang="zh-TW" sz="1800">
                <a:solidFill>
                  <a:srgbClr val="333333"/>
                </a:solidFill>
                <a:latin typeface="Times New Roman" pitchFamily="18" charset="0"/>
                <a:ea typeface="標楷體" pitchFamily="65" charset="-120"/>
                <a:cs typeface="Times New Roman" pitchFamily="18" charset="0"/>
              </a:rPr>
              <a:t>表</a:t>
            </a:r>
            <a:r>
              <a:rPr lang="en-US" altLang="zh-TW" sz="1800">
                <a:solidFill>
                  <a:srgbClr val="333333"/>
                </a:solidFill>
                <a:latin typeface="Times New Roman" pitchFamily="18" charset="0"/>
                <a:ea typeface="標楷體" pitchFamily="65" charset="-120"/>
                <a:cs typeface="Times New Roman" pitchFamily="18" charset="0"/>
              </a:rPr>
              <a:t>D13</a:t>
            </a:r>
            <a:r>
              <a:rPr lang="zh-TW" altLang="zh-TW" sz="1800">
                <a:solidFill>
                  <a:srgbClr val="333333"/>
                </a:solidFill>
                <a:latin typeface="Times New Roman" pitchFamily="18" charset="0"/>
                <a:ea typeface="標楷體" pitchFamily="65" charset="-120"/>
                <a:cs typeface="Times New Roman" pitchFamily="18" charset="0"/>
              </a:rPr>
              <a:t>請根據校園環境現況，點選上傳檔案選擇你欲上傳檔案。</a:t>
            </a:r>
          </a:p>
        </p:txBody>
      </p:sp>
    </p:spTree>
    <p:extLst>
      <p:ext uri="{BB962C8B-B14F-4D97-AF65-F5344CB8AC3E}">
        <p14:creationId xmlns:p14="http://schemas.microsoft.com/office/powerpoint/2010/main" val="119545309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標題 1"/>
          <p:cNvSpPr>
            <a:spLocks noGrp="1"/>
          </p:cNvSpPr>
          <p:nvPr>
            <p:ph type="title"/>
          </p:nvPr>
        </p:nvSpPr>
        <p:spPr/>
        <p:txBody>
          <a:bodyPr/>
          <a:lstStyle/>
          <a:p>
            <a:r>
              <a:rPr lang="en-US" altLang="zh-TW" sz="3600" dirty="0" smtClean="0"/>
              <a:t>102</a:t>
            </a:r>
            <a:r>
              <a:rPr lang="zh-TW" altLang="en-US" sz="3600" dirty="0" smtClean="0"/>
              <a:t>年度</a:t>
            </a:r>
            <a:r>
              <a:rPr lang="zh-TW" altLang="zh-TW" sz="3600" dirty="0" smtClean="0"/>
              <a:t>「校園災害潛勢檢核」</a:t>
            </a:r>
            <a:endParaRPr lang="zh-TW" altLang="en-US" sz="3600" dirty="0" smtClean="0"/>
          </a:p>
        </p:txBody>
      </p:sp>
      <p:sp>
        <p:nvSpPr>
          <p:cNvPr id="58371" name="內容版面配置區 2"/>
          <p:cNvSpPr>
            <a:spLocks noGrp="1"/>
          </p:cNvSpPr>
          <p:nvPr>
            <p:ph idx="1"/>
          </p:nvPr>
        </p:nvSpPr>
        <p:spPr>
          <a:xfrm>
            <a:off x="468313" y="1700213"/>
            <a:ext cx="8229600" cy="4525962"/>
          </a:xfrm>
        </p:spPr>
        <p:txBody>
          <a:bodyPr/>
          <a:lstStyle/>
          <a:p>
            <a:r>
              <a:rPr lang="zh-TW" altLang="zh-TW" sz="2000" smtClean="0"/>
              <a:t>學校填報的校園災害潛勢檢核表修正內容主要配合本年度災害潛勢評估方法進行局部修正，主要修正項目包括</a:t>
            </a:r>
            <a:r>
              <a:rPr lang="en-US" altLang="zh-TW" sz="2000" smtClean="0"/>
              <a:t>:</a:t>
            </a:r>
            <a:endParaRPr lang="zh-TW" altLang="zh-TW" sz="2000" smtClean="0"/>
          </a:p>
          <a:p>
            <a:pPr>
              <a:buFont typeface="Arial" pitchFamily="34" charset="0"/>
              <a:buNone/>
            </a:pPr>
            <a:r>
              <a:rPr lang="en-US" altLang="zh-TW" sz="2000" smtClean="0"/>
              <a:t>1.</a:t>
            </a:r>
            <a:r>
              <a:rPr lang="zh-TW" altLang="zh-TW" sz="2000" smtClean="0"/>
              <a:t>學校資料調查部分請學校加繪校廓範圍，</a:t>
            </a:r>
          </a:p>
          <a:p>
            <a:pPr>
              <a:buFont typeface="Arial" pitchFamily="34" charset="0"/>
              <a:buNone/>
            </a:pPr>
            <a:r>
              <a:rPr lang="en-US" altLang="zh-TW" sz="2000" smtClean="0"/>
              <a:t>2.</a:t>
            </a:r>
            <a:r>
              <a:rPr lang="zh-TW" altLang="zh-TW" sz="2000" smtClean="0"/>
              <a:t>校園災害的填報，災害的統計時間主要針對</a:t>
            </a:r>
            <a:r>
              <a:rPr lang="en-US" altLang="zh-TW" sz="2000" smtClean="0"/>
              <a:t>101.01.01~102.12.31</a:t>
            </a:r>
            <a:endParaRPr lang="zh-TW" altLang="zh-TW" sz="2000" smtClean="0"/>
          </a:p>
          <a:p>
            <a:pPr>
              <a:buFont typeface="Arial" pitchFamily="34" charset="0"/>
              <a:buNone/>
            </a:pPr>
            <a:r>
              <a:rPr lang="en-US" altLang="zh-TW" sz="2000" smtClean="0"/>
              <a:t>3.</a:t>
            </a:r>
            <a:r>
              <a:rPr lang="zh-TW" altLang="zh-TW" sz="2000" smtClean="0"/>
              <a:t>表格內之颱洪災害名稱改以淹水災害稱呼，</a:t>
            </a:r>
          </a:p>
          <a:p>
            <a:pPr>
              <a:buFont typeface="Arial" pitchFamily="34" charset="0"/>
              <a:buNone/>
            </a:pPr>
            <a:r>
              <a:rPr lang="en-US" altLang="zh-TW" sz="2000" smtClean="0"/>
              <a:t>4.</a:t>
            </a:r>
            <a:r>
              <a:rPr lang="zh-TW" altLang="zh-TW" sz="2000" smtClean="0"/>
              <a:t>人為災害部分有鑑於學生搭乘校車發生事故比例在近年來有增加趨勢，因此在</a:t>
            </a:r>
            <a:r>
              <a:rPr lang="en-US" altLang="zh-TW" sz="2000" smtClean="0"/>
              <a:t>  </a:t>
            </a:r>
            <a:r>
              <a:rPr lang="zh-TW" altLang="zh-TW" sz="2000" smtClean="0"/>
              <a:t>表</a:t>
            </a:r>
            <a:r>
              <a:rPr lang="en-US" altLang="zh-TW" sz="2000" smtClean="0"/>
              <a:t>D9 </a:t>
            </a:r>
            <a:r>
              <a:rPr lang="zh-TW" altLang="zh-TW" sz="2000" smtClean="0"/>
              <a:t>校門口前之交通要道項目下，加填學生搭乘校車通勤人數百分比，即學生通勤人數</a:t>
            </a:r>
            <a:r>
              <a:rPr lang="en-US" altLang="zh-TW" sz="2000" smtClean="0"/>
              <a:t>/</a:t>
            </a:r>
            <a:r>
              <a:rPr lang="zh-TW" altLang="zh-TW" sz="2000" smtClean="0"/>
              <a:t>全校學生數百分比</a:t>
            </a:r>
            <a:r>
              <a:rPr lang="en-US" altLang="zh-TW" sz="2000" smtClean="0"/>
              <a:t>(%)</a:t>
            </a:r>
          </a:p>
          <a:p>
            <a:pPr>
              <a:buFont typeface="Arial" pitchFamily="34" charset="0"/>
              <a:buNone/>
            </a:pPr>
            <a:endParaRPr lang="zh-TW" altLang="en-US" sz="2000" smtClean="0"/>
          </a:p>
        </p:txBody>
      </p:sp>
    </p:spTree>
    <p:extLst>
      <p:ext uri="{BB962C8B-B14F-4D97-AF65-F5344CB8AC3E}">
        <p14:creationId xmlns:p14="http://schemas.microsoft.com/office/powerpoint/2010/main" val="2959453011"/>
      </p:ext>
    </p:extLst>
  </p:cSld>
  <p:clrMapOvr>
    <a:masterClrMapping/>
  </p:clrMapOvr>
  <p:transition spd="slow"/>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dirty="0"/>
              <a:t>如何進入</a:t>
            </a:r>
            <a:r>
              <a:rPr lang="zh-TW" altLang="en-US" dirty="0" smtClean="0"/>
              <a:t>網站</a:t>
            </a:r>
            <a:endParaRPr lang="zh-TW" altLang="en-US" dirty="0"/>
          </a:p>
        </p:txBody>
      </p:sp>
      <p:sp>
        <p:nvSpPr>
          <p:cNvPr id="3" name="內容版面配置區 2"/>
          <p:cNvSpPr>
            <a:spLocks noGrp="1"/>
          </p:cNvSpPr>
          <p:nvPr>
            <p:ph idx="1"/>
          </p:nvPr>
        </p:nvSpPr>
        <p:spPr/>
        <p:txBody>
          <a:bodyPr/>
          <a:lstStyle/>
          <a:p>
            <a:r>
              <a:rPr lang="zh-TW" altLang="en-US" u="sng" dirty="0"/>
              <a:t>全國各級學校災害潛勢資料更新</a:t>
            </a:r>
            <a:r>
              <a:rPr lang="zh-TW" altLang="en-US" u="sng" dirty="0" smtClean="0"/>
              <a:t>網站</a:t>
            </a:r>
            <a:r>
              <a:rPr lang="en-US" altLang="zh-TW" dirty="0" smtClean="0"/>
              <a:t/>
            </a:r>
            <a:br>
              <a:rPr lang="en-US" altLang="zh-TW" dirty="0" smtClean="0"/>
            </a:br>
            <a:r>
              <a:rPr lang="en-US" altLang="zh-TW" dirty="0">
                <a:hlinkClick r:id="rId2"/>
              </a:rPr>
              <a:t>http://140.125.154.179/2014sv</a:t>
            </a:r>
            <a:r>
              <a:rPr lang="en-US" altLang="zh-TW" dirty="0" smtClean="0">
                <a:hlinkClick r:id="rId2"/>
              </a:rPr>
              <a:t>/</a:t>
            </a:r>
            <a:endParaRPr lang="en-US" altLang="zh-TW" dirty="0" smtClean="0"/>
          </a:p>
          <a:p>
            <a:r>
              <a:rPr lang="zh-TW" altLang="en-US" dirty="0" smtClean="0"/>
              <a:t>從災潛平台首頁進入</a:t>
            </a:r>
            <a:endParaRPr lang="en-US" altLang="zh-TW" dirty="0" smtClean="0"/>
          </a:p>
          <a:p>
            <a:endParaRPr lang="en-US" altLang="zh-TW" u="sng" dirty="0" smtClean="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7944" y="3062110"/>
            <a:ext cx="4876056" cy="37398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0330760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網站登入</a:t>
            </a:r>
            <a:endParaRPr lang="zh-TW" altLang="en-US" dirty="0"/>
          </a:p>
        </p:txBody>
      </p:sp>
      <p:sp>
        <p:nvSpPr>
          <p:cNvPr id="4" name="內容版面配置區 3"/>
          <p:cNvSpPr>
            <a:spLocks noGrp="1"/>
          </p:cNvSpPr>
          <p:nvPr>
            <p:ph idx="1"/>
          </p:nvPr>
        </p:nvSpPr>
        <p:spPr/>
        <p:txBody>
          <a:bodyPr/>
          <a:lstStyle/>
          <a:p>
            <a:r>
              <a:rPr lang="zh-TW" altLang="en-US" dirty="0" smtClean="0"/>
              <a:t>選擇縣市、學習階段與學校名稱</a:t>
            </a:r>
            <a:endParaRPr lang="en-US" altLang="zh-TW" dirty="0" smtClean="0"/>
          </a:p>
          <a:p>
            <a:r>
              <a:rPr lang="zh-TW" altLang="en-US" dirty="0" smtClean="0"/>
              <a:t>如忘記密碼，來信洽詢本計畫團隊</a:t>
            </a:r>
            <a:endParaRPr lang="zh-TW" altLang="en-US"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6594" y="2780928"/>
            <a:ext cx="7998985" cy="288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5656" y="5647801"/>
            <a:ext cx="6370637" cy="1152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533479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AutoShape 2"/>
          <p:cNvSpPr>
            <a:spLocks/>
          </p:cNvSpPr>
          <p:nvPr/>
        </p:nvSpPr>
        <p:spPr bwMode="auto">
          <a:xfrm>
            <a:off x="-4790" y="0"/>
            <a:ext cx="1093097" cy="1023566"/>
          </a:xfrm>
          <a:custGeom>
            <a:avLst/>
            <a:gdLst/>
            <a:ahLst/>
            <a:cxnLst/>
            <a:rect l="0" t="0" r="r" b="b"/>
            <a:pathLst>
              <a:path w="21600" h="21600">
                <a:moveTo>
                  <a:pt x="21600" y="0"/>
                </a:moveTo>
                <a:cubicBezTo>
                  <a:pt x="21600" y="11929"/>
                  <a:pt x="11929" y="21600"/>
                  <a:pt x="0" y="21600"/>
                </a:cubicBezTo>
                <a:lnTo>
                  <a:pt x="0" y="0"/>
                </a:lnTo>
                <a:close/>
              </a:path>
            </a:pathLst>
          </a:custGeom>
          <a:solidFill>
            <a:srgbClr val="FFC000"/>
          </a:solidFill>
          <a:ln w="25400" cap="flat" cmpd="sng">
            <a:noFill/>
            <a:prstDash val="solid"/>
            <a:round/>
            <a:headEnd/>
            <a:tailEnd/>
          </a:ln>
          <a:effectLst/>
        </p:spPr>
        <p:txBody>
          <a:bodyPr lIns="72248" tIns="72248" rIns="72248" bIns="72248" anchor="ctr"/>
          <a:lstStyle/>
          <a:p>
            <a:endParaRPr lang="zh-TW" altLang="en-US"/>
          </a:p>
        </p:txBody>
      </p:sp>
      <p:sp>
        <p:nvSpPr>
          <p:cNvPr id="27652" name="Rectangle 4"/>
          <p:cNvSpPr>
            <a:spLocks/>
          </p:cNvSpPr>
          <p:nvPr/>
        </p:nvSpPr>
        <p:spPr bwMode="auto">
          <a:xfrm>
            <a:off x="971104" y="332631"/>
            <a:ext cx="7812361" cy="595031"/>
          </a:xfrm>
          <a:prstGeom prst="rect">
            <a:avLst/>
          </a:prstGeom>
          <a:noFill/>
          <a:ln w="12700" cap="flat" cmpd="sng">
            <a:noFill/>
            <a:prstDash val="solid"/>
            <a:miter lim="0"/>
            <a:headEnd/>
            <a:tailEnd/>
          </a:ln>
          <a:effectLst/>
        </p:spPr>
        <p:txBody>
          <a:bodyPr lIns="88896" tIns="50798" rIns="88896" bIns="50798">
            <a:spAutoFit/>
          </a:bodyPr>
          <a:lstStyle/>
          <a:p>
            <a:pPr defTabSz="914145"/>
            <a:r>
              <a:rPr lang="zh-TW" altLang="en-US" sz="3200" i="1" dirty="0">
                <a:effectLst>
                  <a:outerShdw blurRad="38100" dist="38100" dir="2700000" algn="tl">
                    <a:srgbClr val="C0C0C0"/>
                  </a:outerShdw>
                </a:effectLst>
                <a:latin typeface="Helvetica" charset="0"/>
                <a:ea typeface="新細明體" pitchFamily="18" charset="-120"/>
                <a:sym typeface="Helvetica" charset="0"/>
              </a:rPr>
              <a:t>邊坡破壞的前兆</a:t>
            </a:r>
            <a:endParaRPr lang="zh-TW" dirty="0">
              <a:ea typeface="新細明體" pitchFamily="18" charset="-120"/>
            </a:endParaRPr>
          </a:p>
        </p:txBody>
      </p:sp>
      <p:pic>
        <p:nvPicPr>
          <p:cNvPr id="27653" name="Picture 5" descr="image26.jpg"/>
          <p:cNvPicPr>
            <a:picLocks noChangeAspect="1"/>
          </p:cNvPicPr>
          <p:nvPr/>
        </p:nvPicPr>
        <p:blipFill>
          <a:blip r:embed="rId2" cstate="print"/>
          <a:srcRect/>
          <a:stretch>
            <a:fillRect/>
          </a:stretch>
        </p:blipFill>
        <p:spPr bwMode="auto">
          <a:xfrm>
            <a:off x="1735709" y="1106166"/>
            <a:ext cx="2519288" cy="2064990"/>
          </a:xfrm>
          <a:prstGeom prst="rect">
            <a:avLst/>
          </a:prstGeom>
          <a:noFill/>
          <a:ln w="12700" cap="flat" cmpd="sng">
            <a:noFill/>
            <a:prstDash val="solid"/>
            <a:miter lim="0"/>
            <a:headEnd type="none" w="med" len="med"/>
            <a:tailEnd type="none" w="med" len="med"/>
          </a:ln>
          <a:effectLst>
            <a:outerShdw dist="139700" dir="2700000" algn="ctr" rotWithShape="0">
              <a:srgbClr val="333333">
                <a:alpha val="64999"/>
              </a:srgbClr>
            </a:outerShdw>
          </a:effectLst>
        </p:spPr>
      </p:pic>
      <p:pic>
        <p:nvPicPr>
          <p:cNvPr id="27654" name="Picture 6" descr="image27.jpg"/>
          <p:cNvPicPr>
            <a:picLocks noChangeAspect="1"/>
          </p:cNvPicPr>
          <p:nvPr/>
        </p:nvPicPr>
        <p:blipFill>
          <a:blip r:embed="rId3" cstate="print"/>
          <a:srcRect/>
          <a:stretch>
            <a:fillRect/>
          </a:stretch>
        </p:blipFill>
        <p:spPr bwMode="auto">
          <a:xfrm>
            <a:off x="561454" y="3871020"/>
            <a:ext cx="2110755" cy="2397621"/>
          </a:xfrm>
          <a:prstGeom prst="rect">
            <a:avLst/>
          </a:prstGeom>
          <a:noFill/>
          <a:ln w="12700" cap="flat" cmpd="sng">
            <a:noFill/>
            <a:prstDash val="solid"/>
            <a:miter lim="0"/>
            <a:headEnd type="none" w="med" len="med"/>
            <a:tailEnd type="none" w="med" len="med"/>
          </a:ln>
          <a:effectLst>
            <a:outerShdw dist="139700" dir="2700000" algn="ctr" rotWithShape="0">
              <a:srgbClr val="333333">
                <a:alpha val="64999"/>
              </a:srgbClr>
            </a:outerShdw>
          </a:effectLst>
        </p:spPr>
      </p:pic>
      <p:pic>
        <p:nvPicPr>
          <p:cNvPr id="27655" name="Picture 7" descr="image28.png"/>
          <p:cNvPicPr>
            <a:picLocks noChangeAspect="1"/>
          </p:cNvPicPr>
          <p:nvPr/>
        </p:nvPicPr>
        <p:blipFill>
          <a:blip r:embed="rId4" cstate="print"/>
          <a:srcRect/>
          <a:stretch>
            <a:fillRect/>
          </a:stretch>
        </p:blipFill>
        <p:spPr bwMode="auto">
          <a:xfrm>
            <a:off x="4924723" y="1106165"/>
            <a:ext cx="2519288" cy="2106290"/>
          </a:xfrm>
          <a:prstGeom prst="rect">
            <a:avLst/>
          </a:prstGeom>
          <a:noFill/>
          <a:ln w="12700" cap="flat" cmpd="sng">
            <a:noFill/>
            <a:prstDash val="solid"/>
            <a:miter lim="0"/>
            <a:headEnd type="none" w="med" len="med"/>
            <a:tailEnd type="none" w="med" len="med"/>
          </a:ln>
          <a:effectLst>
            <a:outerShdw dist="139700" dir="2700000" algn="ctr" rotWithShape="0">
              <a:srgbClr val="333333">
                <a:alpha val="64999"/>
              </a:srgbClr>
            </a:outerShdw>
          </a:effectLst>
        </p:spPr>
      </p:pic>
      <p:pic>
        <p:nvPicPr>
          <p:cNvPr id="27656" name="Picture 8" descr="image29.png"/>
          <p:cNvPicPr>
            <a:picLocks noChangeAspect="1"/>
          </p:cNvPicPr>
          <p:nvPr/>
        </p:nvPicPr>
        <p:blipFill>
          <a:blip r:embed="rId5" cstate="print"/>
          <a:srcRect/>
          <a:stretch>
            <a:fillRect/>
          </a:stretch>
        </p:blipFill>
        <p:spPr bwMode="auto">
          <a:xfrm>
            <a:off x="3333006" y="3868787"/>
            <a:ext cx="2233538" cy="2402086"/>
          </a:xfrm>
          <a:prstGeom prst="rect">
            <a:avLst/>
          </a:prstGeom>
          <a:noFill/>
          <a:ln w="12700" cap="flat" cmpd="sng">
            <a:noFill/>
            <a:prstDash val="solid"/>
            <a:miter lim="0"/>
            <a:headEnd type="none" w="med" len="med"/>
            <a:tailEnd type="none" w="med" len="med"/>
          </a:ln>
          <a:effectLst>
            <a:outerShdw dist="139700" dir="2700000" algn="ctr" rotWithShape="0">
              <a:srgbClr val="333333">
                <a:alpha val="64999"/>
              </a:srgbClr>
            </a:outerShdw>
          </a:effectLst>
        </p:spPr>
      </p:pic>
      <p:pic>
        <p:nvPicPr>
          <p:cNvPr id="27657" name="Picture 9" descr="image30.png"/>
          <p:cNvPicPr>
            <a:picLocks noChangeAspect="1"/>
          </p:cNvPicPr>
          <p:nvPr/>
        </p:nvPicPr>
        <p:blipFill>
          <a:blip r:embed="rId6" cstate="print"/>
          <a:srcRect/>
          <a:stretch>
            <a:fillRect/>
          </a:stretch>
        </p:blipFill>
        <p:spPr bwMode="auto">
          <a:xfrm>
            <a:off x="6264176" y="3844231"/>
            <a:ext cx="2188890" cy="2451199"/>
          </a:xfrm>
          <a:prstGeom prst="rect">
            <a:avLst/>
          </a:prstGeom>
          <a:noFill/>
          <a:ln w="12700" cap="flat" cmpd="sng">
            <a:noFill/>
            <a:prstDash val="solid"/>
            <a:miter lim="0"/>
            <a:headEnd type="none" w="med" len="med"/>
            <a:tailEnd type="none" w="med" len="med"/>
          </a:ln>
          <a:effectLst>
            <a:outerShdw dist="139700" dir="2700000" algn="ctr" rotWithShape="0">
              <a:srgbClr val="333333">
                <a:alpha val="64999"/>
              </a:srgbClr>
            </a:outerShdw>
          </a:effectLst>
        </p:spPr>
      </p:pic>
      <p:grpSp>
        <p:nvGrpSpPr>
          <p:cNvPr id="2" name="Group 10"/>
          <p:cNvGrpSpPr>
            <a:grpSpLocks/>
          </p:cNvGrpSpPr>
          <p:nvPr/>
        </p:nvGrpSpPr>
        <p:grpSpPr bwMode="auto">
          <a:xfrm>
            <a:off x="898551" y="1304851"/>
            <a:ext cx="1224483" cy="503411"/>
            <a:chOff x="0" y="0"/>
            <a:chExt cx="138" cy="57"/>
          </a:xfrm>
        </p:grpSpPr>
        <p:sp>
          <p:nvSpPr>
            <p:cNvPr id="27659" name="AutoShape 11"/>
            <p:cNvSpPr>
              <a:spLocks/>
            </p:cNvSpPr>
            <p:nvPr/>
          </p:nvSpPr>
          <p:spPr bwMode="auto">
            <a:xfrm>
              <a:off x="0" y="0"/>
              <a:ext cx="138" cy="57"/>
            </a:xfrm>
            <a:prstGeom prst="roundRect">
              <a:avLst>
                <a:gd name="adj" fmla="val 11718"/>
              </a:avLst>
            </a:prstGeom>
            <a:solidFill>
              <a:srgbClr val="FFCC66"/>
            </a:solidFill>
            <a:ln w="25400" cap="flat" cmpd="sng">
              <a:noFill/>
              <a:prstDash val="solid"/>
              <a:round/>
              <a:headEnd/>
              <a:tailEnd/>
            </a:ln>
            <a:effectLst/>
          </p:spPr>
          <p:txBody>
            <a:bodyPr lIns="72248" tIns="72248" rIns="72248" bIns="72248" anchor="ctr"/>
            <a:lstStyle/>
            <a:p>
              <a:endParaRPr lang="zh-TW" altLang="en-US"/>
            </a:p>
          </p:txBody>
        </p:sp>
        <p:sp>
          <p:nvSpPr>
            <p:cNvPr id="27660" name="Rectangle 12"/>
            <p:cNvSpPr>
              <a:spLocks/>
            </p:cNvSpPr>
            <p:nvPr/>
          </p:nvSpPr>
          <p:spPr bwMode="auto">
            <a:xfrm>
              <a:off x="2" y="6"/>
              <a:ext cx="133" cy="44"/>
            </a:xfrm>
            <a:prstGeom prst="rect">
              <a:avLst/>
            </a:prstGeom>
            <a:noFill/>
            <a:ln w="12700" cap="flat" cmpd="sng">
              <a:noFill/>
              <a:prstDash val="solid"/>
              <a:miter lim="0"/>
              <a:headEnd/>
              <a:tailEnd/>
            </a:ln>
            <a:effectLst/>
          </p:spPr>
          <p:txBody>
            <a:bodyPr lIns="126435" tIns="72248" rIns="126435" bIns="72248" anchor="ctr"/>
            <a:lstStyle/>
            <a:p>
              <a:pPr defTabSz="914145"/>
              <a:r>
                <a:rPr lang="zh-TW" altLang="en-US" dirty="0">
                  <a:solidFill>
                    <a:srgbClr val="333333"/>
                  </a:solidFill>
                  <a:latin typeface="Helvetica" charset="0"/>
                  <a:ea typeface="新細明體" pitchFamily="18" charset="-120"/>
                  <a:sym typeface="Helvetica" charset="0"/>
                </a:rPr>
                <a:t>道路龜裂 </a:t>
              </a:r>
              <a:endParaRPr lang="zh-TW" dirty="0">
                <a:solidFill>
                  <a:srgbClr val="333333"/>
                </a:solidFill>
                <a:ea typeface="新細明體" pitchFamily="18" charset="-120"/>
              </a:endParaRPr>
            </a:p>
          </p:txBody>
        </p:sp>
      </p:grpSp>
      <p:grpSp>
        <p:nvGrpSpPr>
          <p:cNvPr id="3" name="Group 13"/>
          <p:cNvGrpSpPr>
            <a:grpSpLocks/>
          </p:cNvGrpSpPr>
          <p:nvPr/>
        </p:nvGrpSpPr>
        <p:grpSpPr bwMode="auto">
          <a:xfrm>
            <a:off x="5219402" y="1304851"/>
            <a:ext cx="1224484" cy="503411"/>
            <a:chOff x="0" y="0"/>
            <a:chExt cx="138" cy="57"/>
          </a:xfrm>
        </p:grpSpPr>
        <p:sp>
          <p:nvSpPr>
            <p:cNvPr id="27662" name="AutoShape 14"/>
            <p:cNvSpPr>
              <a:spLocks/>
            </p:cNvSpPr>
            <p:nvPr/>
          </p:nvSpPr>
          <p:spPr bwMode="auto">
            <a:xfrm>
              <a:off x="0" y="0"/>
              <a:ext cx="138" cy="57"/>
            </a:xfrm>
            <a:prstGeom prst="roundRect">
              <a:avLst>
                <a:gd name="adj" fmla="val 11718"/>
              </a:avLst>
            </a:prstGeom>
            <a:solidFill>
              <a:srgbClr val="FFCC66"/>
            </a:solidFill>
            <a:ln w="25400" cap="flat" cmpd="sng">
              <a:noFill/>
              <a:prstDash val="solid"/>
              <a:round/>
              <a:headEnd/>
              <a:tailEnd/>
            </a:ln>
            <a:effectLst/>
          </p:spPr>
          <p:txBody>
            <a:bodyPr lIns="72248" tIns="72248" rIns="72248" bIns="72248" anchor="ctr"/>
            <a:lstStyle/>
            <a:p>
              <a:endParaRPr lang="zh-TW" altLang="en-US"/>
            </a:p>
          </p:txBody>
        </p:sp>
        <p:sp>
          <p:nvSpPr>
            <p:cNvPr id="27663" name="Rectangle 15"/>
            <p:cNvSpPr>
              <a:spLocks/>
            </p:cNvSpPr>
            <p:nvPr/>
          </p:nvSpPr>
          <p:spPr bwMode="auto">
            <a:xfrm>
              <a:off x="2" y="6"/>
              <a:ext cx="133" cy="44"/>
            </a:xfrm>
            <a:prstGeom prst="rect">
              <a:avLst/>
            </a:prstGeom>
            <a:noFill/>
            <a:ln w="12700" cap="flat" cmpd="sng">
              <a:noFill/>
              <a:prstDash val="solid"/>
              <a:miter lim="0"/>
              <a:headEnd/>
              <a:tailEnd/>
            </a:ln>
            <a:effectLst/>
          </p:spPr>
          <p:txBody>
            <a:bodyPr lIns="126435" tIns="72248" rIns="126435" bIns="72248" anchor="ctr"/>
            <a:lstStyle/>
            <a:p>
              <a:pPr defTabSz="914145"/>
              <a:r>
                <a:rPr lang="zh-TW" altLang="en-US" dirty="0">
                  <a:solidFill>
                    <a:srgbClr val="333333"/>
                  </a:solidFill>
                  <a:latin typeface="Helvetica" charset="0"/>
                  <a:ea typeface="新細明體" pitchFamily="18" charset="-120"/>
                  <a:sym typeface="Helvetica" charset="0"/>
                </a:rPr>
                <a:t>房屋龜裂 </a:t>
              </a:r>
              <a:endParaRPr lang="zh-TW" dirty="0">
                <a:solidFill>
                  <a:srgbClr val="333333"/>
                </a:solidFill>
                <a:ea typeface="新細明體" pitchFamily="18" charset="-120"/>
              </a:endParaRPr>
            </a:p>
          </p:txBody>
        </p:sp>
      </p:grpSp>
      <p:grpSp>
        <p:nvGrpSpPr>
          <p:cNvPr id="4" name="Group 16"/>
          <p:cNvGrpSpPr>
            <a:grpSpLocks/>
          </p:cNvGrpSpPr>
          <p:nvPr/>
        </p:nvGrpSpPr>
        <p:grpSpPr bwMode="auto">
          <a:xfrm>
            <a:off x="359420" y="3548435"/>
            <a:ext cx="1223367" cy="504527"/>
            <a:chOff x="0" y="0"/>
            <a:chExt cx="138" cy="57"/>
          </a:xfrm>
        </p:grpSpPr>
        <p:sp>
          <p:nvSpPr>
            <p:cNvPr id="27665" name="AutoShape 17"/>
            <p:cNvSpPr>
              <a:spLocks/>
            </p:cNvSpPr>
            <p:nvPr/>
          </p:nvSpPr>
          <p:spPr bwMode="auto">
            <a:xfrm>
              <a:off x="0" y="0"/>
              <a:ext cx="138" cy="57"/>
            </a:xfrm>
            <a:prstGeom prst="roundRect">
              <a:avLst>
                <a:gd name="adj" fmla="val 11718"/>
              </a:avLst>
            </a:prstGeom>
            <a:solidFill>
              <a:srgbClr val="FFCC66"/>
            </a:solidFill>
            <a:ln w="25400" cap="flat" cmpd="sng">
              <a:noFill/>
              <a:prstDash val="solid"/>
              <a:round/>
              <a:headEnd/>
              <a:tailEnd/>
            </a:ln>
            <a:effectLst/>
          </p:spPr>
          <p:txBody>
            <a:bodyPr lIns="72248" tIns="72248" rIns="72248" bIns="72248" anchor="ctr"/>
            <a:lstStyle/>
            <a:p>
              <a:endParaRPr lang="zh-TW" altLang="en-US"/>
            </a:p>
          </p:txBody>
        </p:sp>
        <p:sp>
          <p:nvSpPr>
            <p:cNvPr id="27666" name="Rectangle 18"/>
            <p:cNvSpPr>
              <a:spLocks/>
            </p:cNvSpPr>
            <p:nvPr/>
          </p:nvSpPr>
          <p:spPr bwMode="auto">
            <a:xfrm>
              <a:off x="2" y="6"/>
              <a:ext cx="133" cy="44"/>
            </a:xfrm>
            <a:prstGeom prst="rect">
              <a:avLst/>
            </a:prstGeom>
            <a:noFill/>
            <a:ln w="12700" cap="flat" cmpd="sng">
              <a:noFill/>
              <a:prstDash val="solid"/>
              <a:miter lim="0"/>
              <a:headEnd/>
              <a:tailEnd/>
            </a:ln>
            <a:effectLst/>
          </p:spPr>
          <p:txBody>
            <a:bodyPr lIns="126435" tIns="72248" rIns="126435" bIns="72248" anchor="ctr"/>
            <a:lstStyle/>
            <a:p>
              <a:pPr defTabSz="914145"/>
              <a:r>
                <a:rPr lang="zh-TW" altLang="en-US" dirty="0">
                  <a:solidFill>
                    <a:srgbClr val="333333"/>
                  </a:solidFill>
                  <a:latin typeface="Helvetica" charset="0"/>
                  <a:ea typeface="新細明體" pitchFamily="18" charset="-120"/>
                  <a:sym typeface="Helvetica" charset="0"/>
                </a:rPr>
                <a:t>水溝龜裂 </a:t>
              </a:r>
              <a:endParaRPr lang="zh-TW" dirty="0">
                <a:solidFill>
                  <a:srgbClr val="333333"/>
                </a:solidFill>
                <a:ea typeface="新細明體" pitchFamily="18" charset="-120"/>
              </a:endParaRPr>
            </a:p>
          </p:txBody>
        </p:sp>
      </p:grpSp>
      <p:grpSp>
        <p:nvGrpSpPr>
          <p:cNvPr id="5" name="Group 19"/>
          <p:cNvGrpSpPr>
            <a:grpSpLocks/>
          </p:cNvGrpSpPr>
          <p:nvPr/>
        </p:nvGrpSpPr>
        <p:grpSpPr bwMode="auto">
          <a:xfrm>
            <a:off x="4355455" y="5372324"/>
            <a:ext cx="1475631" cy="504527"/>
            <a:chOff x="0" y="0"/>
            <a:chExt cx="166" cy="57"/>
          </a:xfrm>
        </p:grpSpPr>
        <p:sp>
          <p:nvSpPr>
            <p:cNvPr id="27668" name="AutoShape 20"/>
            <p:cNvSpPr>
              <a:spLocks/>
            </p:cNvSpPr>
            <p:nvPr/>
          </p:nvSpPr>
          <p:spPr bwMode="auto">
            <a:xfrm>
              <a:off x="0" y="0"/>
              <a:ext cx="166" cy="57"/>
            </a:xfrm>
            <a:prstGeom prst="roundRect">
              <a:avLst>
                <a:gd name="adj" fmla="val 11718"/>
              </a:avLst>
            </a:prstGeom>
            <a:solidFill>
              <a:srgbClr val="FFCC66"/>
            </a:solidFill>
            <a:ln w="25400" cap="flat" cmpd="sng">
              <a:noFill/>
              <a:prstDash val="solid"/>
              <a:round/>
              <a:headEnd/>
              <a:tailEnd/>
            </a:ln>
            <a:effectLst/>
          </p:spPr>
          <p:txBody>
            <a:bodyPr lIns="72248" tIns="72248" rIns="72248" bIns="72248" anchor="ctr"/>
            <a:lstStyle/>
            <a:p>
              <a:endParaRPr lang="zh-TW" altLang="en-US"/>
            </a:p>
          </p:txBody>
        </p:sp>
        <p:sp>
          <p:nvSpPr>
            <p:cNvPr id="27669" name="Rectangle 21"/>
            <p:cNvSpPr>
              <a:spLocks/>
            </p:cNvSpPr>
            <p:nvPr/>
          </p:nvSpPr>
          <p:spPr bwMode="auto">
            <a:xfrm>
              <a:off x="2" y="6"/>
              <a:ext cx="161" cy="44"/>
            </a:xfrm>
            <a:prstGeom prst="rect">
              <a:avLst/>
            </a:prstGeom>
            <a:noFill/>
            <a:ln w="12700" cap="flat" cmpd="sng">
              <a:noFill/>
              <a:prstDash val="solid"/>
              <a:miter lim="0"/>
              <a:headEnd/>
              <a:tailEnd/>
            </a:ln>
            <a:effectLst/>
          </p:spPr>
          <p:txBody>
            <a:bodyPr lIns="126435" tIns="72248" rIns="126435" bIns="72248" anchor="ctr"/>
            <a:lstStyle/>
            <a:p>
              <a:pPr defTabSz="914145"/>
              <a:r>
                <a:rPr lang="zh-TW" altLang="en-US" dirty="0">
                  <a:solidFill>
                    <a:srgbClr val="333333"/>
                  </a:solidFill>
                  <a:latin typeface="Helvetica" charset="0"/>
                  <a:ea typeface="新細明體" pitchFamily="18" charset="-120"/>
                  <a:sym typeface="Helvetica" charset="0"/>
                </a:rPr>
                <a:t>擋土牆龜裂 </a:t>
              </a:r>
              <a:endParaRPr lang="zh-TW" dirty="0">
                <a:solidFill>
                  <a:srgbClr val="333333"/>
                </a:solidFill>
                <a:ea typeface="新細明體" pitchFamily="18" charset="-120"/>
              </a:endParaRPr>
            </a:p>
          </p:txBody>
        </p:sp>
      </p:grpSp>
      <p:grpSp>
        <p:nvGrpSpPr>
          <p:cNvPr id="6" name="Group 22"/>
          <p:cNvGrpSpPr>
            <a:grpSpLocks/>
          </p:cNvGrpSpPr>
          <p:nvPr/>
        </p:nvGrpSpPr>
        <p:grpSpPr bwMode="auto">
          <a:xfrm>
            <a:off x="6696150" y="3572991"/>
            <a:ext cx="1907604" cy="503411"/>
            <a:chOff x="0" y="0"/>
            <a:chExt cx="214" cy="57"/>
          </a:xfrm>
        </p:grpSpPr>
        <p:sp>
          <p:nvSpPr>
            <p:cNvPr id="27671" name="AutoShape 23"/>
            <p:cNvSpPr>
              <a:spLocks/>
            </p:cNvSpPr>
            <p:nvPr/>
          </p:nvSpPr>
          <p:spPr bwMode="auto">
            <a:xfrm>
              <a:off x="0" y="0"/>
              <a:ext cx="214" cy="57"/>
            </a:xfrm>
            <a:prstGeom prst="roundRect">
              <a:avLst>
                <a:gd name="adj" fmla="val 11718"/>
              </a:avLst>
            </a:prstGeom>
            <a:solidFill>
              <a:srgbClr val="FFCC66"/>
            </a:solidFill>
            <a:ln w="25400" cap="flat" cmpd="sng">
              <a:noFill/>
              <a:prstDash val="solid"/>
              <a:round/>
              <a:headEnd/>
              <a:tailEnd/>
            </a:ln>
            <a:effectLst/>
          </p:spPr>
          <p:txBody>
            <a:bodyPr lIns="72248" tIns="72248" rIns="72248" bIns="72248" anchor="ctr"/>
            <a:lstStyle/>
            <a:p>
              <a:endParaRPr lang="zh-TW" altLang="en-US"/>
            </a:p>
          </p:txBody>
        </p:sp>
        <p:sp>
          <p:nvSpPr>
            <p:cNvPr id="27672" name="Rectangle 24"/>
            <p:cNvSpPr>
              <a:spLocks/>
            </p:cNvSpPr>
            <p:nvPr/>
          </p:nvSpPr>
          <p:spPr bwMode="auto">
            <a:xfrm>
              <a:off x="2" y="6"/>
              <a:ext cx="209" cy="44"/>
            </a:xfrm>
            <a:prstGeom prst="rect">
              <a:avLst/>
            </a:prstGeom>
            <a:noFill/>
            <a:ln w="12700" cap="flat" cmpd="sng">
              <a:noFill/>
              <a:prstDash val="solid"/>
              <a:miter lim="0"/>
              <a:headEnd/>
              <a:tailEnd/>
            </a:ln>
            <a:effectLst/>
          </p:spPr>
          <p:txBody>
            <a:bodyPr lIns="126435" tIns="72248" rIns="126435" bIns="72248" anchor="ctr"/>
            <a:lstStyle/>
            <a:p>
              <a:pPr defTabSz="914145"/>
              <a:r>
                <a:rPr lang="zh-TW" altLang="en-US" dirty="0">
                  <a:solidFill>
                    <a:srgbClr val="333333"/>
                  </a:solidFill>
                  <a:latin typeface="Helvetica" charset="0"/>
                  <a:ea typeface="新細明體" pitchFamily="18" charset="-120"/>
                  <a:sym typeface="Helvetica" charset="0"/>
                </a:rPr>
                <a:t>地表</a:t>
              </a:r>
              <a:r>
                <a:rPr lang="zh-TW" altLang="zh-TW" dirty="0">
                  <a:solidFill>
                    <a:srgbClr val="333333"/>
                  </a:solidFill>
                  <a:latin typeface="Helvetica" charset="0"/>
                  <a:ea typeface="Helvetica" charset="0"/>
                  <a:cs typeface="Helvetica" charset="0"/>
                  <a:sym typeface="Helvetica" charset="0"/>
                </a:rPr>
                <a:t>/</a:t>
              </a:r>
              <a:r>
                <a:rPr lang="zh-TW" altLang="en-US" dirty="0">
                  <a:solidFill>
                    <a:srgbClr val="333333"/>
                  </a:solidFill>
                  <a:latin typeface="Helvetica" charset="0"/>
                  <a:ea typeface="新細明體" pitchFamily="18" charset="-120"/>
                  <a:sym typeface="Helvetica" charset="0"/>
                </a:rPr>
                <a:t>地層龜裂 </a:t>
              </a:r>
              <a:endParaRPr lang="zh-TW" dirty="0">
                <a:solidFill>
                  <a:srgbClr val="333333"/>
                </a:solidFill>
                <a:ea typeface="新細明體" pitchFamily="18" charset="-120"/>
              </a:endParaRPr>
            </a:p>
          </p:txBody>
        </p:sp>
      </p:grpSp>
    </p:spTree>
  </p:cSld>
  <p:clrMapOvr>
    <a:masterClrMapping/>
  </p:clrMapOvr>
  <p:transition spd="med">
    <p:dissolv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238125"/>
            <a:ext cx="6934200" cy="868363"/>
          </a:xfrm>
        </p:spPr>
        <p:txBody>
          <a:bodyPr>
            <a:normAutofit fontScale="90000"/>
          </a:bodyPr>
          <a:lstStyle/>
          <a:p>
            <a:r>
              <a:rPr lang="zh-TW" altLang="en-US" dirty="0"/>
              <a:t>學校資料調查</a:t>
            </a:r>
            <a:r>
              <a:rPr lang="en-US" altLang="zh-TW" dirty="0"/>
              <a:t>&amp;</a:t>
            </a:r>
            <a:r>
              <a:rPr lang="zh-TW" altLang="en-US" dirty="0"/>
              <a:t>校區資料</a:t>
            </a:r>
            <a:r>
              <a:rPr lang="zh-TW" altLang="en-US" dirty="0" smtClean="0"/>
              <a:t>調查</a:t>
            </a:r>
            <a:endParaRPr lang="zh-TW" altLang="en-US"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522120"/>
            <a:ext cx="6052637" cy="51903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矩形圖說文字 3"/>
          <p:cNvSpPr/>
          <p:nvPr/>
        </p:nvSpPr>
        <p:spPr>
          <a:xfrm>
            <a:off x="6520180" y="3212976"/>
            <a:ext cx="2516315" cy="1728192"/>
          </a:xfrm>
          <a:prstGeom prst="wedgeRectCallout">
            <a:avLst>
              <a:gd name="adj1" fmla="val -59023"/>
              <a:gd name="adj2" fmla="val 7326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zh-TW" altLang="en-US" dirty="0" smtClean="0"/>
              <a:t>如有區分多個校區，請逐一新增</a:t>
            </a:r>
            <a:endParaRPr lang="en-US" altLang="zh-TW" dirty="0" smtClean="0"/>
          </a:p>
          <a:p>
            <a:pPr marL="285750" indent="-285750">
              <a:buFont typeface="Arial" panose="020B0604020202020204" pitchFamily="34" charset="0"/>
              <a:buChar char="•"/>
            </a:pPr>
            <a:r>
              <a:rPr lang="zh-TW" altLang="en-US" dirty="0" smtClean="0"/>
              <a:t>單一個校區，直接新增一筆資料，</a:t>
            </a:r>
            <a:r>
              <a:rPr lang="zh-TW" altLang="en-US" u="sng" dirty="0" smtClean="0">
                <a:solidFill>
                  <a:srgbClr val="C00000"/>
                </a:solidFill>
                <a:effectLst>
                  <a:outerShdw blurRad="38100" dist="38100" dir="2700000" algn="tl">
                    <a:srgbClr val="000000">
                      <a:alpha val="43137"/>
                    </a:srgbClr>
                  </a:outerShdw>
                </a:effectLst>
              </a:rPr>
              <a:t>校區名稱請打學校名稱</a:t>
            </a:r>
            <a:endParaRPr lang="zh-TW" altLang="en-US" u="sng"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6314754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校</a:t>
            </a:r>
            <a:r>
              <a:rPr lang="zh-TW" altLang="en-US" dirty="0"/>
              <a:t>區</a:t>
            </a:r>
            <a:r>
              <a:rPr lang="zh-TW" altLang="en-US" dirty="0" smtClean="0"/>
              <a:t>資料編輯</a:t>
            </a:r>
            <a:endParaRPr lang="zh-TW" altLang="en-US"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428799"/>
            <a:ext cx="6120680" cy="51706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矩形 2"/>
          <p:cNvSpPr/>
          <p:nvPr/>
        </p:nvSpPr>
        <p:spPr>
          <a:xfrm>
            <a:off x="539552" y="5661248"/>
            <a:ext cx="5904656" cy="938186"/>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TW" altLang="en-US"/>
          </a:p>
        </p:txBody>
      </p:sp>
      <p:sp>
        <p:nvSpPr>
          <p:cNvPr id="5" name="矩形圖說文字 4"/>
          <p:cNvSpPr/>
          <p:nvPr/>
        </p:nvSpPr>
        <p:spPr>
          <a:xfrm>
            <a:off x="6452740" y="4293096"/>
            <a:ext cx="2516315" cy="927052"/>
          </a:xfrm>
          <a:prstGeom prst="wedgeRectCallout">
            <a:avLst>
              <a:gd name="adj1" fmla="val -50506"/>
              <a:gd name="adj2" fmla="val 9330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zh-TW" altLang="en-US" dirty="0" smtClean="0">
                <a:solidFill>
                  <a:schemeClr val="bg1"/>
                </a:solidFill>
              </a:rPr>
              <a:t>擇一上傳即可</a:t>
            </a:r>
            <a:endParaRPr lang="zh-TW" altLang="en-US" dirty="0">
              <a:solidFill>
                <a:schemeClr val="bg1"/>
              </a:solidFill>
            </a:endParaRPr>
          </a:p>
        </p:txBody>
      </p:sp>
    </p:spTree>
    <p:extLst>
      <p:ext uri="{BB962C8B-B14F-4D97-AF65-F5344CB8AC3E}">
        <p14:creationId xmlns:p14="http://schemas.microsoft.com/office/powerpoint/2010/main" val="198484874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79512" y="260648"/>
            <a:ext cx="6995120" cy="868363"/>
          </a:xfrm>
        </p:spPr>
        <p:txBody>
          <a:bodyPr/>
          <a:lstStyle/>
          <a:p>
            <a:r>
              <a:rPr lang="zh-TW" altLang="en-US" dirty="0" smtClean="0"/>
              <a:t>網路上可免費使用的電子圖</a:t>
            </a:r>
            <a:endParaRPr lang="zh-TW" altLang="en-US" dirty="0"/>
          </a:p>
        </p:txBody>
      </p:sp>
      <p:sp>
        <p:nvSpPr>
          <p:cNvPr id="3" name="內容版面配置區 2"/>
          <p:cNvSpPr>
            <a:spLocks noGrp="1"/>
          </p:cNvSpPr>
          <p:nvPr>
            <p:ph idx="1"/>
          </p:nvPr>
        </p:nvSpPr>
        <p:spPr/>
        <p:txBody>
          <a:bodyPr/>
          <a:lstStyle/>
          <a:p>
            <a:r>
              <a:rPr lang="en-US" altLang="zh-TW" dirty="0" smtClean="0"/>
              <a:t>Google Map</a:t>
            </a:r>
          </a:p>
          <a:p>
            <a:pPr marL="0" indent="0">
              <a:buNone/>
            </a:pPr>
            <a:r>
              <a:rPr lang="en-US" altLang="zh-TW" dirty="0">
                <a:hlinkClick r:id="rId2"/>
              </a:rPr>
              <a:t>https://www.google.com.tw/maps</a:t>
            </a:r>
            <a:r>
              <a:rPr lang="en-US" altLang="zh-TW" dirty="0" smtClean="0">
                <a:hlinkClick r:id="rId2"/>
              </a:rPr>
              <a:t>/</a:t>
            </a:r>
            <a:endParaRPr lang="en-US" altLang="zh-TW" dirty="0" smtClean="0"/>
          </a:p>
          <a:p>
            <a:r>
              <a:rPr lang="zh-TW" altLang="en-US" dirty="0" smtClean="0"/>
              <a:t>通用版電子地圖</a:t>
            </a:r>
            <a:endParaRPr lang="en-US" altLang="zh-TW" dirty="0" smtClean="0"/>
          </a:p>
          <a:p>
            <a:pPr marL="0" indent="0">
              <a:buNone/>
            </a:pPr>
            <a:r>
              <a:rPr lang="en-US" altLang="zh-TW" dirty="0">
                <a:hlinkClick r:id="rId3"/>
              </a:rPr>
              <a:t>http://emap.nlsc.gov.tw/gis</a:t>
            </a:r>
            <a:r>
              <a:rPr lang="en-US" altLang="zh-TW" dirty="0" smtClean="0">
                <a:hlinkClick r:id="rId3"/>
              </a:rPr>
              <a:t>/</a:t>
            </a:r>
            <a:endParaRPr lang="en-US" altLang="zh-TW" dirty="0" smtClean="0"/>
          </a:p>
          <a:p>
            <a:r>
              <a:rPr lang="zh-TW" altLang="en-US" dirty="0" smtClean="0"/>
              <a:t>內政部資訊中心</a:t>
            </a:r>
            <a:r>
              <a:rPr lang="en-US" altLang="zh-TW" dirty="0" smtClean="0"/>
              <a:t>TGOS</a:t>
            </a:r>
            <a:r>
              <a:rPr lang="zh-TW" altLang="en-US" dirty="0" smtClean="0"/>
              <a:t>圖台</a:t>
            </a:r>
            <a:endParaRPr lang="en-US" altLang="zh-TW" dirty="0" smtClean="0"/>
          </a:p>
          <a:p>
            <a:pPr marL="0" indent="0">
              <a:buNone/>
            </a:pPr>
            <a:r>
              <a:rPr lang="en-US" altLang="zh-TW" dirty="0">
                <a:hlinkClick r:id="rId4"/>
              </a:rPr>
              <a:t>http://map.tgos.nat.gov.tw</a:t>
            </a:r>
            <a:r>
              <a:rPr lang="en-US" altLang="zh-TW" dirty="0" smtClean="0">
                <a:hlinkClick r:id="rId4"/>
              </a:rPr>
              <a:t>/</a:t>
            </a:r>
            <a:endParaRPr lang="en-US" altLang="zh-TW" dirty="0" smtClean="0"/>
          </a:p>
          <a:p>
            <a:pPr marL="0" indent="0">
              <a:buNone/>
            </a:pPr>
            <a:endParaRPr lang="en-US" altLang="zh-TW" dirty="0" smtClean="0"/>
          </a:p>
          <a:p>
            <a:pPr marL="0" indent="0">
              <a:buNone/>
            </a:pPr>
            <a:endParaRPr lang="en-US" altLang="zh-TW" dirty="0" smtClean="0"/>
          </a:p>
        </p:txBody>
      </p:sp>
    </p:spTree>
    <p:extLst>
      <p:ext uri="{BB962C8B-B14F-4D97-AF65-F5344CB8AC3E}">
        <p14:creationId xmlns:p14="http://schemas.microsoft.com/office/powerpoint/2010/main" val="98094461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校區資料編輯</a:t>
            </a:r>
            <a:r>
              <a:rPr lang="en-US" altLang="zh-TW" dirty="0" smtClean="0"/>
              <a:t>-</a:t>
            </a:r>
            <a:r>
              <a:rPr lang="zh-TW" altLang="en-US" dirty="0" smtClean="0"/>
              <a:t>校區範圍</a:t>
            </a:r>
            <a:endParaRPr lang="zh-TW" altLang="en-US" dirty="0"/>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05" y="1756221"/>
            <a:ext cx="6446837" cy="5086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文字方塊 3"/>
          <p:cNvSpPr txBox="1"/>
          <p:nvPr/>
        </p:nvSpPr>
        <p:spPr>
          <a:xfrm>
            <a:off x="6452542" y="1916832"/>
            <a:ext cx="2367930" cy="2585323"/>
          </a:xfrm>
          <a:prstGeom prst="rect">
            <a:avLst/>
          </a:prstGeom>
          <a:noFill/>
        </p:spPr>
        <p:txBody>
          <a:bodyPr wrap="square" rtlCol="0">
            <a:spAutoFit/>
          </a:bodyPr>
          <a:lstStyle/>
          <a:p>
            <a:pPr marL="342900" indent="-342900">
              <a:buFont typeface="+mj-lt"/>
              <a:buAutoNum type="arabicPeriod"/>
            </a:pPr>
            <a:r>
              <a:rPr lang="zh-TW" altLang="en-US" dirty="0" smtClean="0"/>
              <a:t>請利用地圖縮放至該校區範圍</a:t>
            </a:r>
            <a:endParaRPr lang="en-US" altLang="zh-TW" dirty="0" smtClean="0"/>
          </a:p>
          <a:p>
            <a:pPr marL="342900" indent="-342900">
              <a:buFont typeface="+mj-lt"/>
              <a:buAutoNum type="arabicPeriod"/>
            </a:pPr>
            <a:r>
              <a:rPr lang="zh-TW" altLang="en-US" dirty="0" smtClean="0"/>
              <a:t>點選繪面按鈕，在地圖上繪製校區確切範圍</a:t>
            </a:r>
            <a:endParaRPr lang="en-US" altLang="zh-TW" dirty="0" smtClean="0"/>
          </a:p>
          <a:p>
            <a:pPr marL="342900" indent="-342900">
              <a:buFont typeface="+mj-lt"/>
              <a:buAutoNum type="arabicPeriod"/>
            </a:pPr>
            <a:r>
              <a:rPr lang="zh-TW" altLang="en-US" dirty="0" smtClean="0"/>
              <a:t>快速點兩下便是結束繪製</a:t>
            </a:r>
            <a:endParaRPr lang="en-US" altLang="zh-TW" dirty="0" smtClean="0"/>
          </a:p>
          <a:p>
            <a:pPr marL="342900" indent="-342900">
              <a:buFont typeface="+mj-lt"/>
              <a:buAutoNum type="arabicPeriod"/>
            </a:pPr>
            <a:r>
              <a:rPr lang="zh-TW" altLang="en-US" dirty="0" smtClean="0"/>
              <a:t>點選清除可重新繪製</a:t>
            </a:r>
            <a:endParaRPr lang="zh-TW" altLang="en-US" dirty="0"/>
          </a:p>
        </p:txBody>
      </p:sp>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51" y="1756221"/>
            <a:ext cx="6484937"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16338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dirty="0"/>
              <a:t>校舍資料</a:t>
            </a:r>
            <a:r>
              <a:rPr lang="zh-TW" altLang="en-US" dirty="0" smtClean="0"/>
              <a:t>編輯</a:t>
            </a:r>
            <a:endParaRPr lang="zh-TW" altLang="en-US" dirty="0"/>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556792"/>
            <a:ext cx="4733925" cy="3019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5976" y="488454"/>
            <a:ext cx="4648200" cy="5924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2742128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dirty="0"/>
              <a:t>填寫</a:t>
            </a:r>
            <a:r>
              <a:rPr lang="zh-TW" altLang="en-US" dirty="0" smtClean="0"/>
              <a:t>調查表</a:t>
            </a:r>
            <a:endParaRPr lang="zh-TW" altLang="en-US" dirty="0"/>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1412776"/>
            <a:ext cx="6343650" cy="5010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矩形圖說文字 2"/>
          <p:cNvSpPr/>
          <p:nvPr/>
        </p:nvSpPr>
        <p:spPr>
          <a:xfrm>
            <a:off x="6739186" y="4077072"/>
            <a:ext cx="2153294" cy="1023317"/>
          </a:xfrm>
          <a:prstGeom prst="wedgeRectCallout">
            <a:avLst>
              <a:gd name="adj1" fmla="val -59981"/>
              <a:gd name="adj2" fmla="val 101593"/>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zh-TW" altLang="en-US" dirty="0" smtClean="0"/>
              <a:t>進入填寫調查表頁面</a:t>
            </a:r>
            <a:endParaRPr lang="zh-TW" altLang="en-US" dirty="0"/>
          </a:p>
        </p:txBody>
      </p:sp>
      <p:sp>
        <p:nvSpPr>
          <p:cNvPr id="5" name="矩形圖說文字 4"/>
          <p:cNvSpPr/>
          <p:nvPr/>
        </p:nvSpPr>
        <p:spPr>
          <a:xfrm>
            <a:off x="683568" y="3580816"/>
            <a:ext cx="2153294" cy="1023317"/>
          </a:xfrm>
          <a:prstGeom prst="wedgeRectCallout">
            <a:avLst>
              <a:gd name="adj1" fmla="val 76040"/>
              <a:gd name="adj2" fmla="val 15604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zh-TW" altLang="en-US" dirty="0" smtClean="0"/>
              <a:t>表示目前填寫進度</a:t>
            </a:r>
            <a:endParaRPr lang="zh-TW" altLang="en-US" dirty="0"/>
          </a:p>
        </p:txBody>
      </p:sp>
    </p:spTree>
    <p:extLst>
      <p:ext uri="{BB962C8B-B14F-4D97-AF65-F5344CB8AC3E}">
        <p14:creationId xmlns:p14="http://schemas.microsoft.com/office/powerpoint/2010/main" val="191361272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填寫調查表</a:t>
            </a:r>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5616" y="1450504"/>
            <a:ext cx="6984776" cy="5062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9628217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a:t>地震災害紀錄</a:t>
            </a:r>
            <a:endParaRPr lang="zh-TW" altLang="en-US" dirty="0"/>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0154" y="1357362"/>
            <a:ext cx="6532563"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63" y="2467172"/>
            <a:ext cx="6029325" cy="421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矩形 4"/>
          <p:cNvSpPr/>
          <p:nvPr/>
        </p:nvSpPr>
        <p:spPr>
          <a:xfrm>
            <a:off x="6228184" y="1700808"/>
            <a:ext cx="1080120" cy="316347"/>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TW" altLang="en-US"/>
          </a:p>
        </p:txBody>
      </p:sp>
      <p:sp>
        <p:nvSpPr>
          <p:cNvPr id="6" name="矩形 5"/>
          <p:cNvSpPr/>
          <p:nvPr/>
        </p:nvSpPr>
        <p:spPr>
          <a:xfrm>
            <a:off x="6568058" y="2428924"/>
            <a:ext cx="540060" cy="316347"/>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TW" altLang="en-US"/>
          </a:p>
        </p:txBody>
      </p:sp>
      <p:pic>
        <p:nvPicPr>
          <p:cNvPr id="922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43808" y="2924944"/>
            <a:ext cx="6153150" cy="142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70103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2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2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a:t>積淹水紀錄</a:t>
            </a:r>
            <a:endParaRPr lang="zh-TW" altLang="en-US" dirty="0"/>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707108"/>
            <a:ext cx="6334125" cy="1962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27784" y="1514475"/>
            <a:ext cx="5895975" cy="5343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8089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坡地</a:t>
            </a:r>
            <a:r>
              <a:rPr lang="zh-TW" altLang="en-US" dirty="0" smtClean="0"/>
              <a:t>調查</a:t>
            </a:r>
            <a:endParaRPr lang="zh-TW" altLang="en-US" dirty="0"/>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548473"/>
            <a:ext cx="3816424" cy="52163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5976" y="116632"/>
            <a:ext cx="4572000"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94051" y="2231901"/>
            <a:ext cx="4895850"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94051" y="4618062"/>
            <a:ext cx="4876800" cy="2162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文字方塊 2"/>
          <p:cNvSpPr txBox="1"/>
          <p:nvPr/>
        </p:nvSpPr>
        <p:spPr>
          <a:xfrm>
            <a:off x="1187624" y="1363807"/>
            <a:ext cx="1584176"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zh-TW" altLang="en-US" b="1" dirty="0"/>
              <a:t>坡地災害紀錄</a:t>
            </a:r>
            <a:endParaRPr lang="zh-TW" altLang="en-US" dirty="0"/>
          </a:p>
        </p:txBody>
      </p:sp>
      <p:sp>
        <p:nvSpPr>
          <p:cNvPr id="8" name="文字方塊 7"/>
          <p:cNvSpPr txBox="1"/>
          <p:nvPr/>
        </p:nvSpPr>
        <p:spPr>
          <a:xfrm>
            <a:off x="5840363" y="28164"/>
            <a:ext cx="1584176"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zh-TW" altLang="en-US" b="1" dirty="0"/>
              <a:t>邊坡檢查</a:t>
            </a:r>
            <a:endParaRPr lang="zh-TW" altLang="en-US" dirty="0"/>
          </a:p>
        </p:txBody>
      </p:sp>
      <p:sp>
        <p:nvSpPr>
          <p:cNvPr id="9" name="文字方塊 8"/>
          <p:cNvSpPr txBox="1"/>
          <p:nvPr/>
        </p:nvSpPr>
        <p:spPr>
          <a:xfrm>
            <a:off x="5826621" y="2138140"/>
            <a:ext cx="1584176"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zh-TW" altLang="en-US" b="1" dirty="0"/>
              <a:t>擋土牆檢查</a:t>
            </a:r>
            <a:endParaRPr lang="zh-TW" altLang="en-US" dirty="0"/>
          </a:p>
        </p:txBody>
      </p:sp>
      <p:sp>
        <p:nvSpPr>
          <p:cNvPr id="10" name="文字方塊 9"/>
          <p:cNvSpPr txBox="1"/>
          <p:nvPr/>
        </p:nvSpPr>
        <p:spPr>
          <a:xfrm>
            <a:off x="5858246" y="4582210"/>
            <a:ext cx="2242145"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zh-TW" altLang="en-US" b="1" dirty="0"/>
              <a:t>校園周圍環境檢查</a:t>
            </a:r>
            <a:endParaRPr lang="zh-TW" altLang="en-US" dirty="0"/>
          </a:p>
        </p:txBody>
      </p:sp>
    </p:spTree>
    <p:extLst>
      <p:ext uri="{BB962C8B-B14F-4D97-AF65-F5344CB8AC3E}">
        <p14:creationId xmlns:p14="http://schemas.microsoft.com/office/powerpoint/2010/main" val="41294376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標題版面配置區 1"/>
          <p:cNvSpPr txBox="1">
            <a:spLocks/>
          </p:cNvSpPr>
          <p:nvPr/>
        </p:nvSpPr>
        <p:spPr>
          <a:xfrm>
            <a:off x="0" y="332656"/>
            <a:ext cx="8229600" cy="720725"/>
          </a:xfrm>
          <a:prstGeom prst="rect">
            <a:avLst/>
          </a:prstGeom>
          <a:noFill/>
          <a:ln w="25400" cap="flat" cmpd="sng" algn="ctr">
            <a:noFill/>
            <a:prstDash val="solid"/>
          </a:ln>
        </p:spPr>
        <p:style>
          <a:lnRef idx="2">
            <a:schemeClr val="accent4"/>
          </a:lnRef>
          <a:fillRef idx="1">
            <a:schemeClr val="lt1"/>
          </a:fillRef>
          <a:effectRef idx="0">
            <a:schemeClr val="accent4"/>
          </a:effectRef>
          <a:fontRef idx="none"/>
        </p:style>
        <p:txBody>
          <a:bodyPr anchor="ctr">
            <a:normAutofit/>
          </a:bodyPr>
          <a:lstStyle/>
          <a:p>
            <a:pPr eaLnBrk="0" hangingPunct="0">
              <a:defRPr/>
            </a:pPr>
            <a:r>
              <a:rPr kumimoji="0" lang="zh-TW" altLang="en-US" sz="4000" b="1" dirty="0">
                <a:solidFill>
                  <a:srgbClr val="FFFFFF"/>
                </a:solidFill>
                <a:latin typeface="微軟正黑體" pitchFamily="34" charset="-120"/>
                <a:ea typeface="微軟正黑體" pitchFamily="34" charset="-120"/>
                <a:cs typeface="+mj-cs"/>
              </a:rPr>
              <a:t>各類災害潛勢檢核</a:t>
            </a:r>
          </a:p>
        </p:txBody>
      </p:sp>
      <p:pic>
        <p:nvPicPr>
          <p:cNvPr id="23555" name="Picture 4" descr="DSC04800"/>
          <p:cNvPicPr>
            <a:picLocks noChangeAspect="1" noChangeArrowheads="1"/>
          </p:cNvPicPr>
          <p:nvPr/>
        </p:nvPicPr>
        <p:blipFill>
          <a:blip r:embed="rId3" cstate="print"/>
          <a:srcRect/>
          <a:stretch>
            <a:fillRect/>
          </a:stretch>
        </p:blipFill>
        <p:spPr bwMode="auto">
          <a:xfrm>
            <a:off x="250825" y="1557338"/>
            <a:ext cx="2390775" cy="1800225"/>
          </a:xfrm>
          <a:prstGeom prst="rect">
            <a:avLst/>
          </a:prstGeom>
          <a:noFill/>
          <a:ln w="9525">
            <a:noFill/>
            <a:miter lim="800000"/>
            <a:headEnd/>
            <a:tailEnd/>
          </a:ln>
        </p:spPr>
      </p:pic>
      <p:pic>
        <p:nvPicPr>
          <p:cNvPr id="23556" name="Picture 3" descr="DSCN1238"/>
          <p:cNvPicPr>
            <a:picLocks noChangeAspect="1" noChangeArrowheads="1"/>
          </p:cNvPicPr>
          <p:nvPr/>
        </p:nvPicPr>
        <p:blipFill>
          <a:blip r:embed="rId4" cstate="print"/>
          <a:srcRect/>
          <a:stretch>
            <a:fillRect/>
          </a:stretch>
        </p:blipFill>
        <p:spPr bwMode="auto">
          <a:xfrm>
            <a:off x="250825" y="3933825"/>
            <a:ext cx="2390775" cy="1800225"/>
          </a:xfrm>
          <a:prstGeom prst="rect">
            <a:avLst/>
          </a:prstGeom>
          <a:noFill/>
          <a:ln w="9525">
            <a:noFill/>
            <a:miter lim="800000"/>
            <a:headEnd/>
            <a:tailEnd/>
          </a:ln>
        </p:spPr>
      </p:pic>
      <p:pic>
        <p:nvPicPr>
          <p:cNvPr id="23557" name="Picture 2" descr="DSCN5327"/>
          <p:cNvPicPr>
            <a:picLocks noChangeAspect="1" noChangeArrowheads="1"/>
          </p:cNvPicPr>
          <p:nvPr/>
        </p:nvPicPr>
        <p:blipFill>
          <a:blip r:embed="rId5" cstate="print"/>
          <a:srcRect/>
          <a:stretch>
            <a:fillRect/>
          </a:stretch>
        </p:blipFill>
        <p:spPr bwMode="auto">
          <a:xfrm>
            <a:off x="3132138" y="3933825"/>
            <a:ext cx="2400300" cy="1800225"/>
          </a:xfrm>
          <a:prstGeom prst="rect">
            <a:avLst/>
          </a:prstGeom>
          <a:noFill/>
          <a:ln w="9525">
            <a:noFill/>
            <a:miter lim="800000"/>
            <a:headEnd/>
            <a:tailEnd/>
          </a:ln>
        </p:spPr>
      </p:pic>
      <p:pic>
        <p:nvPicPr>
          <p:cNvPr id="23558" name="Picture 1" descr="DSC07809"/>
          <p:cNvPicPr>
            <a:picLocks noChangeAspect="1" noChangeArrowheads="1"/>
          </p:cNvPicPr>
          <p:nvPr/>
        </p:nvPicPr>
        <p:blipFill>
          <a:blip r:embed="rId6" cstate="print"/>
          <a:srcRect/>
          <a:stretch>
            <a:fillRect/>
          </a:stretch>
        </p:blipFill>
        <p:spPr bwMode="auto">
          <a:xfrm>
            <a:off x="6011863" y="3933825"/>
            <a:ext cx="2400300" cy="1800225"/>
          </a:xfrm>
          <a:prstGeom prst="rect">
            <a:avLst/>
          </a:prstGeom>
          <a:noFill/>
          <a:ln w="9525">
            <a:noFill/>
            <a:miter lim="800000"/>
            <a:headEnd/>
            <a:tailEnd/>
          </a:ln>
        </p:spPr>
      </p:pic>
      <p:sp>
        <p:nvSpPr>
          <p:cNvPr id="11" name="文字方塊 10"/>
          <p:cNvSpPr txBox="1"/>
          <p:nvPr/>
        </p:nvSpPr>
        <p:spPr>
          <a:xfrm>
            <a:off x="539750" y="3446463"/>
            <a:ext cx="1800225" cy="369887"/>
          </a:xfrm>
          <a:prstGeom prst="rect">
            <a:avLst/>
          </a:prstGeom>
          <a:noFill/>
        </p:spPr>
        <p:txBody>
          <a:bodyPr wrap="none">
            <a:spAutoFit/>
          </a:bodyPr>
          <a:lstStyle/>
          <a:p>
            <a:pPr>
              <a:defRPr/>
            </a:pPr>
            <a:r>
              <a:rPr lang="zh-TW" altLang="zh-TW" kern="100" dirty="0">
                <a:solidFill>
                  <a:srgbClr val="333333"/>
                </a:solidFill>
                <a:latin typeface="Times New Roman"/>
                <a:ea typeface="標楷體"/>
                <a:cs typeface="Times New Roman"/>
              </a:rPr>
              <a:t>擋土牆龜裂現象</a:t>
            </a:r>
            <a:endParaRPr lang="zh-TW" altLang="en-US" dirty="0">
              <a:solidFill>
                <a:srgbClr val="333333"/>
              </a:solidFill>
            </a:endParaRPr>
          </a:p>
        </p:txBody>
      </p:sp>
      <p:sp>
        <p:nvSpPr>
          <p:cNvPr id="12" name="文字方塊 11"/>
          <p:cNvSpPr txBox="1"/>
          <p:nvPr/>
        </p:nvSpPr>
        <p:spPr>
          <a:xfrm>
            <a:off x="784225" y="5795963"/>
            <a:ext cx="1339850" cy="369887"/>
          </a:xfrm>
          <a:prstGeom prst="rect">
            <a:avLst/>
          </a:prstGeom>
          <a:noFill/>
        </p:spPr>
        <p:txBody>
          <a:bodyPr wrap="none">
            <a:spAutoFit/>
          </a:bodyPr>
          <a:lstStyle/>
          <a:p>
            <a:pPr>
              <a:defRPr/>
            </a:pPr>
            <a:r>
              <a:rPr lang="zh-TW" altLang="zh-TW" kern="100" dirty="0">
                <a:solidFill>
                  <a:srgbClr val="333333"/>
                </a:solidFill>
                <a:latin typeface="Times New Roman"/>
                <a:ea typeface="標楷體"/>
                <a:cs typeface="Times New Roman"/>
              </a:rPr>
              <a:t>排水孔堵塞</a:t>
            </a:r>
            <a:endParaRPr lang="zh-TW" altLang="en-US" dirty="0">
              <a:solidFill>
                <a:srgbClr val="333333"/>
              </a:solidFill>
            </a:endParaRPr>
          </a:p>
        </p:txBody>
      </p:sp>
      <p:sp>
        <p:nvSpPr>
          <p:cNvPr id="13" name="文字方塊 12"/>
          <p:cNvSpPr txBox="1"/>
          <p:nvPr/>
        </p:nvSpPr>
        <p:spPr>
          <a:xfrm>
            <a:off x="3665538" y="5805488"/>
            <a:ext cx="1338262" cy="369887"/>
          </a:xfrm>
          <a:prstGeom prst="rect">
            <a:avLst/>
          </a:prstGeom>
          <a:noFill/>
        </p:spPr>
        <p:txBody>
          <a:bodyPr wrap="none">
            <a:spAutoFit/>
          </a:bodyPr>
          <a:lstStyle/>
          <a:p>
            <a:pPr>
              <a:defRPr/>
            </a:pPr>
            <a:r>
              <a:rPr lang="zh-TW" altLang="zh-TW" kern="100" dirty="0">
                <a:solidFill>
                  <a:srgbClr val="333333"/>
                </a:solidFill>
                <a:latin typeface="Times New Roman"/>
                <a:ea typeface="標楷體"/>
                <a:cs typeface="Times New Roman"/>
              </a:rPr>
              <a:t>擋土牆毀壞</a:t>
            </a:r>
            <a:endParaRPr lang="zh-TW" altLang="en-US" dirty="0">
              <a:solidFill>
                <a:srgbClr val="333333"/>
              </a:solidFill>
            </a:endParaRPr>
          </a:p>
        </p:txBody>
      </p:sp>
      <p:sp>
        <p:nvSpPr>
          <p:cNvPr id="23562" name="文字方塊 13"/>
          <p:cNvSpPr txBox="1">
            <a:spLocks noChangeArrowheads="1"/>
          </p:cNvSpPr>
          <p:nvPr/>
        </p:nvSpPr>
        <p:spPr bwMode="auto">
          <a:xfrm>
            <a:off x="5880100" y="5805488"/>
            <a:ext cx="2724150" cy="369887"/>
          </a:xfrm>
          <a:prstGeom prst="rect">
            <a:avLst/>
          </a:prstGeom>
          <a:noFill/>
          <a:ln w="9525">
            <a:noFill/>
            <a:miter lim="800000"/>
            <a:headEnd/>
            <a:tailEnd/>
          </a:ln>
        </p:spPr>
        <p:txBody>
          <a:bodyPr wrap="none">
            <a:spAutoFit/>
          </a:bodyPr>
          <a:lstStyle/>
          <a:p>
            <a:pPr algn="ctr"/>
            <a:r>
              <a:rPr lang="zh-TW" altLang="zh-TW">
                <a:solidFill>
                  <a:srgbClr val="333333"/>
                </a:solidFill>
                <a:latin typeface="Times New Roman" pitchFamily="18" charset="0"/>
                <a:ea typeface="標楷體" pitchFamily="65" charset="-120"/>
                <a:cs typeface="Times New Roman" pitchFamily="18" charset="0"/>
              </a:rPr>
              <a:t>擋土牆坡腳大量土石堆積</a:t>
            </a:r>
            <a:endParaRPr lang="zh-TW" altLang="zh-TW" sz="1600">
              <a:solidFill>
                <a:srgbClr val="333333"/>
              </a:solidFill>
              <a:latin typeface="Times New Roman" pitchFamily="18" charset="0"/>
              <a:ea typeface="標楷體" pitchFamily="65" charset="-120"/>
              <a:cs typeface="Times New Roman" pitchFamily="18" charset="0"/>
            </a:endParaRPr>
          </a:p>
        </p:txBody>
      </p:sp>
      <p:pic>
        <p:nvPicPr>
          <p:cNvPr id="23563" name="Picture 5" descr="傑魯德颱風來襲宜蘭市 災情綜合照片 吳敏顯"/>
          <p:cNvPicPr>
            <a:picLocks noChangeAspect="1" noChangeArrowheads="1"/>
          </p:cNvPicPr>
          <p:nvPr/>
        </p:nvPicPr>
        <p:blipFill>
          <a:blip r:embed="rId7" cstate="print"/>
          <a:srcRect/>
          <a:stretch>
            <a:fillRect/>
          </a:stretch>
        </p:blipFill>
        <p:spPr bwMode="auto">
          <a:xfrm>
            <a:off x="3109913" y="1557338"/>
            <a:ext cx="2541587" cy="1797050"/>
          </a:xfrm>
          <a:prstGeom prst="rect">
            <a:avLst/>
          </a:prstGeom>
          <a:noFill/>
          <a:ln w="9525">
            <a:noFill/>
            <a:miter lim="800000"/>
            <a:headEnd/>
            <a:tailEnd/>
          </a:ln>
        </p:spPr>
      </p:pic>
      <p:sp>
        <p:nvSpPr>
          <p:cNvPr id="16" name="文字方塊 15"/>
          <p:cNvSpPr txBox="1"/>
          <p:nvPr/>
        </p:nvSpPr>
        <p:spPr>
          <a:xfrm>
            <a:off x="3132138" y="3448050"/>
            <a:ext cx="2492375" cy="369888"/>
          </a:xfrm>
          <a:prstGeom prst="rect">
            <a:avLst/>
          </a:prstGeom>
          <a:noFill/>
        </p:spPr>
        <p:txBody>
          <a:bodyPr wrap="none">
            <a:spAutoFit/>
          </a:bodyPr>
          <a:lstStyle/>
          <a:p>
            <a:pPr>
              <a:defRPr/>
            </a:pPr>
            <a:r>
              <a:rPr lang="zh-TW" altLang="zh-TW" kern="100" dirty="0">
                <a:solidFill>
                  <a:srgbClr val="333333"/>
                </a:solidFill>
                <a:latin typeface="Times New Roman"/>
                <a:ea typeface="標楷體"/>
                <a:cs typeface="Times New Roman"/>
              </a:rPr>
              <a:t>步行無法通過示意照片</a:t>
            </a:r>
            <a:endParaRPr lang="zh-TW" altLang="en-US" kern="100" dirty="0">
              <a:solidFill>
                <a:srgbClr val="333333"/>
              </a:solidFill>
              <a:latin typeface="Times New Roman"/>
              <a:ea typeface="標楷體"/>
              <a:cs typeface="Times New Roman"/>
            </a:endParaRPr>
          </a:p>
        </p:txBody>
      </p:sp>
      <p:pic>
        <p:nvPicPr>
          <p:cNvPr id="23565" name="Picture 6">
            <a:hlinkClick r:id="rId8"/>
          </p:cNvPr>
          <p:cNvPicPr>
            <a:picLocks noChangeAspect="1" noChangeArrowheads="1"/>
          </p:cNvPicPr>
          <p:nvPr/>
        </p:nvPicPr>
        <p:blipFill>
          <a:blip r:embed="rId9" cstate="print"/>
          <a:srcRect l="17712" t="11200" r="37399" b="67799"/>
          <a:stretch>
            <a:fillRect/>
          </a:stretch>
        </p:blipFill>
        <p:spPr bwMode="auto">
          <a:xfrm>
            <a:off x="5940425" y="2133600"/>
            <a:ext cx="2808288" cy="7381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坡地調查</a:t>
            </a:r>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412776"/>
            <a:ext cx="5067300" cy="2809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87823" y="2676525"/>
            <a:ext cx="5934075" cy="421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矩形 4"/>
          <p:cNvSpPr/>
          <p:nvPr/>
        </p:nvSpPr>
        <p:spPr>
          <a:xfrm>
            <a:off x="4634744" y="1542634"/>
            <a:ext cx="540060" cy="518214"/>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TW" altLang="en-US"/>
          </a:p>
        </p:txBody>
      </p:sp>
      <p:cxnSp>
        <p:nvCxnSpPr>
          <p:cNvPr id="4" name="直線單箭頭接點 3"/>
          <p:cNvCxnSpPr>
            <a:endCxn id="12291" idx="0"/>
          </p:cNvCxnSpPr>
          <p:nvPr/>
        </p:nvCxnSpPr>
        <p:spPr>
          <a:xfrm>
            <a:off x="4904774" y="2060848"/>
            <a:ext cx="1050087" cy="615677"/>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6" name="文字方塊 5"/>
          <p:cNvSpPr txBox="1"/>
          <p:nvPr/>
        </p:nvSpPr>
        <p:spPr>
          <a:xfrm>
            <a:off x="5580087" y="938164"/>
            <a:ext cx="3168352" cy="92333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zh-TW" altLang="en-US" dirty="0" smtClean="0"/>
              <a:t>點選地圖可了解校區周邊環境概況，可利用計算距離與面積工具，輔具表格內容填寫。</a:t>
            </a:r>
            <a:endParaRPr lang="zh-TW" altLang="en-US" dirty="0"/>
          </a:p>
        </p:txBody>
      </p:sp>
    </p:spTree>
    <p:extLst>
      <p:ext uri="{BB962C8B-B14F-4D97-AF65-F5344CB8AC3E}">
        <p14:creationId xmlns:p14="http://schemas.microsoft.com/office/powerpoint/2010/main" val="1484792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0"/>
                                  </p:stCondLst>
                                  <p:childTnLst>
                                    <p:set>
                                      <p:cBhvr>
                                        <p:cTn id="11" dur="1" fill="hold">
                                          <p:stCondLst>
                                            <p:cond delay="0"/>
                                          </p:stCondLst>
                                        </p:cTn>
                                        <p:tgtEl>
                                          <p:spTgt spid="122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人為災害</a:t>
            </a:r>
            <a:r>
              <a:rPr lang="en-US" altLang="zh-TW" dirty="0" smtClean="0"/>
              <a:t>-</a:t>
            </a:r>
            <a:r>
              <a:rPr lang="zh-TW" altLang="en-US" dirty="0" smtClean="0"/>
              <a:t>機場</a:t>
            </a:r>
            <a:endParaRPr lang="zh-TW" altLang="en-US" dirty="0"/>
          </a:p>
        </p:txBody>
      </p:sp>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484784"/>
            <a:ext cx="4619625" cy="2295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23828" y="3866034"/>
            <a:ext cx="5505450" cy="180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矩形 4"/>
          <p:cNvSpPr/>
          <p:nvPr/>
        </p:nvSpPr>
        <p:spPr>
          <a:xfrm>
            <a:off x="4094684" y="1283527"/>
            <a:ext cx="540060" cy="518214"/>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TW" altLang="en-US"/>
          </a:p>
        </p:txBody>
      </p:sp>
      <p:cxnSp>
        <p:nvCxnSpPr>
          <p:cNvPr id="6" name="直線單箭頭接點 5"/>
          <p:cNvCxnSpPr>
            <a:endCxn id="13315" idx="0"/>
          </p:cNvCxnSpPr>
          <p:nvPr/>
        </p:nvCxnSpPr>
        <p:spPr>
          <a:xfrm>
            <a:off x="4364714" y="1801741"/>
            <a:ext cx="1511839" cy="2064293"/>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768874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0"/>
                                  </p:stCondLst>
                                  <p:childTnLst>
                                    <p:set>
                                      <p:cBhvr>
                                        <p:cTn id="11" dur="1" fill="hold">
                                          <p:stCondLst>
                                            <p:cond delay="0"/>
                                          </p:stCondLst>
                                        </p:cTn>
                                        <p:tgtEl>
                                          <p:spTgt spid="133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人為災害</a:t>
            </a:r>
            <a:endParaRPr lang="zh-TW" altLang="en-US" dirty="0"/>
          </a:p>
        </p:txBody>
      </p:sp>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628800"/>
            <a:ext cx="4152900" cy="2314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32412" y="1143025"/>
            <a:ext cx="4657725" cy="2800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8102" y="4293096"/>
            <a:ext cx="5000625" cy="2219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69903" y="4465686"/>
            <a:ext cx="3690493" cy="18741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739599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人為災害</a:t>
            </a:r>
          </a:p>
        </p:txBody>
      </p:sp>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031" y="1488802"/>
            <a:ext cx="4152900" cy="2333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23" y="4203303"/>
            <a:ext cx="4991100" cy="2486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19792" y="769897"/>
            <a:ext cx="4120877" cy="55682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文字方塊 2"/>
          <p:cNvSpPr txBox="1"/>
          <p:nvPr/>
        </p:nvSpPr>
        <p:spPr>
          <a:xfrm>
            <a:off x="5220072" y="3284984"/>
            <a:ext cx="1512168"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zh-TW" altLang="en-US" dirty="0" smtClean="0"/>
              <a:t>半聯結車</a:t>
            </a:r>
            <a:endParaRPr lang="zh-TW" altLang="en-US" dirty="0"/>
          </a:p>
        </p:txBody>
      </p:sp>
      <p:sp>
        <p:nvSpPr>
          <p:cNvPr id="7" name="文字方塊 6"/>
          <p:cNvSpPr txBox="1"/>
          <p:nvPr/>
        </p:nvSpPr>
        <p:spPr>
          <a:xfrm>
            <a:off x="5214433" y="3804566"/>
            <a:ext cx="1512168"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zh-TW" altLang="en-US" dirty="0"/>
              <a:t>全</a:t>
            </a:r>
            <a:r>
              <a:rPr lang="zh-TW" altLang="en-US" dirty="0" smtClean="0"/>
              <a:t>聯結車</a:t>
            </a:r>
            <a:endParaRPr lang="zh-TW" altLang="en-US" dirty="0"/>
          </a:p>
        </p:txBody>
      </p:sp>
      <p:sp>
        <p:nvSpPr>
          <p:cNvPr id="8" name="文字方塊 7"/>
          <p:cNvSpPr txBox="1"/>
          <p:nvPr/>
        </p:nvSpPr>
        <p:spPr>
          <a:xfrm>
            <a:off x="5220072" y="4653136"/>
            <a:ext cx="1512168"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zh-TW" altLang="en-US" dirty="0" smtClean="0"/>
              <a:t>小型車</a:t>
            </a:r>
            <a:endParaRPr lang="zh-TW" altLang="en-US" dirty="0"/>
          </a:p>
        </p:txBody>
      </p:sp>
      <p:sp>
        <p:nvSpPr>
          <p:cNvPr id="6" name="乘號 5"/>
          <p:cNvSpPr/>
          <p:nvPr/>
        </p:nvSpPr>
        <p:spPr>
          <a:xfrm>
            <a:off x="5644879" y="4198036"/>
            <a:ext cx="662554" cy="432048"/>
          </a:xfrm>
          <a:prstGeom prst="mathMultiply">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TW" altLang="en-US"/>
          </a:p>
        </p:txBody>
      </p:sp>
      <p:sp>
        <p:nvSpPr>
          <p:cNvPr id="13" name="乘號 12"/>
          <p:cNvSpPr/>
          <p:nvPr/>
        </p:nvSpPr>
        <p:spPr>
          <a:xfrm>
            <a:off x="6804248" y="4151045"/>
            <a:ext cx="662554" cy="432048"/>
          </a:xfrm>
          <a:prstGeom prst="mathMultiply">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TW" altLang="en-US"/>
          </a:p>
        </p:txBody>
      </p:sp>
      <p:sp>
        <p:nvSpPr>
          <p:cNvPr id="14" name="乘號 13"/>
          <p:cNvSpPr/>
          <p:nvPr/>
        </p:nvSpPr>
        <p:spPr>
          <a:xfrm>
            <a:off x="7884368" y="4190531"/>
            <a:ext cx="662554" cy="432048"/>
          </a:xfrm>
          <a:prstGeom prst="mathMultiply">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TW" altLang="en-US"/>
          </a:p>
        </p:txBody>
      </p:sp>
      <p:sp>
        <p:nvSpPr>
          <p:cNvPr id="15" name="乘號 14"/>
          <p:cNvSpPr/>
          <p:nvPr/>
        </p:nvSpPr>
        <p:spPr>
          <a:xfrm>
            <a:off x="5666833" y="2852936"/>
            <a:ext cx="662554" cy="432048"/>
          </a:xfrm>
          <a:prstGeom prst="mathMultiply">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TW" altLang="en-US"/>
          </a:p>
        </p:txBody>
      </p:sp>
      <p:sp>
        <p:nvSpPr>
          <p:cNvPr id="16" name="乘號 15"/>
          <p:cNvSpPr/>
          <p:nvPr/>
        </p:nvSpPr>
        <p:spPr>
          <a:xfrm>
            <a:off x="6820760" y="2852936"/>
            <a:ext cx="662554" cy="432048"/>
          </a:xfrm>
          <a:prstGeom prst="mathMultiply">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TW" altLang="en-US"/>
          </a:p>
        </p:txBody>
      </p:sp>
      <p:sp>
        <p:nvSpPr>
          <p:cNvPr id="17" name="乘號 16"/>
          <p:cNvSpPr/>
          <p:nvPr/>
        </p:nvSpPr>
        <p:spPr>
          <a:xfrm>
            <a:off x="7884368" y="2852936"/>
            <a:ext cx="662554" cy="432048"/>
          </a:xfrm>
          <a:prstGeom prst="mathMultiply">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2525835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人為災害</a:t>
            </a:r>
          </a:p>
        </p:txBody>
      </p:sp>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0714" y="1628800"/>
            <a:ext cx="4048948" cy="3959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2636912"/>
            <a:ext cx="4114800" cy="3676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6016" y="943000"/>
            <a:ext cx="4114800"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9194123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3" cstate="print"/>
          <a:srcRect t="12067" r="30313" b="15134"/>
          <a:stretch>
            <a:fillRect/>
          </a:stretch>
        </p:blipFill>
        <p:spPr bwMode="auto">
          <a:xfrm>
            <a:off x="179512" y="1340768"/>
            <a:ext cx="8456613" cy="4968875"/>
          </a:xfrm>
          <a:prstGeom prst="rect">
            <a:avLst/>
          </a:prstGeom>
          <a:noFill/>
          <a:ln w="9525">
            <a:noFill/>
            <a:miter lim="800000"/>
            <a:headEnd/>
            <a:tailEnd/>
          </a:ln>
        </p:spPr>
      </p:pic>
      <p:sp>
        <p:nvSpPr>
          <p:cNvPr id="4" name="矩形 3"/>
          <p:cNvSpPr>
            <a:spLocks noChangeArrowheads="1"/>
          </p:cNvSpPr>
          <p:nvPr/>
        </p:nvSpPr>
        <p:spPr bwMode="auto">
          <a:xfrm>
            <a:off x="6516688" y="3068638"/>
            <a:ext cx="503237" cy="360362"/>
          </a:xfrm>
          <a:prstGeom prst="rect">
            <a:avLst/>
          </a:prstGeom>
          <a:noFill/>
          <a:ln w="38100" algn="ctr">
            <a:solidFill>
              <a:srgbClr val="FF0000"/>
            </a:solidFill>
            <a:round/>
            <a:headEnd/>
            <a:tailEnd/>
          </a:ln>
        </p:spPr>
        <p:txBody>
          <a:bodyPr/>
          <a:lstStyle/>
          <a:p>
            <a:endParaRPr kumimoji="0" lang="zh-TW" altLang="en-US"/>
          </a:p>
        </p:txBody>
      </p:sp>
      <p:sp>
        <p:nvSpPr>
          <p:cNvPr id="6" name="標題版面配置區 1"/>
          <p:cNvSpPr txBox="1">
            <a:spLocks/>
          </p:cNvSpPr>
          <p:nvPr/>
        </p:nvSpPr>
        <p:spPr>
          <a:xfrm>
            <a:off x="179512" y="332656"/>
            <a:ext cx="8229600" cy="720725"/>
          </a:xfrm>
          <a:prstGeom prst="rect">
            <a:avLst/>
          </a:prstGeom>
          <a:noFill/>
          <a:ln w="25400" cap="flat" cmpd="sng" algn="ctr">
            <a:noFill/>
            <a:prstDash val="solid"/>
          </a:ln>
        </p:spPr>
        <p:style>
          <a:lnRef idx="2">
            <a:schemeClr val="accent4"/>
          </a:lnRef>
          <a:fillRef idx="1">
            <a:schemeClr val="lt1"/>
          </a:fillRef>
          <a:effectRef idx="0">
            <a:schemeClr val="accent4"/>
          </a:effectRef>
          <a:fontRef idx="none"/>
        </p:style>
        <p:txBody>
          <a:bodyPr anchor="ctr">
            <a:normAutofit fontScale="92500"/>
          </a:bodyPr>
          <a:lstStyle/>
          <a:p>
            <a:pPr eaLnBrk="0" hangingPunct="0">
              <a:defRPr/>
            </a:pPr>
            <a:r>
              <a:rPr kumimoji="0" lang="zh-TW" altLang="en-US" sz="4000" b="1" dirty="0">
                <a:solidFill>
                  <a:srgbClr val="FFFFFF"/>
                </a:solidFill>
                <a:latin typeface="微軟正黑體" pitchFamily="34" charset="-120"/>
                <a:ea typeface="微軟正黑體" pitchFamily="34" charset="-120"/>
                <a:cs typeface="+mj-cs"/>
              </a:rPr>
              <a:t>校園災害潛勢檢核表填寫及注意事項</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Line 3"/>
          <p:cNvSpPr>
            <a:spLocks noChangeShapeType="1"/>
          </p:cNvSpPr>
          <p:nvPr/>
        </p:nvSpPr>
        <p:spPr bwMode="gray">
          <a:xfrm>
            <a:off x="3505200" y="3236913"/>
            <a:ext cx="452438" cy="184150"/>
          </a:xfrm>
          <a:prstGeom prst="line">
            <a:avLst/>
          </a:prstGeom>
          <a:noFill/>
          <a:ln w="76200">
            <a:solidFill>
              <a:srgbClr val="C0C0C0"/>
            </a:solidFill>
            <a:round/>
            <a:headEnd/>
            <a:tailEnd type="triangle" w="med" len="med"/>
          </a:ln>
        </p:spPr>
        <p:txBody>
          <a:bodyPr wrap="none" anchor="ctr"/>
          <a:lstStyle/>
          <a:p>
            <a:endParaRPr lang="zh-TW" altLang="en-US"/>
          </a:p>
        </p:txBody>
      </p:sp>
      <p:sp>
        <p:nvSpPr>
          <p:cNvPr id="21507" name="Line 4"/>
          <p:cNvSpPr>
            <a:spLocks noChangeShapeType="1"/>
          </p:cNvSpPr>
          <p:nvPr/>
        </p:nvSpPr>
        <p:spPr bwMode="gray">
          <a:xfrm flipV="1">
            <a:off x="4313238" y="5416550"/>
            <a:ext cx="273050" cy="190500"/>
          </a:xfrm>
          <a:prstGeom prst="line">
            <a:avLst/>
          </a:prstGeom>
          <a:noFill/>
          <a:ln w="76200">
            <a:solidFill>
              <a:srgbClr val="C0C0C0"/>
            </a:solidFill>
            <a:round/>
            <a:headEnd/>
            <a:tailEnd type="triangle" w="med" len="med"/>
          </a:ln>
        </p:spPr>
        <p:txBody>
          <a:bodyPr wrap="none" anchor="ctr"/>
          <a:lstStyle/>
          <a:p>
            <a:endParaRPr lang="zh-TW" altLang="en-US"/>
          </a:p>
        </p:txBody>
      </p:sp>
      <p:sp>
        <p:nvSpPr>
          <p:cNvPr id="21508" name="Line 6"/>
          <p:cNvSpPr>
            <a:spLocks noChangeShapeType="1"/>
          </p:cNvSpPr>
          <p:nvPr/>
        </p:nvSpPr>
        <p:spPr bwMode="gray">
          <a:xfrm rot="2103433" flipV="1">
            <a:off x="3381375" y="4233863"/>
            <a:ext cx="379413" cy="323850"/>
          </a:xfrm>
          <a:prstGeom prst="line">
            <a:avLst/>
          </a:prstGeom>
          <a:noFill/>
          <a:ln w="76200">
            <a:solidFill>
              <a:srgbClr val="C0C0C0"/>
            </a:solidFill>
            <a:round/>
            <a:headEnd/>
            <a:tailEnd type="triangle" w="med" len="med"/>
          </a:ln>
        </p:spPr>
        <p:txBody>
          <a:bodyPr wrap="none" anchor="ctr"/>
          <a:lstStyle/>
          <a:p>
            <a:endParaRPr lang="zh-TW" altLang="en-US"/>
          </a:p>
        </p:txBody>
      </p:sp>
      <p:sp>
        <p:nvSpPr>
          <p:cNvPr id="21509" name="Line 7"/>
          <p:cNvSpPr>
            <a:spLocks noChangeShapeType="1"/>
          </p:cNvSpPr>
          <p:nvPr/>
        </p:nvSpPr>
        <p:spPr bwMode="gray">
          <a:xfrm rot="-6456755" flipH="1" flipV="1">
            <a:off x="5641975" y="2795588"/>
            <a:ext cx="536575" cy="133350"/>
          </a:xfrm>
          <a:prstGeom prst="line">
            <a:avLst/>
          </a:prstGeom>
          <a:noFill/>
          <a:ln w="76200">
            <a:solidFill>
              <a:srgbClr val="C0C0C0"/>
            </a:solidFill>
            <a:round/>
            <a:headEnd/>
            <a:tailEnd type="triangle" w="med" len="med"/>
          </a:ln>
        </p:spPr>
        <p:txBody>
          <a:bodyPr wrap="none" anchor="ctr"/>
          <a:lstStyle/>
          <a:p>
            <a:endParaRPr lang="zh-TW" altLang="en-US"/>
          </a:p>
        </p:txBody>
      </p:sp>
      <p:sp>
        <p:nvSpPr>
          <p:cNvPr id="21510" name="Line 9"/>
          <p:cNvSpPr>
            <a:spLocks noChangeShapeType="1"/>
          </p:cNvSpPr>
          <p:nvPr/>
        </p:nvSpPr>
        <p:spPr bwMode="gray">
          <a:xfrm rot="120645" flipH="1">
            <a:off x="6399213" y="3821113"/>
            <a:ext cx="303212" cy="298450"/>
          </a:xfrm>
          <a:prstGeom prst="line">
            <a:avLst/>
          </a:prstGeom>
          <a:noFill/>
          <a:ln w="76200">
            <a:solidFill>
              <a:srgbClr val="C0C0C0"/>
            </a:solidFill>
            <a:round/>
            <a:headEnd/>
            <a:tailEnd type="triangle" w="med" len="med"/>
          </a:ln>
        </p:spPr>
        <p:txBody>
          <a:bodyPr wrap="none" anchor="ctr"/>
          <a:lstStyle/>
          <a:p>
            <a:endParaRPr lang="zh-TW" altLang="en-US"/>
          </a:p>
        </p:txBody>
      </p:sp>
      <p:sp>
        <p:nvSpPr>
          <p:cNvPr id="21511" name="AutoShape 10"/>
          <p:cNvSpPr>
            <a:spLocks noChangeArrowheads="1"/>
          </p:cNvSpPr>
          <p:nvPr/>
        </p:nvSpPr>
        <p:spPr bwMode="gray">
          <a:xfrm>
            <a:off x="360363" y="2576513"/>
            <a:ext cx="3221037" cy="906462"/>
          </a:xfrm>
          <a:prstGeom prst="roundRect">
            <a:avLst>
              <a:gd name="adj" fmla="val 50000"/>
            </a:avLst>
          </a:prstGeom>
          <a:gradFill rotWithShape="1">
            <a:gsLst>
              <a:gs pos="0">
                <a:srgbClr val="4EA7EA"/>
              </a:gs>
              <a:gs pos="50000">
                <a:srgbClr val="B4DAF6"/>
              </a:gs>
              <a:gs pos="100000">
                <a:srgbClr val="4EA7EA"/>
              </a:gs>
            </a:gsLst>
            <a:lin ang="5400000" scaled="1"/>
          </a:gradFill>
          <a:ln w="28575" algn="ctr">
            <a:solidFill>
              <a:schemeClr val="bg1"/>
            </a:solidFill>
            <a:round/>
            <a:headEnd/>
            <a:tailEnd/>
          </a:ln>
          <a:effectLst>
            <a:outerShdw dist="107763" dir="2700000" algn="ctr" rotWithShape="0">
              <a:schemeClr val="bg2">
                <a:alpha val="50000"/>
              </a:schemeClr>
            </a:outerShdw>
          </a:effectLst>
        </p:spPr>
        <p:txBody>
          <a:bodyPr wrap="none" anchor="ctr"/>
          <a:lstStyle/>
          <a:p>
            <a:endParaRPr kumimoji="0" lang="zh-TW" altLang="en-US" sz="2200">
              <a:latin typeface="Times New Roman" pitchFamily="18" charset="0"/>
              <a:ea typeface="標楷體" pitchFamily="65" charset="-120"/>
              <a:cs typeface="Times New Roman" pitchFamily="18" charset="0"/>
            </a:endParaRPr>
          </a:p>
        </p:txBody>
      </p:sp>
      <p:grpSp>
        <p:nvGrpSpPr>
          <p:cNvPr id="2" name="Group 12"/>
          <p:cNvGrpSpPr>
            <a:grpSpLocks/>
          </p:cNvGrpSpPr>
          <p:nvPr/>
        </p:nvGrpSpPr>
        <p:grpSpPr bwMode="auto">
          <a:xfrm>
            <a:off x="179388" y="1182688"/>
            <a:ext cx="4968875" cy="1002479"/>
            <a:chOff x="144" y="1104"/>
            <a:chExt cx="2640" cy="480"/>
          </a:xfrm>
        </p:grpSpPr>
        <p:sp>
          <p:nvSpPr>
            <p:cNvPr id="21528" name="AutoShape 13"/>
            <p:cNvSpPr>
              <a:spLocks noChangeArrowheads="1"/>
            </p:cNvSpPr>
            <p:nvPr/>
          </p:nvSpPr>
          <p:spPr bwMode="gray">
            <a:xfrm>
              <a:off x="144" y="1104"/>
              <a:ext cx="2640" cy="480"/>
            </a:xfrm>
            <a:prstGeom prst="wedgeRectCallout">
              <a:avLst>
                <a:gd name="adj1" fmla="val 40907"/>
                <a:gd name="adj2" fmla="val 111250"/>
              </a:avLst>
            </a:prstGeom>
            <a:noFill/>
            <a:ln w="38100">
              <a:solidFill>
                <a:schemeClr val="accent2"/>
              </a:solidFill>
              <a:miter lim="800000"/>
              <a:headEnd/>
              <a:tailEnd/>
            </a:ln>
            <a:effectLst>
              <a:outerShdw dist="63500" dir="3187806" algn="ctr" rotWithShape="0">
                <a:schemeClr val="bg2">
                  <a:alpha val="50000"/>
                </a:schemeClr>
              </a:outerShdw>
            </a:effectLst>
          </p:spPr>
          <p:txBody>
            <a:bodyPr/>
            <a:lstStyle/>
            <a:p>
              <a:pPr algn="ctr"/>
              <a:endParaRPr kumimoji="0" lang="zh-TW" altLang="zh-TW" sz="2400">
                <a:solidFill>
                  <a:srgbClr val="333333"/>
                </a:solidFill>
                <a:latin typeface="Times New Roman" pitchFamily="18" charset="0"/>
                <a:ea typeface="標楷體" pitchFamily="65" charset="-120"/>
                <a:cs typeface="Times New Roman" pitchFamily="18" charset="0"/>
              </a:endParaRPr>
            </a:p>
          </p:txBody>
        </p:sp>
        <p:sp>
          <p:nvSpPr>
            <p:cNvPr id="21529" name="Rectangle 14"/>
            <p:cNvSpPr>
              <a:spLocks noChangeArrowheads="1"/>
            </p:cNvSpPr>
            <p:nvPr/>
          </p:nvSpPr>
          <p:spPr bwMode="gray">
            <a:xfrm>
              <a:off x="204" y="1137"/>
              <a:ext cx="2544" cy="398"/>
            </a:xfrm>
            <a:prstGeom prst="rect">
              <a:avLst/>
            </a:prstGeom>
            <a:noFill/>
            <a:ln w="9525">
              <a:noFill/>
              <a:miter lim="800000"/>
              <a:headEnd/>
              <a:tailEnd/>
            </a:ln>
          </p:spPr>
          <p:txBody>
            <a:bodyPr>
              <a:spAutoFit/>
            </a:bodyPr>
            <a:lstStyle/>
            <a:p>
              <a:pPr eaLnBrk="0" hangingPunct="0"/>
              <a:r>
                <a:rPr kumimoji="0" lang="zh-TW" altLang="en-US" sz="2400">
                  <a:solidFill>
                    <a:srgbClr val="333333"/>
                  </a:solidFill>
                  <a:latin typeface="Times New Roman" pitchFamily="18" charset="0"/>
                  <a:ea typeface="標楷體" pitchFamily="65" charset="-120"/>
                  <a:cs typeface="Times New Roman" pitchFamily="18" charset="0"/>
                </a:rPr>
                <a:t>透過網站管理學校災害，落實防災教育安全，建立有效防災計畫。</a:t>
              </a:r>
              <a:endParaRPr kumimoji="0" lang="en-US" altLang="zh-TW" sz="2400">
                <a:solidFill>
                  <a:srgbClr val="333333"/>
                </a:solidFill>
                <a:latin typeface="Times New Roman" pitchFamily="18" charset="0"/>
                <a:ea typeface="標楷體" pitchFamily="65" charset="-120"/>
                <a:cs typeface="Times New Roman" pitchFamily="18" charset="0"/>
              </a:endParaRPr>
            </a:p>
          </p:txBody>
        </p:sp>
      </p:grpSp>
      <p:sp>
        <p:nvSpPr>
          <p:cNvPr id="21513" name="Rectangle 16"/>
          <p:cNvSpPr>
            <a:spLocks noChangeArrowheads="1"/>
          </p:cNvSpPr>
          <p:nvPr/>
        </p:nvSpPr>
        <p:spPr bwMode="gray">
          <a:xfrm>
            <a:off x="684213" y="2840038"/>
            <a:ext cx="2549525" cy="431800"/>
          </a:xfrm>
          <a:prstGeom prst="rect">
            <a:avLst/>
          </a:prstGeom>
          <a:noFill/>
          <a:ln w="9525">
            <a:noFill/>
            <a:miter lim="800000"/>
            <a:headEnd/>
            <a:tailEnd/>
          </a:ln>
        </p:spPr>
        <p:txBody>
          <a:bodyPr>
            <a:spAutoFit/>
          </a:bodyPr>
          <a:lstStyle/>
          <a:p>
            <a:pPr algn="ctr" eaLnBrk="0" hangingPunct="0"/>
            <a:r>
              <a:rPr kumimoji="0" lang="en-US" altLang="zh-TW" sz="2200" b="1">
                <a:solidFill>
                  <a:srgbClr val="1C1C1C"/>
                </a:solidFill>
                <a:latin typeface="Times New Roman" pitchFamily="18" charset="0"/>
                <a:ea typeface="標楷體" pitchFamily="65" charset="-120"/>
                <a:cs typeface="Times New Roman" pitchFamily="18" charset="0"/>
              </a:rPr>
              <a:t>1.</a:t>
            </a:r>
            <a:r>
              <a:rPr kumimoji="0" lang="zh-TW" altLang="en-US" sz="2200" b="1">
                <a:solidFill>
                  <a:srgbClr val="1C1C1C"/>
                </a:solidFill>
                <a:latin typeface="Times New Roman" pitchFamily="18" charset="0"/>
                <a:ea typeface="標楷體" pitchFamily="65" charset="-120"/>
                <a:cs typeface="Times New Roman" pitchFamily="18" charset="0"/>
              </a:rPr>
              <a:t>學校填報資料</a:t>
            </a:r>
            <a:endParaRPr kumimoji="0" lang="en-US" altLang="zh-TW" sz="2200" b="1">
              <a:solidFill>
                <a:srgbClr val="1C1C1C"/>
              </a:solidFill>
              <a:latin typeface="Times New Roman" pitchFamily="18" charset="0"/>
              <a:ea typeface="標楷體" pitchFamily="65" charset="-120"/>
              <a:cs typeface="Times New Roman" pitchFamily="18" charset="0"/>
            </a:endParaRPr>
          </a:p>
        </p:txBody>
      </p:sp>
      <p:sp>
        <p:nvSpPr>
          <p:cNvPr id="21514" name="AutoShape 17"/>
          <p:cNvSpPr>
            <a:spLocks noChangeArrowheads="1"/>
          </p:cNvSpPr>
          <p:nvPr/>
        </p:nvSpPr>
        <p:spPr bwMode="gray">
          <a:xfrm>
            <a:off x="323850" y="3829050"/>
            <a:ext cx="3076575" cy="906463"/>
          </a:xfrm>
          <a:prstGeom prst="roundRect">
            <a:avLst>
              <a:gd name="adj" fmla="val 50000"/>
            </a:avLst>
          </a:prstGeom>
          <a:gradFill rotWithShape="1">
            <a:gsLst>
              <a:gs pos="0">
                <a:srgbClr val="4EA7EA"/>
              </a:gs>
              <a:gs pos="50000">
                <a:srgbClr val="B4DAF6"/>
              </a:gs>
              <a:gs pos="100000">
                <a:srgbClr val="4EA7EA"/>
              </a:gs>
            </a:gsLst>
            <a:lin ang="5400000" scaled="1"/>
          </a:gradFill>
          <a:ln w="28575" algn="ctr">
            <a:solidFill>
              <a:schemeClr val="bg1"/>
            </a:solidFill>
            <a:round/>
            <a:headEnd/>
            <a:tailEnd/>
          </a:ln>
          <a:effectLst>
            <a:outerShdw dist="107763" dir="2700000" algn="ctr" rotWithShape="0">
              <a:schemeClr val="bg2">
                <a:alpha val="50000"/>
              </a:schemeClr>
            </a:outerShdw>
          </a:effectLst>
        </p:spPr>
        <p:txBody>
          <a:bodyPr wrap="none" anchor="ctr"/>
          <a:lstStyle/>
          <a:p>
            <a:endParaRPr kumimoji="0" lang="zh-TW" altLang="en-US" sz="2200">
              <a:latin typeface="Times New Roman" pitchFamily="18" charset="0"/>
              <a:ea typeface="標楷體" pitchFamily="65" charset="-120"/>
              <a:cs typeface="Times New Roman" pitchFamily="18" charset="0"/>
            </a:endParaRPr>
          </a:p>
        </p:txBody>
      </p:sp>
      <p:sp>
        <p:nvSpPr>
          <p:cNvPr id="21515" name="AutoShape 18"/>
          <p:cNvSpPr>
            <a:spLocks noChangeArrowheads="1"/>
          </p:cNvSpPr>
          <p:nvPr/>
        </p:nvSpPr>
        <p:spPr bwMode="gray">
          <a:xfrm>
            <a:off x="1109663" y="5043488"/>
            <a:ext cx="3076575" cy="906462"/>
          </a:xfrm>
          <a:prstGeom prst="roundRect">
            <a:avLst>
              <a:gd name="adj" fmla="val 50000"/>
            </a:avLst>
          </a:prstGeom>
          <a:gradFill rotWithShape="1">
            <a:gsLst>
              <a:gs pos="0">
                <a:srgbClr val="4EA7EA"/>
              </a:gs>
              <a:gs pos="50000">
                <a:srgbClr val="B4DAF6"/>
              </a:gs>
              <a:gs pos="100000">
                <a:srgbClr val="4EA7EA"/>
              </a:gs>
            </a:gsLst>
            <a:lin ang="5400000" scaled="1"/>
          </a:gradFill>
          <a:ln w="28575" algn="ctr">
            <a:solidFill>
              <a:schemeClr val="bg1"/>
            </a:solidFill>
            <a:round/>
            <a:headEnd/>
            <a:tailEnd/>
          </a:ln>
          <a:effectLst>
            <a:outerShdw dist="107763" dir="2700000" algn="ctr" rotWithShape="0">
              <a:schemeClr val="bg2">
                <a:alpha val="50000"/>
              </a:schemeClr>
            </a:outerShdw>
          </a:effectLst>
        </p:spPr>
        <p:txBody>
          <a:bodyPr wrap="none" anchor="ctr"/>
          <a:lstStyle/>
          <a:p>
            <a:endParaRPr kumimoji="0" lang="zh-TW" altLang="en-US" sz="2200">
              <a:latin typeface="Times New Roman" pitchFamily="18" charset="0"/>
              <a:ea typeface="標楷體" pitchFamily="65" charset="-120"/>
              <a:cs typeface="Times New Roman" pitchFamily="18" charset="0"/>
            </a:endParaRPr>
          </a:p>
        </p:txBody>
      </p:sp>
      <p:sp>
        <p:nvSpPr>
          <p:cNvPr id="21516" name="Rectangle 20"/>
          <p:cNvSpPr>
            <a:spLocks noChangeArrowheads="1"/>
          </p:cNvSpPr>
          <p:nvPr/>
        </p:nvSpPr>
        <p:spPr bwMode="gray">
          <a:xfrm>
            <a:off x="558800" y="4067175"/>
            <a:ext cx="2613025" cy="430213"/>
          </a:xfrm>
          <a:prstGeom prst="rect">
            <a:avLst/>
          </a:prstGeom>
          <a:noFill/>
          <a:ln w="9525">
            <a:noFill/>
            <a:miter lim="800000"/>
            <a:headEnd/>
            <a:tailEnd/>
          </a:ln>
        </p:spPr>
        <p:txBody>
          <a:bodyPr>
            <a:spAutoFit/>
          </a:bodyPr>
          <a:lstStyle/>
          <a:p>
            <a:pPr algn="ctr" eaLnBrk="0" hangingPunct="0"/>
            <a:r>
              <a:rPr kumimoji="0" lang="en-US" altLang="zh-TW" sz="2200" b="1">
                <a:solidFill>
                  <a:srgbClr val="1C1C1C"/>
                </a:solidFill>
                <a:latin typeface="Times New Roman" pitchFamily="18" charset="0"/>
                <a:ea typeface="標楷體" pitchFamily="65" charset="-120"/>
                <a:cs typeface="Times New Roman" pitchFamily="18" charset="0"/>
              </a:rPr>
              <a:t>2.</a:t>
            </a:r>
            <a:r>
              <a:rPr kumimoji="0" lang="zh-TW" altLang="en-US" sz="2200" b="1">
                <a:solidFill>
                  <a:srgbClr val="1C1C1C"/>
                </a:solidFill>
                <a:latin typeface="Times New Roman" pitchFamily="18" charset="0"/>
                <a:ea typeface="標楷體" pitchFamily="65" charset="-120"/>
                <a:cs typeface="Times New Roman" pitchFamily="18" charset="0"/>
              </a:rPr>
              <a:t>災害潛勢評估</a:t>
            </a:r>
            <a:endParaRPr kumimoji="0" lang="en-US" altLang="zh-TW" sz="2200" b="1">
              <a:solidFill>
                <a:srgbClr val="1C1C1C"/>
              </a:solidFill>
              <a:latin typeface="Times New Roman" pitchFamily="18" charset="0"/>
              <a:ea typeface="標楷體" pitchFamily="65" charset="-120"/>
              <a:cs typeface="Times New Roman" pitchFamily="18" charset="0"/>
            </a:endParaRPr>
          </a:p>
        </p:txBody>
      </p:sp>
      <p:sp>
        <p:nvSpPr>
          <p:cNvPr id="21517" name="Rectangle 21"/>
          <p:cNvSpPr>
            <a:spLocks noChangeArrowheads="1"/>
          </p:cNvSpPr>
          <p:nvPr/>
        </p:nvSpPr>
        <p:spPr bwMode="gray">
          <a:xfrm>
            <a:off x="1460500" y="5291138"/>
            <a:ext cx="2435225" cy="430212"/>
          </a:xfrm>
          <a:prstGeom prst="rect">
            <a:avLst/>
          </a:prstGeom>
          <a:noFill/>
          <a:ln w="9525">
            <a:noFill/>
            <a:miter lim="800000"/>
            <a:headEnd/>
            <a:tailEnd/>
          </a:ln>
        </p:spPr>
        <p:txBody>
          <a:bodyPr>
            <a:spAutoFit/>
          </a:bodyPr>
          <a:lstStyle/>
          <a:p>
            <a:pPr algn="ctr" eaLnBrk="0" hangingPunct="0"/>
            <a:r>
              <a:rPr kumimoji="0" lang="en-US" altLang="zh-TW" sz="2200" b="1">
                <a:solidFill>
                  <a:srgbClr val="1C1C1C"/>
                </a:solidFill>
                <a:latin typeface="Times New Roman" pitchFamily="18" charset="0"/>
                <a:ea typeface="標楷體" pitchFamily="65" charset="-120"/>
                <a:cs typeface="Times New Roman" pitchFamily="18" charset="0"/>
              </a:rPr>
              <a:t>3.</a:t>
            </a:r>
            <a:r>
              <a:rPr kumimoji="0" lang="zh-TW" altLang="en-US" sz="2200" b="1">
                <a:solidFill>
                  <a:srgbClr val="1C1C1C"/>
                </a:solidFill>
                <a:latin typeface="Times New Roman" pitchFamily="18" charset="0"/>
                <a:ea typeface="標楷體" pitchFamily="65" charset="-120"/>
                <a:cs typeface="Times New Roman" pitchFamily="18" charset="0"/>
              </a:rPr>
              <a:t>災害潛勢圖資</a:t>
            </a:r>
            <a:endParaRPr kumimoji="0" lang="en-US" altLang="zh-TW" sz="2200" b="1">
              <a:solidFill>
                <a:srgbClr val="1C1C1C"/>
              </a:solidFill>
              <a:latin typeface="Times New Roman" pitchFamily="18" charset="0"/>
              <a:ea typeface="標楷體" pitchFamily="65" charset="-120"/>
              <a:cs typeface="Times New Roman" pitchFamily="18" charset="0"/>
            </a:endParaRPr>
          </a:p>
        </p:txBody>
      </p:sp>
      <p:sp>
        <p:nvSpPr>
          <p:cNvPr id="24" name="AutoShape 23"/>
          <p:cNvSpPr>
            <a:spLocks noChangeArrowheads="1"/>
          </p:cNvSpPr>
          <p:nvPr/>
        </p:nvSpPr>
        <p:spPr bwMode="gray">
          <a:xfrm>
            <a:off x="5572125" y="1830388"/>
            <a:ext cx="2239963" cy="833437"/>
          </a:xfrm>
          <a:prstGeom prst="roundRect">
            <a:avLst>
              <a:gd name="adj" fmla="val 50000"/>
            </a:avLst>
          </a:prstGeom>
          <a:gradFill rotWithShape="1">
            <a:gsLst>
              <a:gs pos="0">
                <a:schemeClr val="hlink"/>
              </a:gs>
              <a:gs pos="50000">
                <a:schemeClr val="hlink">
                  <a:gamma/>
                  <a:tint val="42353"/>
                  <a:invGamma/>
                </a:schemeClr>
              </a:gs>
              <a:gs pos="100000">
                <a:schemeClr val="hlink"/>
              </a:gs>
            </a:gsLst>
            <a:lin ang="5400000" scaled="1"/>
          </a:gradFill>
          <a:ln w="28575" algn="ctr">
            <a:solidFill>
              <a:schemeClr val="bg1"/>
            </a:solidFill>
            <a:round/>
            <a:headEnd/>
            <a:tailEnd/>
          </a:ln>
          <a:effectLst>
            <a:outerShdw dist="107763" dir="2700000" algn="ctr" rotWithShape="0">
              <a:schemeClr val="bg2">
                <a:alpha val="50000"/>
              </a:schemeClr>
            </a:outerShdw>
          </a:effectLst>
        </p:spPr>
        <p:txBody>
          <a:bodyPr wrap="none" anchor="ctr"/>
          <a:lstStyle/>
          <a:p>
            <a:pPr>
              <a:defRPr/>
            </a:pPr>
            <a:endParaRPr kumimoji="0" lang="zh-TW" altLang="en-US" sz="2200">
              <a:latin typeface="Times New Roman" pitchFamily="18" charset="0"/>
              <a:ea typeface="標楷體" pitchFamily="65" charset="-120"/>
              <a:cs typeface="Times New Roman" pitchFamily="18" charset="0"/>
            </a:endParaRPr>
          </a:p>
        </p:txBody>
      </p:sp>
      <p:sp>
        <p:nvSpPr>
          <p:cNvPr id="21519" name="Rectangle 24"/>
          <p:cNvSpPr>
            <a:spLocks noChangeArrowheads="1"/>
          </p:cNvSpPr>
          <p:nvPr/>
        </p:nvSpPr>
        <p:spPr bwMode="auto">
          <a:xfrm>
            <a:off x="5822950" y="2047875"/>
            <a:ext cx="1773238" cy="431800"/>
          </a:xfrm>
          <a:prstGeom prst="rect">
            <a:avLst/>
          </a:prstGeom>
          <a:noFill/>
          <a:ln w="9525">
            <a:noFill/>
            <a:miter lim="800000"/>
            <a:headEnd/>
            <a:tailEnd/>
          </a:ln>
        </p:spPr>
        <p:txBody>
          <a:bodyPr>
            <a:spAutoFit/>
          </a:bodyPr>
          <a:lstStyle/>
          <a:p>
            <a:pPr algn="ctr" eaLnBrk="0" hangingPunct="0"/>
            <a:r>
              <a:rPr kumimoji="0" lang="en-US" altLang="zh-TW" sz="2200" b="1">
                <a:solidFill>
                  <a:srgbClr val="1C1C1C"/>
                </a:solidFill>
                <a:latin typeface="Times New Roman" pitchFamily="18" charset="0"/>
                <a:ea typeface="標楷體" pitchFamily="65" charset="-120"/>
                <a:cs typeface="Times New Roman" pitchFamily="18" charset="0"/>
              </a:rPr>
              <a:t>4.</a:t>
            </a:r>
            <a:r>
              <a:rPr kumimoji="0" lang="zh-TW" altLang="en-US" sz="2200" b="1">
                <a:solidFill>
                  <a:srgbClr val="1C1C1C"/>
                </a:solidFill>
                <a:latin typeface="Times New Roman" pitchFamily="18" charset="0"/>
                <a:ea typeface="標楷體" pitchFamily="65" charset="-120"/>
                <a:cs typeface="Times New Roman" pitchFamily="18" charset="0"/>
              </a:rPr>
              <a:t>防災資訊</a:t>
            </a:r>
            <a:endParaRPr kumimoji="0" lang="en-US" altLang="zh-TW" sz="2200" b="1">
              <a:solidFill>
                <a:srgbClr val="1C1C1C"/>
              </a:solidFill>
              <a:latin typeface="Times New Roman" pitchFamily="18" charset="0"/>
              <a:ea typeface="標楷體" pitchFamily="65" charset="-120"/>
              <a:cs typeface="Times New Roman" pitchFamily="18" charset="0"/>
            </a:endParaRPr>
          </a:p>
        </p:txBody>
      </p:sp>
      <p:sp>
        <p:nvSpPr>
          <p:cNvPr id="26" name="AutoShape 25"/>
          <p:cNvSpPr>
            <a:spLocks noChangeArrowheads="1"/>
          </p:cNvSpPr>
          <p:nvPr/>
        </p:nvSpPr>
        <p:spPr bwMode="gray">
          <a:xfrm>
            <a:off x="6643688" y="3259138"/>
            <a:ext cx="2239962" cy="833437"/>
          </a:xfrm>
          <a:prstGeom prst="roundRect">
            <a:avLst>
              <a:gd name="adj" fmla="val 50000"/>
            </a:avLst>
          </a:prstGeom>
          <a:gradFill rotWithShape="1">
            <a:gsLst>
              <a:gs pos="0">
                <a:schemeClr val="hlink"/>
              </a:gs>
              <a:gs pos="50000">
                <a:schemeClr val="hlink">
                  <a:gamma/>
                  <a:tint val="42353"/>
                  <a:invGamma/>
                </a:schemeClr>
              </a:gs>
              <a:gs pos="100000">
                <a:schemeClr val="hlink"/>
              </a:gs>
            </a:gsLst>
            <a:lin ang="5400000" scaled="1"/>
          </a:gradFill>
          <a:ln w="28575" algn="ctr">
            <a:solidFill>
              <a:schemeClr val="bg1"/>
            </a:solidFill>
            <a:round/>
            <a:headEnd/>
            <a:tailEnd/>
          </a:ln>
          <a:effectLst>
            <a:outerShdw dist="107763" dir="2700000" algn="ctr" rotWithShape="0">
              <a:schemeClr val="bg2">
                <a:alpha val="50000"/>
              </a:schemeClr>
            </a:outerShdw>
          </a:effectLst>
        </p:spPr>
        <p:txBody>
          <a:bodyPr wrap="none" anchor="ctr"/>
          <a:lstStyle/>
          <a:p>
            <a:pPr>
              <a:defRPr/>
            </a:pPr>
            <a:endParaRPr kumimoji="0" lang="zh-TW" altLang="en-US" sz="2200">
              <a:latin typeface="Times New Roman" pitchFamily="18" charset="0"/>
              <a:ea typeface="標楷體" pitchFamily="65" charset="-120"/>
              <a:cs typeface="Times New Roman" pitchFamily="18" charset="0"/>
            </a:endParaRPr>
          </a:p>
        </p:txBody>
      </p:sp>
      <p:sp>
        <p:nvSpPr>
          <p:cNvPr id="21521" name="Rectangle 26"/>
          <p:cNvSpPr>
            <a:spLocks noChangeArrowheads="1"/>
          </p:cNvSpPr>
          <p:nvPr/>
        </p:nvSpPr>
        <p:spPr bwMode="auto">
          <a:xfrm>
            <a:off x="6873875" y="3459163"/>
            <a:ext cx="1773238" cy="431800"/>
          </a:xfrm>
          <a:prstGeom prst="rect">
            <a:avLst/>
          </a:prstGeom>
          <a:noFill/>
          <a:ln w="9525">
            <a:noFill/>
            <a:miter lim="800000"/>
            <a:headEnd/>
            <a:tailEnd/>
          </a:ln>
        </p:spPr>
        <p:txBody>
          <a:bodyPr>
            <a:spAutoFit/>
          </a:bodyPr>
          <a:lstStyle/>
          <a:p>
            <a:pPr algn="ctr" eaLnBrk="0" hangingPunct="0"/>
            <a:r>
              <a:rPr kumimoji="0" lang="en-US" altLang="zh-TW" sz="2200" b="1">
                <a:solidFill>
                  <a:srgbClr val="1C1C1C"/>
                </a:solidFill>
                <a:latin typeface="Times New Roman" pitchFamily="18" charset="0"/>
                <a:ea typeface="標楷體" pitchFamily="65" charset="-120"/>
                <a:cs typeface="Times New Roman" pitchFamily="18" charset="0"/>
              </a:rPr>
              <a:t>5.</a:t>
            </a:r>
            <a:r>
              <a:rPr kumimoji="0" lang="zh-TW" altLang="en-US" sz="2200" b="1">
                <a:solidFill>
                  <a:srgbClr val="1C1C1C"/>
                </a:solidFill>
                <a:latin typeface="Times New Roman" pitchFamily="18" charset="0"/>
                <a:ea typeface="標楷體" pitchFamily="65" charset="-120"/>
                <a:cs typeface="Times New Roman" pitchFamily="18" charset="0"/>
              </a:rPr>
              <a:t>網站簡介</a:t>
            </a:r>
            <a:endParaRPr kumimoji="0" lang="en-US" altLang="zh-TW" sz="2200" b="1">
              <a:solidFill>
                <a:srgbClr val="1C1C1C"/>
              </a:solidFill>
              <a:latin typeface="Times New Roman" pitchFamily="18" charset="0"/>
              <a:ea typeface="標楷體" pitchFamily="65" charset="-120"/>
              <a:cs typeface="Times New Roman" pitchFamily="18" charset="0"/>
            </a:endParaRPr>
          </a:p>
        </p:txBody>
      </p:sp>
      <p:sp>
        <p:nvSpPr>
          <p:cNvPr id="21522" name="Oval 31"/>
          <p:cNvSpPr>
            <a:spLocks noChangeArrowheads="1"/>
          </p:cNvSpPr>
          <p:nvPr/>
        </p:nvSpPr>
        <p:spPr bwMode="gray">
          <a:xfrm>
            <a:off x="3810000" y="2873375"/>
            <a:ext cx="2519363" cy="2438400"/>
          </a:xfrm>
          <a:prstGeom prst="ellipse">
            <a:avLst/>
          </a:prstGeom>
          <a:noFill/>
          <a:ln w="28575" cap="rnd">
            <a:solidFill>
              <a:schemeClr val="bg2"/>
            </a:solidFill>
            <a:prstDash val="sysDot"/>
            <a:round/>
            <a:headEnd/>
            <a:tailEnd/>
          </a:ln>
        </p:spPr>
        <p:txBody>
          <a:bodyPr wrap="none" anchor="ctr"/>
          <a:lstStyle/>
          <a:p>
            <a:endParaRPr kumimoji="0" lang="zh-TW" altLang="en-US">
              <a:latin typeface="Times New Roman" pitchFamily="18" charset="0"/>
              <a:ea typeface="標楷體" pitchFamily="65" charset="-120"/>
              <a:cs typeface="Times New Roman" pitchFamily="18" charset="0"/>
            </a:endParaRPr>
          </a:p>
        </p:txBody>
      </p:sp>
      <p:pic>
        <p:nvPicPr>
          <p:cNvPr id="21523" name="Picture 18" descr="MCj03458830000[1]"/>
          <p:cNvPicPr>
            <a:picLocks noChangeAspect="1" noChangeArrowheads="1"/>
          </p:cNvPicPr>
          <p:nvPr/>
        </p:nvPicPr>
        <p:blipFill>
          <a:blip r:embed="rId3" cstate="print"/>
          <a:srcRect/>
          <a:stretch>
            <a:fillRect/>
          </a:stretch>
        </p:blipFill>
        <p:spPr bwMode="auto">
          <a:xfrm>
            <a:off x="4143375" y="3273425"/>
            <a:ext cx="1285875" cy="849313"/>
          </a:xfrm>
          <a:prstGeom prst="rect">
            <a:avLst/>
          </a:prstGeom>
          <a:noFill/>
          <a:ln w="9525">
            <a:noFill/>
            <a:miter lim="800000"/>
            <a:headEnd/>
            <a:tailEnd/>
          </a:ln>
        </p:spPr>
      </p:pic>
      <p:pic>
        <p:nvPicPr>
          <p:cNvPr id="21524" name="Picture 19" descr="BS45_07拷貝"/>
          <p:cNvPicPr>
            <a:picLocks noChangeAspect="1" noChangeArrowheads="1"/>
          </p:cNvPicPr>
          <p:nvPr/>
        </p:nvPicPr>
        <p:blipFill>
          <a:blip r:embed="rId4" cstate="print"/>
          <a:srcRect/>
          <a:stretch>
            <a:fillRect/>
          </a:stretch>
        </p:blipFill>
        <p:spPr bwMode="auto">
          <a:xfrm rot="365688">
            <a:off x="4918075" y="3614738"/>
            <a:ext cx="1116013" cy="1208087"/>
          </a:xfrm>
          <a:prstGeom prst="rect">
            <a:avLst/>
          </a:prstGeom>
          <a:noFill/>
          <a:ln w="9525">
            <a:noFill/>
            <a:miter lim="800000"/>
            <a:headEnd/>
            <a:tailEnd/>
          </a:ln>
        </p:spPr>
      </p:pic>
      <p:sp>
        <p:nvSpPr>
          <p:cNvPr id="21525" name="綵帶 (向下) 35"/>
          <p:cNvSpPr>
            <a:spLocks noChangeArrowheads="1"/>
          </p:cNvSpPr>
          <p:nvPr/>
        </p:nvSpPr>
        <p:spPr bwMode="auto">
          <a:xfrm>
            <a:off x="4071938" y="4702175"/>
            <a:ext cx="2071687" cy="428625"/>
          </a:xfrm>
          <a:prstGeom prst="ribbon">
            <a:avLst>
              <a:gd name="adj1" fmla="val 16667"/>
              <a:gd name="adj2" fmla="val 57352"/>
            </a:avLst>
          </a:prstGeom>
          <a:solidFill>
            <a:srgbClr val="F8F200"/>
          </a:solidFill>
          <a:ln w="9525" algn="ctr">
            <a:solidFill>
              <a:schemeClr val="tx1"/>
            </a:solidFill>
            <a:round/>
            <a:headEnd/>
            <a:tailEnd/>
          </a:ln>
        </p:spPr>
        <p:txBody>
          <a:bodyPr/>
          <a:lstStyle/>
          <a:p>
            <a:pPr algn="ctr"/>
            <a:r>
              <a:rPr kumimoji="0" lang="zh-TW" altLang="en-US" b="1">
                <a:solidFill>
                  <a:srgbClr val="C00000"/>
                </a:solidFill>
                <a:latin typeface="Times New Roman" pitchFamily="18" charset="0"/>
                <a:ea typeface="標楷體" pitchFamily="65" charset="-120"/>
                <a:cs typeface="Times New Roman" pitchFamily="18" charset="0"/>
              </a:rPr>
              <a:t>安全第一</a:t>
            </a:r>
          </a:p>
        </p:txBody>
      </p:sp>
      <p:pic>
        <p:nvPicPr>
          <p:cNvPr id="21526" name="Picture 8"/>
          <p:cNvPicPr>
            <a:picLocks noChangeAspect="1" noChangeArrowheads="1"/>
          </p:cNvPicPr>
          <p:nvPr/>
        </p:nvPicPr>
        <p:blipFill>
          <a:blip r:embed="rId5" cstate="print"/>
          <a:srcRect/>
          <a:stretch>
            <a:fillRect/>
          </a:stretch>
        </p:blipFill>
        <p:spPr bwMode="auto">
          <a:xfrm>
            <a:off x="6516688" y="5157788"/>
            <a:ext cx="1460500" cy="647700"/>
          </a:xfrm>
          <a:prstGeom prst="rect">
            <a:avLst/>
          </a:prstGeom>
          <a:noFill/>
          <a:ln w="9525">
            <a:noFill/>
            <a:miter lim="800000"/>
            <a:headEnd/>
            <a:tailEnd/>
          </a:ln>
        </p:spPr>
      </p:pic>
      <p:sp>
        <p:nvSpPr>
          <p:cNvPr id="27" name="標題版面配置區 1"/>
          <p:cNvSpPr txBox="1">
            <a:spLocks/>
          </p:cNvSpPr>
          <p:nvPr/>
        </p:nvSpPr>
        <p:spPr>
          <a:xfrm>
            <a:off x="179512" y="332656"/>
            <a:ext cx="6840760" cy="720725"/>
          </a:xfrm>
          <a:prstGeom prst="rect">
            <a:avLst/>
          </a:prstGeom>
          <a:noFill/>
          <a:ln w="25400" cap="flat" cmpd="sng" algn="ctr">
            <a:noFill/>
            <a:prstDash val="solid"/>
          </a:ln>
        </p:spPr>
        <p:style>
          <a:lnRef idx="2">
            <a:schemeClr val="accent4"/>
          </a:lnRef>
          <a:fillRef idx="1">
            <a:schemeClr val="lt1"/>
          </a:fillRef>
          <a:effectRef idx="0">
            <a:schemeClr val="accent4"/>
          </a:effectRef>
          <a:fontRef idx="none"/>
        </p:style>
        <p:txBody>
          <a:bodyPr anchor="ctr">
            <a:normAutofit/>
          </a:bodyPr>
          <a:lstStyle/>
          <a:p>
            <a:pPr eaLnBrk="0" hangingPunct="0">
              <a:defRPr/>
            </a:pPr>
            <a:r>
              <a:rPr kumimoji="0" lang="zh-TW" altLang="en-US" sz="4000" b="1" dirty="0">
                <a:latin typeface="微軟正黑體" pitchFamily="34" charset="-120"/>
                <a:ea typeface="微軟正黑體" pitchFamily="34" charset="-120"/>
                <a:cs typeface="+mj-cs"/>
              </a:rPr>
              <a:t>學校災潛平臺之功能目的</a:t>
            </a:r>
          </a:p>
        </p:txBody>
      </p:sp>
    </p:spTree>
  </p:cSld>
  <p:clrMapOvr>
    <a:masterClrMapping/>
  </p:clrMapOvr>
  <p:transition>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內容版面配置區 44"/>
          <p:cNvSpPr>
            <a:spLocks noGrp="1"/>
          </p:cNvSpPr>
          <p:nvPr>
            <p:ph idx="1"/>
          </p:nvPr>
        </p:nvSpPr>
        <p:spPr/>
        <p:txBody>
          <a:bodyPr/>
          <a:lstStyle/>
          <a:p>
            <a:pPr>
              <a:lnSpc>
                <a:spcPct val="150000"/>
              </a:lnSpc>
              <a:buClr>
                <a:srgbClr val="C00000"/>
              </a:buClr>
            </a:pPr>
            <a:r>
              <a:rPr lang="zh-TW" altLang="en-US" sz="3600" b="1" smtClean="0">
                <a:latin typeface="Times New Roman" pitchFamily="18" charset="0"/>
                <a:ea typeface="標楷體" pitchFamily="65" charset="-120"/>
                <a:cs typeface="Times New Roman" pitchFamily="18" charset="0"/>
              </a:rPr>
              <a:t>校園災害潛勢檢核目的？</a:t>
            </a:r>
            <a:endParaRPr lang="en-US" altLang="zh-TW" sz="3600" b="1" smtClean="0">
              <a:latin typeface="Times New Roman" pitchFamily="18" charset="0"/>
              <a:ea typeface="標楷體" pitchFamily="65" charset="-120"/>
              <a:cs typeface="Times New Roman" pitchFamily="18" charset="0"/>
            </a:endParaRPr>
          </a:p>
          <a:p>
            <a:pPr marL="873125" lvl="1" indent="-514350">
              <a:lnSpc>
                <a:spcPct val="150000"/>
              </a:lnSpc>
              <a:spcBef>
                <a:spcPts val="600"/>
              </a:spcBef>
              <a:buClr>
                <a:srgbClr val="C00000"/>
              </a:buClr>
              <a:buFont typeface="Arial" charset="0"/>
              <a:buAutoNum type="arabicPeriod"/>
            </a:pPr>
            <a:r>
              <a:rPr lang="zh-TW" altLang="en-US" sz="3200" b="1" smtClean="0">
                <a:latin typeface="Times New Roman" pitchFamily="18" charset="0"/>
                <a:ea typeface="標楷體" pitchFamily="65" charset="-120"/>
                <a:cs typeface="Times New Roman" pitchFamily="18" charset="0"/>
              </a:rPr>
              <a:t>瞭解校園週遭可能發生的災害。</a:t>
            </a:r>
            <a:endParaRPr lang="en-US" altLang="zh-TW" sz="3200" b="1" smtClean="0">
              <a:latin typeface="Times New Roman" pitchFamily="18" charset="0"/>
              <a:ea typeface="標楷體" pitchFamily="65" charset="-120"/>
              <a:cs typeface="Times New Roman" pitchFamily="18" charset="0"/>
            </a:endParaRPr>
          </a:p>
          <a:p>
            <a:pPr marL="873125" lvl="1" indent="-514350">
              <a:lnSpc>
                <a:spcPct val="150000"/>
              </a:lnSpc>
              <a:spcBef>
                <a:spcPts val="600"/>
              </a:spcBef>
              <a:buClr>
                <a:srgbClr val="C00000"/>
              </a:buClr>
              <a:buFont typeface="Arial" charset="0"/>
              <a:buAutoNum type="arabicPeriod"/>
            </a:pPr>
            <a:r>
              <a:rPr lang="zh-TW" altLang="en-US" sz="3200" b="1" smtClean="0">
                <a:latin typeface="Times New Roman" pitchFamily="18" charset="0"/>
                <a:ea typeface="標楷體" pitchFamily="65" charset="-120"/>
                <a:cs typeface="Times New Roman" pitchFamily="18" charset="0"/>
              </a:rPr>
              <a:t>掌握學校災害潛勢資訊。</a:t>
            </a:r>
            <a:endParaRPr lang="en-US" altLang="zh-TW" sz="3200" b="1" smtClean="0">
              <a:latin typeface="Times New Roman" pitchFamily="18" charset="0"/>
              <a:ea typeface="標楷體" pitchFamily="65" charset="-120"/>
              <a:cs typeface="Times New Roman" pitchFamily="18" charset="0"/>
            </a:endParaRPr>
          </a:p>
          <a:p>
            <a:pPr marL="1273175" lvl="2" indent="-514350">
              <a:lnSpc>
                <a:spcPct val="150000"/>
              </a:lnSpc>
              <a:spcBef>
                <a:spcPts val="600"/>
              </a:spcBef>
              <a:buClr>
                <a:srgbClr val="C00000"/>
              </a:buClr>
              <a:buFont typeface="Wingdings" pitchFamily="2" charset="2"/>
              <a:buChar char="Ø"/>
            </a:pPr>
            <a:r>
              <a:rPr lang="zh-TW" altLang="en-US" b="1" smtClean="0">
                <a:latin typeface="Times New Roman" pitchFamily="18" charset="0"/>
                <a:ea typeface="標楷體" pitchFamily="65" charset="-120"/>
                <a:cs typeface="Times New Roman" pitchFamily="18" charset="0"/>
              </a:rPr>
              <a:t>全國各級學校災害潛勢資訊管理系統</a:t>
            </a:r>
            <a:r>
              <a:rPr lang="en-US" altLang="zh-TW" b="1" smtClean="0">
                <a:latin typeface="Times New Roman" pitchFamily="18" charset="0"/>
                <a:ea typeface="標楷體" pitchFamily="65" charset="-120"/>
                <a:cs typeface="Times New Roman" pitchFamily="18" charset="0"/>
                <a:hlinkClick r:id="rId3"/>
              </a:rPr>
              <a:t>http://safecampus.edu.tw</a:t>
            </a:r>
            <a:endParaRPr lang="en-US" altLang="zh-TW" b="1" smtClean="0">
              <a:latin typeface="Times New Roman" pitchFamily="18" charset="0"/>
              <a:ea typeface="標楷體" pitchFamily="65" charset="-120"/>
              <a:cs typeface="Times New Roman" pitchFamily="18" charset="0"/>
            </a:endParaRPr>
          </a:p>
          <a:p>
            <a:pPr marL="873125" lvl="1" indent="-514350">
              <a:lnSpc>
                <a:spcPct val="150000"/>
              </a:lnSpc>
              <a:spcBef>
                <a:spcPts val="600"/>
              </a:spcBef>
              <a:buClr>
                <a:srgbClr val="C00000"/>
              </a:buClr>
              <a:buFont typeface="Arial" charset="0"/>
              <a:buAutoNum type="arabicPeriod"/>
            </a:pPr>
            <a:r>
              <a:rPr lang="zh-TW" altLang="en-US" sz="3200" b="1" smtClean="0">
                <a:latin typeface="Times New Roman" pitchFamily="18" charset="0"/>
                <a:ea typeface="標楷體" pitchFamily="65" charset="-120"/>
                <a:cs typeface="Times New Roman" pitchFamily="18" charset="0"/>
              </a:rPr>
              <a:t>擬定防災計畫書。</a:t>
            </a:r>
            <a:endParaRPr lang="en-US" altLang="zh-TW" sz="3200" b="1" smtClean="0">
              <a:latin typeface="Times New Roman" pitchFamily="18" charset="0"/>
              <a:ea typeface="標楷體" pitchFamily="65" charset="-120"/>
              <a:cs typeface="Times New Roman" pitchFamily="18" charset="0"/>
            </a:endParaRPr>
          </a:p>
          <a:p>
            <a:pPr marL="1273175" lvl="2" indent="-514350">
              <a:lnSpc>
                <a:spcPct val="150000"/>
              </a:lnSpc>
              <a:spcBef>
                <a:spcPts val="600"/>
              </a:spcBef>
              <a:buClr>
                <a:srgbClr val="C00000"/>
              </a:buClr>
              <a:buFontTx/>
              <a:buNone/>
            </a:pPr>
            <a:endParaRPr lang="en-US" altLang="zh-TW" b="1" smtClean="0">
              <a:latin typeface="Times New Roman" pitchFamily="18" charset="0"/>
              <a:ea typeface="標楷體" pitchFamily="65" charset="-120"/>
              <a:cs typeface="Times New Roman" pitchFamily="18" charset="0"/>
            </a:endParaRPr>
          </a:p>
        </p:txBody>
      </p:sp>
      <p:pic>
        <p:nvPicPr>
          <p:cNvPr id="18435" name="Picture 8"/>
          <p:cNvPicPr>
            <a:picLocks noChangeAspect="1" noChangeArrowheads="1"/>
          </p:cNvPicPr>
          <p:nvPr/>
        </p:nvPicPr>
        <p:blipFill>
          <a:blip r:embed="rId4" cstate="print"/>
          <a:srcRect/>
          <a:stretch>
            <a:fillRect/>
          </a:stretch>
        </p:blipFill>
        <p:spPr bwMode="auto">
          <a:xfrm>
            <a:off x="7236296" y="1268760"/>
            <a:ext cx="1728788" cy="766763"/>
          </a:xfrm>
          <a:prstGeom prst="rect">
            <a:avLst/>
          </a:prstGeom>
          <a:noFill/>
          <a:ln w="9525">
            <a:noFill/>
            <a:miter lim="800000"/>
            <a:headEnd/>
            <a:tailEnd/>
          </a:ln>
        </p:spPr>
      </p:pic>
      <p:sp>
        <p:nvSpPr>
          <p:cNvPr id="5" name="矩形 4"/>
          <p:cNvSpPr/>
          <p:nvPr/>
        </p:nvSpPr>
        <p:spPr>
          <a:xfrm>
            <a:off x="179512" y="332656"/>
            <a:ext cx="4698722" cy="769441"/>
          </a:xfrm>
          <a:prstGeom prst="rect">
            <a:avLst/>
          </a:prstGeom>
        </p:spPr>
        <p:txBody>
          <a:bodyPr wrap="none">
            <a:spAutoFit/>
          </a:bodyPr>
          <a:lstStyle/>
          <a:p>
            <a:pPr algn="ctr" eaLnBrk="0" hangingPunct="0">
              <a:defRPr/>
            </a:pPr>
            <a:r>
              <a:rPr lang="zh-TW" altLang="en-US" sz="4400" b="1" dirty="0" smtClean="0">
                <a:solidFill>
                  <a:schemeClr val="tx1">
                    <a:lumMod val="20000"/>
                    <a:lumOff val="80000"/>
                  </a:schemeClr>
                </a:solidFill>
                <a:latin typeface="微軟正黑體" pitchFamily="34" charset="-120"/>
                <a:ea typeface="微軟正黑體" pitchFamily="34" charset="-120"/>
              </a:rPr>
              <a:t>災害潛勢檢核目的</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標題 1"/>
          <p:cNvSpPr txBox="1">
            <a:spLocks/>
          </p:cNvSpPr>
          <p:nvPr/>
        </p:nvSpPr>
        <p:spPr bwMode="auto">
          <a:xfrm>
            <a:off x="323528" y="18864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endParaRPr kumimoji="0" lang="zh-TW" altLang="en-US" sz="4400" b="1"/>
          </a:p>
        </p:txBody>
      </p:sp>
      <p:sp>
        <p:nvSpPr>
          <p:cNvPr id="63491" name="標題 1"/>
          <p:cNvSpPr>
            <a:spLocks noGrp="1"/>
          </p:cNvSpPr>
          <p:nvPr>
            <p:ph type="title"/>
          </p:nvPr>
        </p:nvSpPr>
        <p:spPr>
          <a:xfrm>
            <a:off x="251520" y="188640"/>
            <a:ext cx="8229600" cy="1143000"/>
          </a:xfrm>
        </p:spPr>
        <p:txBody>
          <a:bodyPr/>
          <a:lstStyle/>
          <a:p>
            <a:pPr eaLnBrk="1" hangingPunct="1"/>
            <a:r>
              <a:rPr lang="zh-TW" altLang="en-US" b="1" dirty="0" smtClean="0">
                <a:latin typeface="標楷體" pitchFamily="65" charset="-120"/>
                <a:ea typeface="標楷體" pitchFamily="65" charset="-120"/>
              </a:rPr>
              <a:t>校園災害潛勢評估結果應用</a:t>
            </a:r>
          </a:p>
        </p:txBody>
      </p:sp>
      <p:sp>
        <p:nvSpPr>
          <p:cNvPr id="5" name="圓角矩形 4"/>
          <p:cNvSpPr/>
          <p:nvPr/>
        </p:nvSpPr>
        <p:spPr>
          <a:xfrm>
            <a:off x="323528" y="260648"/>
            <a:ext cx="8207375" cy="1152525"/>
          </a:xfrm>
          <a:prstGeom prst="roundRect">
            <a:avLst/>
          </a:prstGeom>
          <a:noFill/>
          <a:ln w="57150">
            <a:solidFill>
              <a:srgbClr val="FFC00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kumimoji="0" lang="zh-TW" altLang="en-US"/>
          </a:p>
        </p:txBody>
      </p:sp>
      <p:sp>
        <p:nvSpPr>
          <p:cNvPr id="71" name="圓角矩形 70"/>
          <p:cNvSpPr/>
          <p:nvPr/>
        </p:nvSpPr>
        <p:spPr>
          <a:xfrm>
            <a:off x="468313" y="6226175"/>
            <a:ext cx="8099425" cy="504825"/>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dirty="0"/>
          </a:p>
        </p:txBody>
      </p:sp>
      <p:sp>
        <p:nvSpPr>
          <p:cNvPr id="72" name="矩形 71"/>
          <p:cNvSpPr/>
          <p:nvPr/>
        </p:nvSpPr>
        <p:spPr>
          <a:xfrm>
            <a:off x="611188" y="6284913"/>
            <a:ext cx="8353425" cy="646112"/>
          </a:xfrm>
          <a:prstGeom prst="rect">
            <a:avLst/>
          </a:prstGeom>
        </p:spPr>
        <p:txBody>
          <a:bodyPr>
            <a:spAutoFit/>
          </a:bodyPr>
          <a:lstStyle/>
          <a:p>
            <a:pPr fontAlgn="auto">
              <a:spcBef>
                <a:spcPts val="0"/>
              </a:spcBef>
              <a:spcAft>
                <a:spcPts val="0"/>
              </a:spcAft>
              <a:defRPr/>
            </a:pPr>
            <a:r>
              <a:rPr kumimoji="0" lang="zh-TW" altLang="en-US"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全國各級學校災害潛勢資訊管理系統</a:t>
            </a:r>
            <a:r>
              <a:rPr kumimoji="0" lang="en-US" altLang="zh-TW"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a:t>
            </a:r>
            <a:r>
              <a:rPr kumimoji="0" lang="en-US" altLang="zh-TW"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http://140.125.154.179/</a:t>
            </a:r>
            <a:r>
              <a:rPr kumimoji="0" lang="en-US" altLang="zh-TW" b="1" dirty="0" err="1">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ms</a:t>
            </a:r>
            <a:r>
              <a:rPr kumimoji="0" lang="en-US" altLang="zh-TW"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/Default.aspx</a:t>
            </a:r>
            <a:endParaRPr kumimoji="0" lang="zh-TW" alt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p>
            <a:pPr fontAlgn="auto">
              <a:spcBef>
                <a:spcPts val="0"/>
              </a:spcBef>
              <a:spcAft>
                <a:spcPts val="0"/>
              </a:spcAft>
              <a:defRPr/>
            </a:pPr>
            <a:endParaRPr kumimoji="0" lang="zh-TW" altLang="en-US" dirty="0">
              <a:latin typeface="+mn-lt"/>
              <a:ea typeface="+mn-ea"/>
            </a:endParaRPr>
          </a:p>
        </p:txBody>
      </p:sp>
      <p:pic>
        <p:nvPicPr>
          <p:cNvPr id="6349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43013" y="1557338"/>
            <a:ext cx="4805362" cy="4535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橢圓形圖說文字 1"/>
          <p:cNvSpPr/>
          <p:nvPr/>
        </p:nvSpPr>
        <p:spPr>
          <a:xfrm>
            <a:off x="5292725" y="3429000"/>
            <a:ext cx="3095625" cy="1008063"/>
          </a:xfrm>
          <a:prstGeom prst="wedgeEllipseCallout">
            <a:avLst>
              <a:gd name="adj1" fmla="val -48472"/>
              <a:gd name="adj2" fmla="val 67151"/>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3497" name="文字方塊 2"/>
          <p:cNvSpPr txBox="1">
            <a:spLocks noChangeArrowheads="1"/>
          </p:cNvSpPr>
          <p:nvPr/>
        </p:nvSpPr>
        <p:spPr bwMode="auto">
          <a:xfrm>
            <a:off x="5759450" y="3609975"/>
            <a:ext cx="21605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sz="1800" b="1">
                <a:latin typeface="標楷體" pitchFamily="65" charset="-120"/>
                <a:ea typeface="標楷體" pitchFamily="65" charset="-120"/>
              </a:rPr>
              <a:t>納入災害潛勢圖於防救計畫書中</a:t>
            </a:r>
            <a:endParaRPr lang="zh-TW" altLang="en-US" sz="1800">
              <a:latin typeface="標楷體" pitchFamily="65" charset="-120"/>
              <a:ea typeface="標楷體" pitchFamily="65" charset="-120"/>
            </a:endParaRPr>
          </a:p>
        </p:txBody>
      </p:sp>
    </p:spTree>
    <p:extLst>
      <p:ext uri="{BB962C8B-B14F-4D97-AF65-F5344CB8AC3E}">
        <p14:creationId xmlns:p14="http://schemas.microsoft.com/office/powerpoint/2010/main" val="215049649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6"/>
          <p:cNvPicPr>
            <a:picLocks noChangeAspect="1" noChangeArrowheads="1"/>
          </p:cNvPicPr>
          <p:nvPr/>
        </p:nvPicPr>
        <p:blipFill>
          <a:blip r:embed="rId2" cstate="print"/>
          <a:srcRect l="31717" t="15137" r="13432" b="14551"/>
          <a:stretch>
            <a:fillRect/>
          </a:stretch>
        </p:blipFill>
        <p:spPr bwMode="auto">
          <a:xfrm>
            <a:off x="1042988" y="1052513"/>
            <a:ext cx="7361237" cy="5305425"/>
          </a:xfrm>
          <a:prstGeom prst="rect">
            <a:avLst/>
          </a:prstGeom>
          <a:noFill/>
          <a:ln w="9525">
            <a:noFill/>
            <a:miter lim="800000"/>
            <a:headEnd/>
            <a:tailEnd/>
          </a:ln>
        </p:spPr>
      </p:pic>
      <p:sp>
        <p:nvSpPr>
          <p:cNvPr id="4" name="矩形 3"/>
          <p:cNvSpPr/>
          <p:nvPr/>
        </p:nvSpPr>
        <p:spPr>
          <a:xfrm>
            <a:off x="4654550" y="1268413"/>
            <a:ext cx="287338" cy="1444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53252" name="Picture 6"/>
          <p:cNvPicPr>
            <a:picLocks noChangeAspect="1" noChangeArrowheads="1"/>
          </p:cNvPicPr>
          <p:nvPr/>
        </p:nvPicPr>
        <p:blipFill>
          <a:blip r:embed="rId2" cstate="print"/>
          <a:srcRect l="49898" t="25697" r="18983" b="71339"/>
          <a:stretch>
            <a:fillRect/>
          </a:stretch>
        </p:blipFill>
        <p:spPr bwMode="auto">
          <a:xfrm>
            <a:off x="3482975" y="2163763"/>
            <a:ext cx="4175125" cy="223837"/>
          </a:xfrm>
          <a:prstGeom prst="rect">
            <a:avLst/>
          </a:prstGeom>
          <a:noFill/>
          <a:ln w="9525">
            <a:noFill/>
            <a:miter lim="800000"/>
            <a:headEnd/>
            <a:tailEnd/>
          </a:ln>
        </p:spPr>
      </p:pic>
      <p:sp>
        <p:nvSpPr>
          <p:cNvPr id="5" name="文字方塊 4"/>
          <p:cNvSpPr txBox="1"/>
          <p:nvPr/>
        </p:nvSpPr>
        <p:spPr>
          <a:xfrm>
            <a:off x="182637" y="1007150"/>
            <a:ext cx="902811" cy="523220"/>
          </a:xfrm>
          <a:prstGeom prst="rect">
            <a:avLst/>
          </a:prstGeom>
        </p:spPr>
        <p:style>
          <a:lnRef idx="0">
            <a:schemeClr val="accent4"/>
          </a:lnRef>
          <a:fillRef idx="3">
            <a:schemeClr val="accent4"/>
          </a:fillRef>
          <a:effectRef idx="3">
            <a:schemeClr val="accent4"/>
          </a:effectRef>
          <a:fontRef idx="minor">
            <a:schemeClr val="lt1"/>
          </a:fontRef>
        </p:style>
        <p:txBody>
          <a:bodyPr wrap="none">
            <a:spAutoFit/>
          </a:bodyPr>
          <a:lstStyle/>
          <a:p>
            <a:pPr>
              <a:defRPr/>
            </a:pPr>
            <a:r>
              <a:rPr lang="zh-TW" altLang="en-US" sz="2800" dirty="0">
                <a:latin typeface="標楷體" pitchFamily="65" charset="-120"/>
                <a:ea typeface="標楷體" pitchFamily="65" charset="-120"/>
              </a:rPr>
              <a:t>學校</a:t>
            </a:r>
          </a:p>
        </p:txBody>
      </p:sp>
      <p:sp>
        <p:nvSpPr>
          <p:cNvPr id="6" name="文字方塊 5"/>
          <p:cNvSpPr txBox="1"/>
          <p:nvPr/>
        </p:nvSpPr>
        <p:spPr>
          <a:xfrm>
            <a:off x="182637" y="5733256"/>
            <a:ext cx="6255239" cy="523220"/>
          </a:xfrm>
          <a:prstGeom prst="rect">
            <a:avLst/>
          </a:prstGeom>
        </p:spPr>
        <p:style>
          <a:lnRef idx="0">
            <a:schemeClr val="dk1"/>
          </a:lnRef>
          <a:fillRef idx="3">
            <a:schemeClr val="dk1"/>
          </a:fillRef>
          <a:effectRef idx="3">
            <a:schemeClr val="dk1"/>
          </a:effectRef>
          <a:fontRef idx="minor">
            <a:schemeClr val="lt1"/>
          </a:fontRef>
        </p:style>
        <p:txBody>
          <a:bodyPr wrap="none">
            <a:spAutoFit/>
          </a:bodyPr>
          <a:lstStyle/>
          <a:p>
            <a:pPr>
              <a:defRPr/>
            </a:pPr>
            <a:r>
              <a:rPr lang="zh-TW" altLang="en-US" sz="2800" b="1" dirty="0"/>
              <a:t>操作方法：使用者登入→災害潛勢評估</a:t>
            </a:r>
          </a:p>
        </p:txBody>
      </p:sp>
      <p:sp>
        <p:nvSpPr>
          <p:cNvPr id="11" name="標題版面配置區 1"/>
          <p:cNvSpPr txBox="1">
            <a:spLocks/>
          </p:cNvSpPr>
          <p:nvPr/>
        </p:nvSpPr>
        <p:spPr>
          <a:xfrm>
            <a:off x="179512" y="332656"/>
            <a:ext cx="8229600" cy="720725"/>
          </a:xfrm>
          <a:prstGeom prst="rect">
            <a:avLst/>
          </a:prstGeom>
          <a:noFill/>
          <a:ln w="25400" cap="flat" cmpd="sng" algn="ctr">
            <a:noFill/>
            <a:prstDash val="solid"/>
          </a:ln>
        </p:spPr>
        <p:style>
          <a:lnRef idx="2">
            <a:schemeClr val="accent4"/>
          </a:lnRef>
          <a:fillRef idx="1">
            <a:schemeClr val="lt1"/>
          </a:fillRef>
          <a:effectRef idx="0">
            <a:schemeClr val="accent4"/>
          </a:effectRef>
          <a:fontRef idx="none"/>
        </p:style>
        <p:txBody>
          <a:bodyPr anchor="ctr">
            <a:normAutofit/>
          </a:bodyPr>
          <a:lstStyle/>
          <a:p>
            <a:pPr eaLnBrk="0" hangingPunct="0">
              <a:defRPr/>
            </a:pPr>
            <a:r>
              <a:rPr kumimoji="0" lang="zh-TW" altLang="en-US" sz="4000" b="1" dirty="0">
                <a:solidFill>
                  <a:srgbClr val="FFFFFF"/>
                </a:solidFill>
                <a:latin typeface="微軟正黑體" pitchFamily="34" charset="-120"/>
                <a:ea typeface="微軟正黑體" pitchFamily="34" charset="-120"/>
                <a:cs typeface="+mj-cs"/>
              </a:rPr>
              <a:t>災潛判定結果</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校園安全檢核表</a:t>
            </a: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1614466596"/>
              </p:ext>
            </p:extLst>
          </p:nvPr>
        </p:nvGraphicFramePr>
        <p:xfrm>
          <a:off x="179512" y="1340768"/>
          <a:ext cx="8208912" cy="4792407"/>
        </p:xfrm>
        <a:graphic>
          <a:graphicData uri="http://schemas.openxmlformats.org/drawingml/2006/table">
            <a:tbl>
              <a:tblPr firstRow="1" firstCol="1" lastRow="1" lastCol="1" bandRow="1" bandCol="1"/>
              <a:tblGrid>
                <a:gridCol w="576064"/>
                <a:gridCol w="720080"/>
                <a:gridCol w="3312368"/>
                <a:gridCol w="3312367"/>
                <a:gridCol w="288033"/>
              </a:tblGrid>
              <a:tr h="144016">
                <a:tc>
                  <a:txBody>
                    <a:bodyPr/>
                    <a:lstStyle/>
                    <a:p>
                      <a:pPr algn="ctr">
                        <a:lnSpc>
                          <a:spcPts val="1000"/>
                        </a:lnSpc>
                      </a:pPr>
                      <a:r>
                        <a:rPr lang="zh-TW" sz="800" b="1" dirty="0">
                          <a:solidFill>
                            <a:srgbClr val="333333"/>
                          </a:solidFill>
                          <a:effectLst/>
                          <a:ea typeface="標楷體"/>
                        </a:rPr>
                        <a:t>序號</a:t>
                      </a:r>
                      <a:endParaRPr lang="zh-TW" sz="800" b="1" dirty="0">
                        <a:solidFill>
                          <a:srgbClr val="333333"/>
                        </a:solidFill>
                        <a:effectLst/>
                      </a:endParaRPr>
                    </a:p>
                  </a:txBody>
                  <a:tcPr marL="22037" marR="22037" marT="0" marB="0" anchor="ct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c>
                  <a:txBody>
                    <a:bodyPr/>
                    <a:lstStyle/>
                    <a:p>
                      <a:pPr algn="ctr">
                        <a:lnSpc>
                          <a:spcPts val="1000"/>
                        </a:lnSpc>
                      </a:pPr>
                      <a:r>
                        <a:rPr lang="zh-TW" sz="800" b="1" dirty="0">
                          <a:solidFill>
                            <a:srgbClr val="333333"/>
                          </a:solidFill>
                          <a:effectLst/>
                          <a:ea typeface="標楷體"/>
                        </a:rPr>
                        <a:t>表號</a:t>
                      </a:r>
                      <a:endParaRPr lang="zh-TW" sz="800" b="1" dirty="0">
                        <a:solidFill>
                          <a:srgbClr val="333333"/>
                        </a:solidFill>
                        <a:effectLst/>
                      </a:endParaRPr>
                    </a:p>
                  </a:txBody>
                  <a:tcPr marL="22037" marR="22037" marT="0" marB="0" anchor="ct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c>
                  <a:txBody>
                    <a:bodyPr/>
                    <a:lstStyle/>
                    <a:p>
                      <a:pPr algn="ctr">
                        <a:lnSpc>
                          <a:spcPts val="1000"/>
                        </a:lnSpc>
                      </a:pPr>
                      <a:r>
                        <a:rPr lang="zh-TW" sz="800" b="1" dirty="0">
                          <a:solidFill>
                            <a:srgbClr val="333333"/>
                          </a:solidFill>
                          <a:effectLst/>
                          <a:ea typeface="標楷體"/>
                        </a:rPr>
                        <a:t>表格名稱</a:t>
                      </a:r>
                      <a:endParaRPr lang="zh-TW" sz="800" b="1" dirty="0">
                        <a:solidFill>
                          <a:srgbClr val="333333"/>
                        </a:solidFill>
                        <a:effectLst/>
                      </a:endParaRPr>
                    </a:p>
                  </a:txBody>
                  <a:tcPr marL="22037" marR="22037" marT="0" marB="0" anchor="ct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c>
                  <a:txBody>
                    <a:bodyPr/>
                    <a:lstStyle/>
                    <a:p>
                      <a:pPr algn="ctr">
                        <a:lnSpc>
                          <a:spcPts val="1000"/>
                        </a:lnSpc>
                      </a:pPr>
                      <a:r>
                        <a:rPr lang="zh-TW" sz="800" b="1" dirty="0">
                          <a:solidFill>
                            <a:srgbClr val="333333"/>
                          </a:solidFill>
                          <a:effectLst/>
                          <a:ea typeface="標楷體"/>
                        </a:rPr>
                        <a:t>實施時間</a:t>
                      </a:r>
                      <a:endParaRPr lang="zh-TW" sz="800" b="1" dirty="0">
                        <a:solidFill>
                          <a:srgbClr val="333333"/>
                        </a:solidFill>
                        <a:effectLst/>
                      </a:endParaRPr>
                    </a:p>
                  </a:txBody>
                  <a:tcPr marL="22037" marR="22037" marT="0" marB="0" anchor="ct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c>
                  <a:txBody>
                    <a:bodyPr/>
                    <a:lstStyle/>
                    <a:p>
                      <a:pPr algn="ctr">
                        <a:lnSpc>
                          <a:spcPts val="1000"/>
                        </a:lnSpc>
                      </a:pPr>
                      <a:r>
                        <a:rPr lang="zh-TW" sz="800">
                          <a:solidFill>
                            <a:srgbClr val="333333"/>
                          </a:solidFill>
                          <a:effectLst/>
                          <a:ea typeface="標楷體"/>
                        </a:rPr>
                        <a:t>備註</a:t>
                      </a:r>
                      <a:endParaRPr lang="zh-TW" sz="800">
                        <a:solidFill>
                          <a:srgbClr val="333333"/>
                        </a:solidFill>
                        <a:effectLst/>
                      </a:endParaRPr>
                    </a:p>
                  </a:txBody>
                  <a:tcPr marL="22037" marR="22037" marT="0" marB="0" anchor="ct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r>
              <a:tr h="163239">
                <a:tc>
                  <a:txBody>
                    <a:bodyPr/>
                    <a:lstStyle/>
                    <a:p>
                      <a:pPr algn="ctr">
                        <a:lnSpc>
                          <a:spcPts val="1000"/>
                        </a:lnSpc>
                      </a:pPr>
                      <a:r>
                        <a:rPr lang="en-US" sz="800" b="1">
                          <a:solidFill>
                            <a:srgbClr val="333333"/>
                          </a:solidFill>
                          <a:effectLst/>
                          <a:latin typeface="標楷體"/>
                        </a:rPr>
                        <a:t>1</a:t>
                      </a:r>
                      <a:endParaRPr lang="zh-TW" sz="800" b="1">
                        <a:solidFill>
                          <a:srgbClr val="333333"/>
                        </a:solidFill>
                        <a:effectLst/>
                      </a:endParaRPr>
                    </a:p>
                  </a:txBody>
                  <a:tcPr marL="22037" marR="22037" marT="0" marB="0" anchor="ct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c>
                  <a:txBody>
                    <a:bodyPr/>
                    <a:lstStyle/>
                    <a:p>
                      <a:pPr algn="just">
                        <a:lnSpc>
                          <a:spcPts val="1000"/>
                        </a:lnSpc>
                      </a:pPr>
                      <a:r>
                        <a:rPr lang="zh-TW" sz="800" b="1">
                          <a:solidFill>
                            <a:srgbClr val="333333"/>
                          </a:solidFill>
                          <a:effectLst/>
                          <a:ea typeface="標楷體"/>
                        </a:rPr>
                        <a:t>表</a:t>
                      </a:r>
                      <a:r>
                        <a:rPr lang="en-US" sz="800" b="1">
                          <a:solidFill>
                            <a:srgbClr val="333333"/>
                          </a:solidFill>
                          <a:effectLst/>
                          <a:ea typeface="標楷體"/>
                        </a:rPr>
                        <a:t>2-1</a:t>
                      </a:r>
                      <a:endParaRPr lang="zh-TW" sz="800" b="1">
                        <a:solidFill>
                          <a:srgbClr val="333333"/>
                        </a:solidFill>
                        <a:effectLst/>
                      </a:endParaRPr>
                    </a:p>
                  </a:txBody>
                  <a:tcPr marL="22037" marR="22037" marT="0" marB="0" anchor="ct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c>
                  <a:txBody>
                    <a:bodyPr/>
                    <a:lstStyle/>
                    <a:p>
                      <a:pPr algn="just">
                        <a:lnSpc>
                          <a:spcPts val="1000"/>
                        </a:lnSpc>
                      </a:pPr>
                      <a:r>
                        <a:rPr lang="zh-TW" sz="1000" b="1" dirty="0">
                          <a:solidFill>
                            <a:srgbClr val="333333"/>
                          </a:solidFill>
                          <a:effectLst/>
                          <a:ea typeface="標楷體"/>
                          <a:hlinkClick r:id="rId2"/>
                        </a:rPr>
                        <a:t>校園建築管理檢核表</a:t>
                      </a:r>
                      <a:endParaRPr lang="zh-TW" sz="1000" b="1" dirty="0">
                        <a:solidFill>
                          <a:srgbClr val="333333"/>
                        </a:solidFill>
                        <a:effectLst/>
                      </a:endParaRPr>
                    </a:p>
                  </a:txBody>
                  <a:tcPr marL="22037" marR="22037" marT="0" marB="0" anchor="ct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c>
                  <a:txBody>
                    <a:bodyPr/>
                    <a:lstStyle/>
                    <a:p>
                      <a:pPr algn="just">
                        <a:lnSpc>
                          <a:spcPts val="1000"/>
                        </a:lnSpc>
                      </a:pPr>
                      <a:r>
                        <a:rPr lang="zh-TW" sz="1000" b="1">
                          <a:solidFill>
                            <a:srgbClr val="333333"/>
                          </a:solidFill>
                          <a:effectLst/>
                          <a:ea typeface="標楷體"/>
                        </a:rPr>
                        <a:t>每學期開學前全面檢視</a:t>
                      </a:r>
                      <a:endParaRPr lang="zh-TW" sz="1000" b="1">
                        <a:solidFill>
                          <a:srgbClr val="333333"/>
                        </a:solidFill>
                        <a:effectLst/>
                      </a:endParaRPr>
                    </a:p>
                  </a:txBody>
                  <a:tcPr marL="22037" marR="22037" marT="0" marB="0" anchor="ct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c>
                  <a:txBody>
                    <a:bodyPr/>
                    <a:lstStyle/>
                    <a:p>
                      <a:pPr>
                        <a:lnSpc>
                          <a:spcPts val="1000"/>
                        </a:lnSpc>
                      </a:pPr>
                      <a:r>
                        <a:rPr lang="zh-TW" sz="800">
                          <a:solidFill>
                            <a:srgbClr val="333333"/>
                          </a:solidFill>
                          <a:effectLst/>
                        </a:rPr>
                        <a:t>  </a:t>
                      </a:r>
                    </a:p>
                  </a:txBody>
                  <a:tcPr marL="22037" marR="22037" marT="0" marB="0" anchor="ct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r>
              <a:tr h="264447">
                <a:tc>
                  <a:txBody>
                    <a:bodyPr/>
                    <a:lstStyle/>
                    <a:p>
                      <a:pPr algn="ctr">
                        <a:lnSpc>
                          <a:spcPts val="1000"/>
                        </a:lnSpc>
                      </a:pPr>
                      <a:r>
                        <a:rPr lang="en-US" sz="800" b="1">
                          <a:solidFill>
                            <a:srgbClr val="333333"/>
                          </a:solidFill>
                          <a:effectLst/>
                          <a:latin typeface="標楷體"/>
                        </a:rPr>
                        <a:t>2</a:t>
                      </a:r>
                      <a:endParaRPr lang="zh-TW" sz="800" b="1">
                        <a:solidFill>
                          <a:srgbClr val="333333"/>
                        </a:solidFill>
                        <a:effectLst/>
                      </a:endParaRPr>
                    </a:p>
                  </a:txBody>
                  <a:tcPr marL="22037" marR="22037" marT="0" marB="0" anchor="ct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c>
                  <a:txBody>
                    <a:bodyPr/>
                    <a:lstStyle/>
                    <a:p>
                      <a:pPr algn="just">
                        <a:lnSpc>
                          <a:spcPts val="1000"/>
                        </a:lnSpc>
                      </a:pPr>
                      <a:r>
                        <a:rPr lang="zh-TW" sz="800" b="1">
                          <a:solidFill>
                            <a:srgbClr val="333333"/>
                          </a:solidFill>
                          <a:effectLst/>
                          <a:ea typeface="標楷體"/>
                        </a:rPr>
                        <a:t>表</a:t>
                      </a:r>
                      <a:r>
                        <a:rPr lang="en-US" sz="800" b="1">
                          <a:solidFill>
                            <a:srgbClr val="333333"/>
                          </a:solidFill>
                          <a:effectLst/>
                          <a:ea typeface="標楷體"/>
                        </a:rPr>
                        <a:t>2-2</a:t>
                      </a:r>
                      <a:endParaRPr lang="zh-TW" sz="800" b="1">
                        <a:solidFill>
                          <a:srgbClr val="333333"/>
                        </a:solidFill>
                        <a:effectLst/>
                      </a:endParaRPr>
                    </a:p>
                  </a:txBody>
                  <a:tcPr marL="22037" marR="22037" marT="0" marB="0" anchor="ct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c>
                  <a:txBody>
                    <a:bodyPr/>
                    <a:lstStyle/>
                    <a:p>
                      <a:pPr algn="just">
                        <a:lnSpc>
                          <a:spcPts val="1000"/>
                        </a:lnSpc>
                      </a:pPr>
                      <a:r>
                        <a:rPr lang="zh-TW" sz="1000" b="1" dirty="0">
                          <a:solidFill>
                            <a:srgbClr val="333333"/>
                          </a:solidFill>
                          <a:effectLst/>
                          <a:ea typeface="標楷體"/>
                          <a:hlinkClick r:id="rId3"/>
                        </a:rPr>
                        <a:t>消防安全管理要領</a:t>
                      </a:r>
                      <a:r>
                        <a:rPr lang="zh-TW" sz="1000" b="1" spc="50" dirty="0">
                          <a:solidFill>
                            <a:srgbClr val="333333"/>
                          </a:solidFill>
                          <a:effectLst/>
                          <a:ea typeface="標楷體"/>
                          <a:hlinkClick r:id="rId3"/>
                        </a:rPr>
                        <a:t>檢核表</a:t>
                      </a:r>
                      <a:endParaRPr lang="zh-TW" sz="1000" b="1" dirty="0">
                        <a:solidFill>
                          <a:srgbClr val="333333"/>
                        </a:solidFill>
                        <a:effectLst/>
                      </a:endParaRPr>
                    </a:p>
                  </a:txBody>
                  <a:tcPr marL="22037" marR="22037" marT="0" marB="0" anchor="ct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c>
                  <a:txBody>
                    <a:bodyPr/>
                    <a:lstStyle/>
                    <a:p>
                      <a:pPr algn="just">
                        <a:lnSpc>
                          <a:spcPts val="1000"/>
                        </a:lnSpc>
                      </a:pPr>
                      <a:r>
                        <a:rPr lang="zh-TW" sz="1000" b="1" dirty="0">
                          <a:solidFill>
                            <a:srgbClr val="333333"/>
                          </a:solidFill>
                          <a:effectLst/>
                          <a:ea typeface="標楷體"/>
                        </a:rPr>
                        <a:t>每學期開學前及學期結束時全面檢視</a:t>
                      </a:r>
                      <a:endParaRPr lang="zh-TW" sz="1000" b="1" dirty="0">
                        <a:solidFill>
                          <a:srgbClr val="333333"/>
                        </a:solidFill>
                        <a:effectLst/>
                      </a:endParaRPr>
                    </a:p>
                  </a:txBody>
                  <a:tcPr marL="22037" marR="22037" marT="0" marB="0" anchor="ct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c>
                  <a:txBody>
                    <a:bodyPr/>
                    <a:lstStyle/>
                    <a:p>
                      <a:pPr>
                        <a:lnSpc>
                          <a:spcPts val="1000"/>
                        </a:lnSpc>
                      </a:pPr>
                      <a:r>
                        <a:rPr lang="zh-TW" sz="800">
                          <a:solidFill>
                            <a:srgbClr val="333333"/>
                          </a:solidFill>
                          <a:effectLst/>
                        </a:rPr>
                        <a:t>  </a:t>
                      </a:r>
                    </a:p>
                  </a:txBody>
                  <a:tcPr marL="22037" marR="22037" marT="0" marB="0" anchor="ct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r>
              <a:tr h="264447">
                <a:tc>
                  <a:txBody>
                    <a:bodyPr/>
                    <a:lstStyle/>
                    <a:p>
                      <a:pPr algn="ctr">
                        <a:lnSpc>
                          <a:spcPts val="1000"/>
                        </a:lnSpc>
                      </a:pPr>
                      <a:r>
                        <a:rPr lang="en-US" sz="800" b="1">
                          <a:solidFill>
                            <a:srgbClr val="333333"/>
                          </a:solidFill>
                          <a:effectLst/>
                          <a:latin typeface="標楷體"/>
                        </a:rPr>
                        <a:t>3</a:t>
                      </a:r>
                      <a:endParaRPr lang="zh-TW" sz="800" b="1">
                        <a:solidFill>
                          <a:srgbClr val="333333"/>
                        </a:solidFill>
                        <a:effectLst/>
                      </a:endParaRPr>
                    </a:p>
                  </a:txBody>
                  <a:tcPr marL="22037" marR="22037" marT="0" marB="0" anchor="ct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c>
                  <a:txBody>
                    <a:bodyPr/>
                    <a:lstStyle/>
                    <a:p>
                      <a:pPr algn="just">
                        <a:lnSpc>
                          <a:spcPts val="1000"/>
                        </a:lnSpc>
                      </a:pPr>
                      <a:r>
                        <a:rPr lang="zh-TW" sz="800" b="1">
                          <a:solidFill>
                            <a:srgbClr val="333333"/>
                          </a:solidFill>
                          <a:effectLst/>
                          <a:ea typeface="標楷體"/>
                        </a:rPr>
                        <a:t>表</a:t>
                      </a:r>
                      <a:r>
                        <a:rPr lang="en-US" sz="800" b="1">
                          <a:solidFill>
                            <a:srgbClr val="333333"/>
                          </a:solidFill>
                          <a:effectLst/>
                          <a:ea typeface="標楷體"/>
                        </a:rPr>
                        <a:t>2-3</a:t>
                      </a:r>
                      <a:endParaRPr lang="zh-TW" sz="800" b="1">
                        <a:solidFill>
                          <a:srgbClr val="333333"/>
                        </a:solidFill>
                        <a:effectLst/>
                      </a:endParaRPr>
                    </a:p>
                  </a:txBody>
                  <a:tcPr marL="22037" marR="22037" marT="0" marB="0" anchor="ct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c>
                  <a:txBody>
                    <a:bodyPr/>
                    <a:lstStyle/>
                    <a:p>
                      <a:pPr algn="just">
                        <a:lnSpc>
                          <a:spcPts val="1000"/>
                        </a:lnSpc>
                      </a:pPr>
                      <a:r>
                        <a:rPr lang="zh-TW" sz="1000" b="1" spc="50" dirty="0">
                          <a:solidFill>
                            <a:srgbClr val="333333"/>
                          </a:solidFill>
                          <a:effectLst/>
                          <a:ea typeface="標楷體"/>
                          <a:hlinkClick r:id="rId4"/>
                        </a:rPr>
                        <a:t>水電設備管理檢核表</a:t>
                      </a:r>
                      <a:endParaRPr lang="zh-TW" sz="1000" b="1" dirty="0">
                        <a:solidFill>
                          <a:srgbClr val="333333"/>
                        </a:solidFill>
                        <a:effectLst/>
                      </a:endParaRPr>
                    </a:p>
                  </a:txBody>
                  <a:tcPr marL="22037" marR="22037" marT="0" marB="0" anchor="ct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c>
                  <a:txBody>
                    <a:bodyPr/>
                    <a:lstStyle/>
                    <a:p>
                      <a:pPr algn="just">
                        <a:lnSpc>
                          <a:spcPts val="1000"/>
                        </a:lnSpc>
                      </a:pPr>
                      <a:r>
                        <a:rPr lang="zh-TW" sz="1000" b="1">
                          <a:solidFill>
                            <a:srgbClr val="333333"/>
                          </a:solidFill>
                          <a:effectLst/>
                          <a:ea typeface="標楷體"/>
                        </a:rPr>
                        <a:t>每學期開學前及學期結束時全面檢視</a:t>
                      </a:r>
                      <a:endParaRPr lang="zh-TW" sz="1000" b="1">
                        <a:solidFill>
                          <a:srgbClr val="333333"/>
                        </a:solidFill>
                        <a:effectLst/>
                      </a:endParaRPr>
                    </a:p>
                  </a:txBody>
                  <a:tcPr marL="22037" marR="22037" marT="0" marB="0" anchor="ct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c>
                  <a:txBody>
                    <a:bodyPr/>
                    <a:lstStyle/>
                    <a:p>
                      <a:pPr>
                        <a:lnSpc>
                          <a:spcPts val="1000"/>
                        </a:lnSpc>
                      </a:pPr>
                      <a:r>
                        <a:rPr lang="zh-TW" sz="800">
                          <a:solidFill>
                            <a:srgbClr val="333333"/>
                          </a:solidFill>
                          <a:effectLst/>
                        </a:rPr>
                        <a:t>  </a:t>
                      </a:r>
                    </a:p>
                  </a:txBody>
                  <a:tcPr marL="22037" marR="22037" marT="0" marB="0" anchor="ct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r>
              <a:tr h="176298">
                <a:tc>
                  <a:txBody>
                    <a:bodyPr/>
                    <a:lstStyle/>
                    <a:p>
                      <a:pPr algn="ctr">
                        <a:lnSpc>
                          <a:spcPts val="1000"/>
                        </a:lnSpc>
                      </a:pPr>
                      <a:r>
                        <a:rPr lang="en-US" sz="800" b="1">
                          <a:solidFill>
                            <a:srgbClr val="333333"/>
                          </a:solidFill>
                          <a:effectLst/>
                          <a:latin typeface="標楷體"/>
                        </a:rPr>
                        <a:t>4</a:t>
                      </a:r>
                      <a:endParaRPr lang="zh-TW" sz="800" b="1">
                        <a:solidFill>
                          <a:srgbClr val="333333"/>
                        </a:solidFill>
                        <a:effectLst/>
                      </a:endParaRPr>
                    </a:p>
                  </a:txBody>
                  <a:tcPr marL="22037" marR="22037" marT="0" marB="0" anchor="ct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c>
                  <a:txBody>
                    <a:bodyPr/>
                    <a:lstStyle/>
                    <a:p>
                      <a:pPr algn="just">
                        <a:lnSpc>
                          <a:spcPts val="1000"/>
                        </a:lnSpc>
                      </a:pPr>
                      <a:r>
                        <a:rPr lang="zh-TW" sz="800" b="1">
                          <a:solidFill>
                            <a:srgbClr val="333333"/>
                          </a:solidFill>
                          <a:effectLst/>
                          <a:ea typeface="標楷體"/>
                        </a:rPr>
                        <a:t>表</a:t>
                      </a:r>
                      <a:r>
                        <a:rPr lang="en-US" sz="800" b="1">
                          <a:solidFill>
                            <a:srgbClr val="333333"/>
                          </a:solidFill>
                          <a:effectLst/>
                          <a:ea typeface="標楷體"/>
                        </a:rPr>
                        <a:t>2-4</a:t>
                      </a:r>
                      <a:endParaRPr lang="zh-TW" sz="800" b="1">
                        <a:solidFill>
                          <a:srgbClr val="333333"/>
                        </a:solidFill>
                        <a:effectLst/>
                      </a:endParaRPr>
                    </a:p>
                  </a:txBody>
                  <a:tcPr marL="22037" marR="22037" marT="0" marB="0" anchor="ct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c>
                  <a:txBody>
                    <a:bodyPr/>
                    <a:lstStyle/>
                    <a:p>
                      <a:pPr algn="just">
                        <a:lnSpc>
                          <a:spcPts val="1000"/>
                        </a:lnSpc>
                      </a:pPr>
                      <a:r>
                        <a:rPr lang="zh-TW" sz="1000" b="1" spc="50" dirty="0">
                          <a:solidFill>
                            <a:srgbClr val="333333"/>
                          </a:solidFill>
                          <a:effectLst/>
                          <a:ea typeface="標楷體"/>
                          <a:hlinkClick r:id="rId5"/>
                        </a:rPr>
                        <a:t>天然災害管理檢核表</a:t>
                      </a:r>
                      <a:endParaRPr lang="zh-TW" sz="1000" b="1" dirty="0">
                        <a:solidFill>
                          <a:srgbClr val="333333"/>
                        </a:solidFill>
                        <a:effectLst/>
                      </a:endParaRPr>
                    </a:p>
                  </a:txBody>
                  <a:tcPr marL="22037" marR="22037" marT="0" marB="0" anchor="ct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c>
                  <a:txBody>
                    <a:bodyPr/>
                    <a:lstStyle/>
                    <a:p>
                      <a:pPr algn="just">
                        <a:lnSpc>
                          <a:spcPts val="1000"/>
                        </a:lnSpc>
                      </a:pPr>
                      <a:r>
                        <a:rPr lang="zh-TW" sz="1000" b="1" dirty="0">
                          <a:solidFill>
                            <a:srgbClr val="333333"/>
                          </a:solidFill>
                          <a:effectLst/>
                          <a:ea typeface="標楷體"/>
                        </a:rPr>
                        <a:t>遇天然災害及時檢核</a:t>
                      </a:r>
                      <a:endParaRPr lang="zh-TW" sz="1000" b="1" dirty="0">
                        <a:solidFill>
                          <a:srgbClr val="333333"/>
                        </a:solidFill>
                        <a:effectLst/>
                      </a:endParaRPr>
                    </a:p>
                  </a:txBody>
                  <a:tcPr marL="22037" marR="22037" marT="0" marB="0" anchor="ct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c>
                  <a:txBody>
                    <a:bodyPr/>
                    <a:lstStyle/>
                    <a:p>
                      <a:pPr>
                        <a:lnSpc>
                          <a:spcPts val="1000"/>
                        </a:lnSpc>
                      </a:pPr>
                      <a:r>
                        <a:rPr lang="zh-TW" sz="800">
                          <a:solidFill>
                            <a:srgbClr val="333333"/>
                          </a:solidFill>
                          <a:effectLst/>
                        </a:rPr>
                        <a:t>  </a:t>
                      </a:r>
                    </a:p>
                  </a:txBody>
                  <a:tcPr marL="22037" marR="22037" marT="0" marB="0" anchor="ct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r>
              <a:tr h="176298">
                <a:tc>
                  <a:txBody>
                    <a:bodyPr/>
                    <a:lstStyle/>
                    <a:p>
                      <a:pPr algn="ctr">
                        <a:lnSpc>
                          <a:spcPts val="1000"/>
                        </a:lnSpc>
                      </a:pPr>
                      <a:r>
                        <a:rPr lang="en-US" sz="800" b="1">
                          <a:solidFill>
                            <a:srgbClr val="333333"/>
                          </a:solidFill>
                          <a:effectLst/>
                          <a:latin typeface="標楷體"/>
                        </a:rPr>
                        <a:t>5</a:t>
                      </a:r>
                      <a:endParaRPr lang="zh-TW" sz="800" b="1">
                        <a:solidFill>
                          <a:srgbClr val="333333"/>
                        </a:solidFill>
                        <a:effectLst/>
                      </a:endParaRPr>
                    </a:p>
                  </a:txBody>
                  <a:tcPr marL="22037" marR="22037" marT="0" marB="0" anchor="ct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c>
                  <a:txBody>
                    <a:bodyPr/>
                    <a:lstStyle/>
                    <a:p>
                      <a:pPr algn="just">
                        <a:lnSpc>
                          <a:spcPts val="1000"/>
                        </a:lnSpc>
                      </a:pPr>
                      <a:r>
                        <a:rPr lang="zh-TW" sz="800" b="1">
                          <a:solidFill>
                            <a:srgbClr val="333333"/>
                          </a:solidFill>
                          <a:effectLst/>
                          <a:ea typeface="標楷體"/>
                        </a:rPr>
                        <a:t>表</a:t>
                      </a:r>
                      <a:r>
                        <a:rPr lang="en-US" sz="800" b="1">
                          <a:solidFill>
                            <a:srgbClr val="333333"/>
                          </a:solidFill>
                          <a:effectLst/>
                          <a:ea typeface="標楷體"/>
                        </a:rPr>
                        <a:t>2-5</a:t>
                      </a:r>
                      <a:endParaRPr lang="zh-TW" sz="800" b="1">
                        <a:solidFill>
                          <a:srgbClr val="333333"/>
                        </a:solidFill>
                        <a:effectLst/>
                      </a:endParaRPr>
                    </a:p>
                  </a:txBody>
                  <a:tcPr marL="22037" marR="22037" marT="0" marB="0" anchor="ct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c>
                  <a:txBody>
                    <a:bodyPr/>
                    <a:lstStyle/>
                    <a:p>
                      <a:pPr algn="just">
                        <a:lnSpc>
                          <a:spcPts val="1000"/>
                        </a:lnSpc>
                      </a:pPr>
                      <a:r>
                        <a:rPr lang="zh-TW" sz="1000" b="1" dirty="0">
                          <a:solidFill>
                            <a:srgbClr val="333333"/>
                          </a:solidFill>
                          <a:effectLst/>
                          <a:ea typeface="標楷體"/>
                          <a:hlinkClick r:id="rId6"/>
                        </a:rPr>
                        <a:t>運動遊戲器材</a:t>
                      </a:r>
                      <a:r>
                        <a:rPr lang="zh-TW" sz="1000" b="1" spc="50" dirty="0">
                          <a:solidFill>
                            <a:srgbClr val="333333"/>
                          </a:solidFill>
                          <a:effectLst/>
                          <a:ea typeface="標楷體"/>
                          <a:hlinkClick r:id="rId6"/>
                        </a:rPr>
                        <a:t>管理檢核表</a:t>
                      </a:r>
                      <a:endParaRPr lang="zh-TW" sz="1000" b="1" dirty="0">
                        <a:solidFill>
                          <a:srgbClr val="333333"/>
                        </a:solidFill>
                        <a:effectLst/>
                      </a:endParaRPr>
                    </a:p>
                  </a:txBody>
                  <a:tcPr marL="22037" marR="22037" marT="0" marB="0" anchor="ct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c>
                  <a:txBody>
                    <a:bodyPr/>
                    <a:lstStyle/>
                    <a:p>
                      <a:pPr algn="just">
                        <a:lnSpc>
                          <a:spcPts val="1000"/>
                        </a:lnSpc>
                      </a:pPr>
                      <a:r>
                        <a:rPr lang="zh-TW" sz="1000" b="1" dirty="0">
                          <a:solidFill>
                            <a:srgbClr val="333333"/>
                          </a:solidFill>
                          <a:effectLst/>
                          <a:ea typeface="標楷體"/>
                        </a:rPr>
                        <a:t>每學期學期前及每月檢視</a:t>
                      </a:r>
                      <a:endParaRPr lang="zh-TW" sz="1000" b="1" dirty="0">
                        <a:solidFill>
                          <a:srgbClr val="333333"/>
                        </a:solidFill>
                        <a:effectLst/>
                      </a:endParaRPr>
                    </a:p>
                  </a:txBody>
                  <a:tcPr marL="22037" marR="22037" marT="0" marB="0" anchor="ct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c>
                  <a:txBody>
                    <a:bodyPr/>
                    <a:lstStyle/>
                    <a:p>
                      <a:pPr>
                        <a:lnSpc>
                          <a:spcPts val="1000"/>
                        </a:lnSpc>
                      </a:pPr>
                      <a:r>
                        <a:rPr lang="zh-TW" sz="800">
                          <a:solidFill>
                            <a:srgbClr val="333333"/>
                          </a:solidFill>
                          <a:effectLst/>
                        </a:rPr>
                        <a:t>  </a:t>
                      </a:r>
                    </a:p>
                  </a:txBody>
                  <a:tcPr marL="22037" marR="22037" marT="0" marB="0" anchor="ct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r>
              <a:tr h="176298">
                <a:tc>
                  <a:txBody>
                    <a:bodyPr/>
                    <a:lstStyle/>
                    <a:p>
                      <a:pPr algn="ctr">
                        <a:lnSpc>
                          <a:spcPts val="1000"/>
                        </a:lnSpc>
                      </a:pPr>
                      <a:r>
                        <a:rPr lang="en-US" sz="800" b="1">
                          <a:solidFill>
                            <a:srgbClr val="333333"/>
                          </a:solidFill>
                          <a:effectLst/>
                          <a:latin typeface="標楷體"/>
                        </a:rPr>
                        <a:t>6</a:t>
                      </a:r>
                      <a:endParaRPr lang="zh-TW" sz="800" b="1">
                        <a:solidFill>
                          <a:srgbClr val="333333"/>
                        </a:solidFill>
                        <a:effectLst/>
                      </a:endParaRPr>
                    </a:p>
                  </a:txBody>
                  <a:tcPr marL="22037" marR="22037" marT="0" marB="0" anchor="ct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c>
                  <a:txBody>
                    <a:bodyPr/>
                    <a:lstStyle/>
                    <a:p>
                      <a:pPr algn="just">
                        <a:lnSpc>
                          <a:spcPts val="1000"/>
                        </a:lnSpc>
                      </a:pPr>
                      <a:r>
                        <a:rPr lang="zh-TW" sz="800" b="1">
                          <a:solidFill>
                            <a:srgbClr val="333333"/>
                          </a:solidFill>
                          <a:effectLst/>
                          <a:ea typeface="標楷體"/>
                        </a:rPr>
                        <a:t>表</a:t>
                      </a:r>
                      <a:r>
                        <a:rPr lang="en-US" sz="800" b="1">
                          <a:solidFill>
                            <a:srgbClr val="333333"/>
                          </a:solidFill>
                          <a:effectLst/>
                          <a:ea typeface="標楷體"/>
                        </a:rPr>
                        <a:t>2-6-1</a:t>
                      </a:r>
                      <a:endParaRPr lang="zh-TW" sz="800" b="1">
                        <a:solidFill>
                          <a:srgbClr val="333333"/>
                        </a:solidFill>
                        <a:effectLst/>
                      </a:endParaRPr>
                    </a:p>
                  </a:txBody>
                  <a:tcPr marL="22037" marR="22037" marT="0" marB="0" anchor="ct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c>
                  <a:txBody>
                    <a:bodyPr/>
                    <a:lstStyle/>
                    <a:p>
                      <a:pPr algn="just">
                        <a:lnSpc>
                          <a:spcPts val="1000"/>
                        </a:lnSpc>
                      </a:pPr>
                      <a:r>
                        <a:rPr lang="zh-TW" sz="1000" b="1" dirty="0">
                          <a:solidFill>
                            <a:srgbClr val="333333"/>
                          </a:solidFill>
                          <a:effectLst/>
                          <a:ea typeface="標楷體"/>
                          <a:hlinkClick r:id="rId7"/>
                        </a:rPr>
                        <a:t>一般專科教室</a:t>
                      </a:r>
                      <a:r>
                        <a:rPr lang="zh-TW" sz="1000" b="1" spc="50" dirty="0">
                          <a:solidFill>
                            <a:srgbClr val="333333"/>
                          </a:solidFill>
                          <a:effectLst/>
                          <a:ea typeface="標楷體"/>
                          <a:hlinkClick r:id="rId7"/>
                        </a:rPr>
                        <a:t>安全檢核表</a:t>
                      </a:r>
                      <a:endParaRPr lang="zh-TW" sz="1000" b="1" dirty="0">
                        <a:solidFill>
                          <a:srgbClr val="333333"/>
                        </a:solidFill>
                        <a:effectLst/>
                      </a:endParaRPr>
                    </a:p>
                  </a:txBody>
                  <a:tcPr marL="22037" marR="22037" marT="0" marB="0" anchor="ct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c>
                  <a:txBody>
                    <a:bodyPr/>
                    <a:lstStyle/>
                    <a:p>
                      <a:pPr algn="just">
                        <a:lnSpc>
                          <a:spcPts val="1000"/>
                        </a:lnSpc>
                      </a:pPr>
                      <a:r>
                        <a:rPr lang="zh-TW" sz="1000" b="1" dirty="0">
                          <a:solidFill>
                            <a:srgbClr val="333333"/>
                          </a:solidFill>
                          <a:effectLst/>
                          <a:ea typeface="標楷體"/>
                        </a:rPr>
                        <a:t>每學期開學前全面檢視</a:t>
                      </a:r>
                      <a:endParaRPr lang="zh-TW" sz="1000" b="1" dirty="0">
                        <a:solidFill>
                          <a:srgbClr val="333333"/>
                        </a:solidFill>
                        <a:effectLst/>
                      </a:endParaRPr>
                    </a:p>
                  </a:txBody>
                  <a:tcPr marL="22037" marR="22037" marT="0" marB="0" anchor="ct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c>
                  <a:txBody>
                    <a:bodyPr/>
                    <a:lstStyle/>
                    <a:p>
                      <a:pPr>
                        <a:lnSpc>
                          <a:spcPts val="1000"/>
                        </a:lnSpc>
                      </a:pPr>
                      <a:r>
                        <a:rPr lang="zh-TW" sz="800">
                          <a:solidFill>
                            <a:srgbClr val="333333"/>
                          </a:solidFill>
                          <a:effectLst/>
                        </a:rPr>
                        <a:t>  </a:t>
                      </a:r>
                    </a:p>
                  </a:txBody>
                  <a:tcPr marL="22037" marR="22037" marT="0" marB="0" anchor="ct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r>
              <a:tr h="176298">
                <a:tc>
                  <a:txBody>
                    <a:bodyPr/>
                    <a:lstStyle/>
                    <a:p>
                      <a:pPr algn="ctr">
                        <a:lnSpc>
                          <a:spcPts val="1000"/>
                        </a:lnSpc>
                      </a:pPr>
                      <a:r>
                        <a:rPr lang="en-US" sz="800" b="1" dirty="0">
                          <a:solidFill>
                            <a:srgbClr val="333333"/>
                          </a:solidFill>
                          <a:effectLst/>
                          <a:latin typeface="標楷體"/>
                        </a:rPr>
                        <a:t>7</a:t>
                      </a:r>
                      <a:endParaRPr lang="zh-TW" sz="800" b="1" dirty="0">
                        <a:solidFill>
                          <a:srgbClr val="333333"/>
                        </a:solidFill>
                        <a:effectLst/>
                      </a:endParaRPr>
                    </a:p>
                  </a:txBody>
                  <a:tcPr marL="22037" marR="22037" marT="0" marB="0" anchor="ct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c>
                  <a:txBody>
                    <a:bodyPr/>
                    <a:lstStyle/>
                    <a:p>
                      <a:pPr algn="just">
                        <a:lnSpc>
                          <a:spcPts val="1000"/>
                        </a:lnSpc>
                      </a:pPr>
                      <a:r>
                        <a:rPr lang="zh-TW" sz="800" b="1">
                          <a:solidFill>
                            <a:srgbClr val="333333"/>
                          </a:solidFill>
                          <a:effectLst/>
                          <a:ea typeface="標楷體"/>
                        </a:rPr>
                        <a:t>表</a:t>
                      </a:r>
                      <a:r>
                        <a:rPr lang="en-US" sz="800" b="1">
                          <a:solidFill>
                            <a:srgbClr val="333333"/>
                          </a:solidFill>
                          <a:effectLst/>
                          <a:ea typeface="標楷體"/>
                        </a:rPr>
                        <a:t>2-6-2</a:t>
                      </a:r>
                      <a:endParaRPr lang="zh-TW" sz="800" b="1">
                        <a:solidFill>
                          <a:srgbClr val="333333"/>
                        </a:solidFill>
                        <a:effectLst/>
                      </a:endParaRPr>
                    </a:p>
                  </a:txBody>
                  <a:tcPr marL="22037" marR="22037" marT="0" marB="0" anchor="ct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c>
                  <a:txBody>
                    <a:bodyPr/>
                    <a:lstStyle/>
                    <a:p>
                      <a:pPr algn="just">
                        <a:lnSpc>
                          <a:spcPts val="1000"/>
                        </a:lnSpc>
                      </a:pPr>
                      <a:r>
                        <a:rPr lang="zh-TW" sz="1000" b="1" spc="50" dirty="0">
                          <a:solidFill>
                            <a:srgbClr val="333333"/>
                          </a:solidFill>
                          <a:effectLst/>
                          <a:ea typeface="標楷體"/>
                          <a:hlinkClick r:id="rId8"/>
                        </a:rPr>
                        <a:t>電腦資訊教室安全檢核表</a:t>
                      </a:r>
                      <a:endParaRPr lang="zh-TW" sz="1000" b="1" dirty="0">
                        <a:solidFill>
                          <a:srgbClr val="333333"/>
                        </a:solidFill>
                        <a:effectLst/>
                      </a:endParaRPr>
                    </a:p>
                  </a:txBody>
                  <a:tcPr marL="22037" marR="22037" marT="0" marB="0" anchor="ct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c>
                  <a:txBody>
                    <a:bodyPr/>
                    <a:lstStyle/>
                    <a:p>
                      <a:pPr algn="just">
                        <a:lnSpc>
                          <a:spcPts val="1000"/>
                        </a:lnSpc>
                      </a:pPr>
                      <a:r>
                        <a:rPr lang="zh-TW" sz="1000" b="1" dirty="0">
                          <a:solidFill>
                            <a:srgbClr val="333333"/>
                          </a:solidFill>
                          <a:effectLst/>
                          <a:ea typeface="標楷體"/>
                        </a:rPr>
                        <a:t>每學期開學前全面檢視</a:t>
                      </a:r>
                      <a:endParaRPr lang="zh-TW" sz="1000" b="1" dirty="0">
                        <a:solidFill>
                          <a:srgbClr val="333333"/>
                        </a:solidFill>
                        <a:effectLst/>
                      </a:endParaRPr>
                    </a:p>
                  </a:txBody>
                  <a:tcPr marL="22037" marR="22037" marT="0" marB="0" anchor="ct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c>
                  <a:txBody>
                    <a:bodyPr/>
                    <a:lstStyle/>
                    <a:p>
                      <a:pPr>
                        <a:lnSpc>
                          <a:spcPts val="1000"/>
                        </a:lnSpc>
                      </a:pPr>
                      <a:r>
                        <a:rPr lang="zh-TW" sz="800">
                          <a:solidFill>
                            <a:srgbClr val="333333"/>
                          </a:solidFill>
                          <a:effectLst/>
                        </a:rPr>
                        <a:t>  </a:t>
                      </a:r>
                    </a:p>
                  </a:txBody>
                  <a:tcPr marL="22037" marR="22037" marT="0" marB="0" anchor="ct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r>
              <a:tr h="176298">
                <a:tc>
                  <a:txBody>
                    <a:bodyPr/>
                    <a:lstStyle/>
                    <a:p>
                      <a:pPr algn="ctr">
                        <a:lnSpc>
                          <a:spcPts val="1000"/>
                        </a:lnSpc>
                      </a:pPr>
                      <a:r>
                        <a:rPr lang="en-US" sz="800" b="1">
                          <a:solidFill>
                            <a:srgbClr val="333333"/>
                          </a:solidFill>
                          <a:effectLst/>
                          <a:latin typeface="標楷體"/>
                        </a:rPr>
                        <a:t>8</a:t>
                      </a:r>
                      <a:endParaRPr lang="zh-TW" sz="800" b="1">
                        <a:solidFill>
                          <a:srgbClr val="333333"/>
                        </a:solidFill>
                        <a:effectLst/>
                      </a:endParaRPr>
                    </a:p>
                  </a:txBody>
                  <a:tcPr marL="22037" marR="22037" marT="0" marB="0" anchor="ct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c>
                  <a:txBody>
                    <a:bodyPr/>
                    <a:lstStyle/>
                    <a:p>
                      <a:pPr algn="just">
                        <a:lnSpc>
                          <a:spcPts val="1000"/>
                        </a:lnSpc>
                      </a:pPr>
                      <a:r>
                        <a:rPr lang="zh-TW" sz="800" b="1" dirty="0">
                          <a:solidFill>
                            <a:srgbClr val="333333"/>
                          </a:solidFill>
                          <a:effectLst/>
                          <a:ea typeface="標楷體"/>
                        </a:rPr>
                        <a:t>表</a:t>
                      </a:r>
                      <a:r>
                        <a:rPr lang="en-US" sz="800" b="1" dirty="0">
                          <a:solidFill>
                            <a:srgbClr val="333333"/>
                          </a:solidFill>
                          <a:effectLst/>
                          <a:ea typeface="標楷體"/>
                        </a:rPr>
                        <a:t>2-6-3</a:t>
                      </a:r>
                      <a:endParaRPr lang="zh-TW" sz="800" b="1" dirty="0">
                        <a:solidFill>
                          <a:srgbClr val="333333"/>
                        </a:solidFill>
                        <a:effectLst/>
                      </a:endParaRPr>
                    </a:p>
                  </a:txBody>
                  <a:tcPr marL="22037" marR="22037" marT="0" marB="0" anchor="ct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c>
                  <a:txBody>
                    <a:bodyPr/>
                    <a:lstStyle/>
                    <a:p>
                      <a:pPr algn="just">
                        <a:lnSpc>
                          <a:spcPts val="1000"/>
                        </a:lnSpc>
                      </a:pPr>
                      <a:r>
                        <a:rPr lang="zh-TW" sz="1000" b="1">
                          <a:solidFill>
                            <a:srgbClr val="333333"/>
                          </a:solidFill>
                          <a:effectLst/>
                          <a:ea typeface="標楷體"/>
                          <a:hlinkClick r:id="rId9"/>
                        </a:rPr>
                        <a:t>學校公共場所安全檢核表</a:t>
                      </a:r>
                      <a:endParaRPr lang="zh-TW" sz="1000" b="1">
                        <a:solidFill>
                          <a:srgbClr val="333333"/>
                        </a:solidFill>
                        <a:effectLst/>
                      </a:endParaRPr>
                    </a:p>
                  </a:txBody>
                  <a:tcPr marL="22037" marR="22037" marT="0" marB="0" anchor="ct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c>
                  <a:txBody>
                    <a:bodyPr/>
                    <a:lstStyle/>
                    <a:p>
                      <a:pPr algn="just">
                        <a:lnSpc>
                          <a:spcPts val="1000"/>
                        </a:lnSpc>
                      </a:pPr>
                      <a:r>
                        <a:rPr lang="zh-TW" sz="1000" b="1" dirty="0">
                          <a:solidFill>
                            <a:srgbClr val="333333"/>
                          </a:solidFill>
                          <a:effectLst/>
                          <a:ea typeface="標楷體"/>
                        </a:rPr>
                        <a:t>每學期開學前全面檢視</a:t>
                      </a:r>
                      <a:endParaRPr lang="zh-TW" sz="1000" b="1" dirty="0">
                        <a:solidFill>
                          <a:srgbClr val="333333"/>
                        </a:solidFill>
                        <a:effectLst/>
                      </a:endParaRPr>
                    </a:p>
                  </a:txBody>
                  <a:tcPr marL="22037" marR="22037" marT="0" marB="0" anchor="ct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c>
                  <a:txBody>
                    <a:bodyPr/>
                    <a:lstStyle/>
                    <a:p>
                      <a:pPr>
                        <a:lnSpc>
                          <a:spcPts val="1000"/>
                        </a:lnSpc>
                      </a:pPr>
                      <a:r>
                        <a:rPr lang="zh-TW" sz="800">
                          <a:solidFill>
                            <a:srgbClr val="333333"/>
                          </a:solidFill>
                          <a:effectLst/>
                        </a:rPr>
                        <a:t>  </a:t>
                      </a:r>
                    </a:p>
                  </a:txBody>
                  <a:tcPr marL="22037" marR="22037" marT="0" marB="0" anchor="ct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r>
              <a:tr h="176298">
                <a:tc>
                  <a:txBody>
                    <a:bodyPr/>
                    <a:lstStyle/>
                    <a:p>
                      <a:pPr algn="ctr">
                        <a:lnSpc>
                          <a:spcPts val="1000"/>
                        </a:lnSpc>
                      </a:pPr>
                      <a:r>
                        <a:rPr lang="en-US" sz="800" b="1">
                          <a:solidFill>
                            <a:srgbClr val="333333"/>
                          </a:solidFill>
                          <a:effectLst/>
                          <a:latin typeface="標楷體"/>
                        </a:rPr>
                        <a:t>9</a:t>
                      </a:r>
                      <a:endParaRPr lang="zh-TW" sz="800" b="1">
                        <a:solidFill>
                          <a:srgbClr val="333333"/>
                        </a:solidFill>
                        <a:effectLst/>
                      </a:endParaRPr>
                    </a:p>
                  </a:txBody>
                  <a:tcPr marL="22037" marR="22037" marT="0" marB="0" anchor="ct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c>
                  <a:txBody>
                    <a:bodyPr/>
                    <a:lstStyle/>
                    <a:p>
                      <a:pPr algn="just">
                        <a:lnSpc>
                          <a:spcPts val="1000"/>
                        </a:lnSpc>
                      </a:pPr>
                      <a:r>
                        <a:rPr lang="zh-TW" sz="800" b="1">
                          <a:solidFill>
                            <a:srgbClr val="333333"/>
                          </a:solidFill>
                          <a:effectLst/>
                          <a:ea typeface="標楷體"/>
                        </a:rPr>
                        <a:t>表</a:t>
                      </a:r>
                      <a:r>
                        <a:rPr lang="en-US" sz="800" b="1">
                          <a:solidFill>
                            <a:srgbClr val="333333"/>
                          </a:solidFill>
                          <a:effectLst/>
                          <a:ea typeface="標楷體"/>
                        </a:rPr>
                        <a:t>2-6-4</a:t>
                      </a:r>
                      <a:endParaRPr lang="zh-TW" sz="800" b="1">
                        <a:solidFill>
                          <a:srgbClr val="333333"/>
                        </a:solidFill>
                        <a:effectLst/>
                      </a:endParaRPr>
                    </a:p>
                  </a:txBody>
                  <a:tcPr marL="22037" marR="22037" marT="0" marB="0" anchor="ct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c>
                  <a:txBody>
                    <a:bodyPr/>
                    <a:lstStyle/>
                    <a:p>
                      <a:pPr algn="just">
                        <a:lnSpc>
                          <a:spcPts val="1000"/>
                        </a:lnSpc>
                      </a:pPr>
                      <a:r>
                        <a:rPr lang="zh-TW" sz="1000" b="1" spc="50">
                          <a:solidFill>
                            <a:srgbClr val="333333"/>
                          </a:solidFill>
                          <a:effectLst/>
                          <a:ea typeface="標楷體"/>
                          <a:hlinkClick r:id="rId10"/>
                        </a:rPr>
                        <a:t>各科實驗教室安全檢核表</a:t>
                      </a:r>
                      <a:endParaRPr lang="zh-TW" sz="1000" b="1">
                        <a:solidFill>
                          <a:srgbClr val="333333"/>
                        </a:solidFill>
                        <a:effectLst/>
                      </a:endParaRPr>
                    </a:p>
                  </a:txBody>
                  <a:tcPr marL="22037" marR="22037" marT="0" marB="0" anchor="ct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c>
                  <a:txBody>
                    <a:bodyPr/>
                    <a:lstStyle/>
                    <a:p>
                      <a:pPr algn="just">
                        <a:lnSpc>
                          <a:spcPts val="1000"/>
                        </a:lnSpc>
                      </a:pPr>
                      <a:r>
                        <a:rPr lang="zh-TW" sz="1000" b="1" dirty="0">
                          <a:solidFill>
                            <a:srgbClr val="333333"/>
                          </a:solidFill>
                          <a:effectLst/>
                          <a:ea typeface="標楷體"/>
                        </a:rPr>
                        <a:t>每學期開學前全面檢視</a:t>
                      </a:r>
                      <a:endParaRPr lang="zh-TW" sz="1000" b="1" dirty="0">
                        <a:solidFill>
                          <a:srgbClr val="333333"/>
                        </a:solidFill>
                        <a:effectLst/>
                      </a:endParaRPr>
                    </a:p>
                  </a:txBody>
                  <a:tcPr marL="22037" marR="22037" marT="0" marB="0" anchor="ct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c>
                  <a:txBody>
                    <a:bodyPr/>
                    <a:lstStyle/>
                    <a:p>
                      <a:pPr>
                        <a:lnSpc>
                          <a:spcPts val="1000"/>
                        </a:lnSpc>
                      </a:pPr>
                      <a:r>
                        <a:rPr lang="zh-TW" sz="800">
                          <a:solidFill>
                            <a:srgbClr val="333333"/>
                          </a:solidFill>
                          <a:effectLst/>
                        </a:rPr>
                        <a:t>  </a:t>
                      </a:r>
                    </a:p>
                  </a:txBody>
                  <a:tcPr marL="22037" marR="22037" marT="0" marB="0" anchor="ct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r>
              <a:tr h="176298">
                <a:tc>
                  <a:txBody>
                    <a:bodyPr/>
                    <a:lstStyle/>
                    <a:p>
                      <a:pPr algn="ctr">
                        <a:lnSpc>
                          <a:spcPts val="1000"/>
                        </a:lnSpc>
                      </a:pPr>
                      <a:r>
                        <a:rPr lang="en-US" sz="800" b="1">
                          <a:solidFill>
                            <a:srgbClr val="333333"/>
                          </a:solidFill>
                          <a:effectLst/>
                          <a:latin typeface="標楷體"/>
                        </a:rPr>
                        <a:t>10</a:t>
                      </a:r>
                      <a:endParaRPr lang="zh-TW" sz="800" b="1">
                        <a:solidFill>
                          <a:srgbClr val="333333"/>
                        </a:solidFill>
                        <a:effectLst/>
                      </a:endParaRPr>
                    </a:p>
                  </a:txBody>
                  <a:tcPr marL="22037" marR="22037" marT="0" marB="0" anchor="ct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c>
                  <a:txBody>
                    <a:bodyPr/>
                    <a:lstStyle/>
                    <a:p>
                      <a:pPr algn="just">
                        <a:lnSpc>
                          <a:spcPts val="1000"/>
                        </a:lnSpc>
                      </a:pPr>
                      <a:r>
                        <a:rPr lang="zh-TW" sz="800" b="1">
                          <a:solidFill>
                            <a:srgbClr val="333333"/>
                          </a:solidFill>
                          <a:effectLst/>
                          <a:ea typeface="標楷體"/>
                        </a:rPr>
                        <a:t>表</a:t>
                      </a:r>
                      <a:r>
                        <a:rPr lang="en-US" sz="800" b="1">
                          <a:solidFill>
                            <a:srgbClr val="333333"/>
                          </a:solidFill>
                          <a:effectLst/>
                          <a:ea typeface="標楷體"/>
                        </a:rPr>
                        <a:t>3-1</a:t>
                      </a:r>
                      <a:endParaRPr lang="zh-TW" sz="800" b="1">
                        <a:solidFill>
                          <a:srgbClr val="333333"/>
                        </a:solidFill>
                        <a:effectLst/>
                      </a:endParaRPr>
                    </a:p>
                  </a:txBody>
                  <a:tcPr marL="22037" marR="22037" marT="0" marB="0" anchor="ct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c>
                  <a:txBody>
                    <a:bodyPr/>
                    <a:lstStyle/>
                    <a:p>
                      <a:pPr algn="just">
                        <a:lnSpc>
                          <a:spcPts val="1000"/>
                        </a:lnSpc>
                      </a:pPr>
                      <a:r>
                        <a:rPr lang="zh-TW" sz="1000" b="1" spc="-20">
                          <a:solidFill>
                            <a:srgbClr val="333333"/>
                          </a:solidFill>
                          <a:effectLst/>
                          <a:ea typeface="標楷體"/>
                          <a:hlinkClick r:id="rId11"/>
                        </a:rPr>
                        <a:t>一般教學安全管理自我檢視表</a:t>
                      </a:r>
                      <a:endParaRPr lang="zh-TW" sz="1000" b="1">
                        <a:solidFill>
                          <a:srgbClr val="333333"/>
                        </a:solidFill>
                        <a:effectLst/>
                      </a:endParaRPr>
                    </a:p>
                  </a:txBody>
                  <a:tcPr marL="22037" marR="22037" marT="0" marB="0" anchor="ct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c>
                  <a:txBody>
                    <a:bodyPr/>
                    <a:lstStyle/>
                    <a:p>
                      <a:pPr algn="just">
                        <a:lnSpc>
                          <a:spcPts val="1000"/>
                        </a:lnSpc>
                      </a:pPr>
                      <a:r>
                        <a:rPr lang="zh-TW" sz="1000" b="1" dirty="0">
                          <a:solidFill>
                            <a:srgbClr val="333333"/>
                          </a:solidFill>
                          <a:effectLst/>
                          <a:ea typeface="標楷體"/>
                        </a:rPr>
                        <a:t>每學期中不定期教師自行檢視</a:t>
                      </a:r>
                      <a:endParaRPr lang="zh-TW" sz="1000" b="1" dirty="0">
                        <a:solidFill>
                          <a:srgbClr val="333333"/>
                        </a:solidFill>
                        <a:effectLst/>
                      </a:endParaRPr>
                    </a:p>
                  </a:txBody>
                  <a:tcPr marL="22037" marR="22037" marT="0" marB="0" anchor="ct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c>
                  <a:txBody>
                    <a:bodyPr/>
                    <a:lstStyle/>
                    <a:p>
                      <a:pPr>
                        <a:lnSpc>
                          <a:spcPts val="1000"/>
                        </a:lnSpc>
                      </a:pPr>
                      <a:r>
                        <a:rPr lang="zh-TW" sz="800">
                          <a:solidFill>
                            <a:srgbClr val="333333"/>
                          </a:solidFill>
                          <a:effectLst/>
                        </a:rPr>
                        <a:t>  </a:t>
                      </a:r>
                    </a:p>
                  </a:txBody>
                  <a:tcPr marL="22037" marR="22037" marT="0" marB="0" anchor="ct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r>
              <a:tr h="176298">
                <a:tc>
                  <a:txBody>
                    <a:bodyPr/>
                    <a:lstStyle/>
                    <a:p>
                      <a:pPr algn="ctr">
                        <a:lnSpc>
                          <a:spcPts val="1000"/>
                        </a:lnSpc>
                      </a:pPr>
                      <a:r>
                        <a:rPr lang="en-US" sz="800" b="1">
                          <a:solidFill>
                            <a:srgbClr val="333333"/>
                          </a:solidFill>
                          <a:effectLst/>
                          <a:latin typeface="標楷體"/>
                        </a:rPr>
                        <a:t>11</a:t>
                      </a:r>
                      <a:endParaRPr lang="zh-TW" sz="800" b="1">
                        <a:solidFill>
                          <a:srgbClr val="333333"/>
                        </a:solidFill>
                        <a:effectLst/>
                      </a:endParaRPr>
                    </a:p>
                  </a:txBody>
                  <a:tcPr marL="22037" marR="22037" marT="0" marB="0" anchor="ct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c>
                  <a:txBody>
                    <a:bodyPr/>
                    <a:lstStyle/>
                    <a:p>
                      <a:pPr algn="just">
                        <a:lnSpc>
                          <a:spcPts val="1000"/>
                        </a:lnSpc>
                      </a:pPr>
                      <a:r>
                        <a:rPr lang="zh-TW" sz="800" b="1">
                          <a:solidFill>
                            <a:srgbClr val="333333"/>
                          </a:solidFill>
                          <a:effectLst/>
                          <a:ea typeface="標楷體"/>
                        </a:rPr>
                        <a:t>表</a:t>
                      </a:r>
                      <a:r>
                        <a:rPr lang="en-US" sz="800" b="1">
                          <a:solidFill>
                            <a:srgbClr val="333333"/>
                          </a:solidFill>
                          <a:effectLst/>
                          <a:ea typeface="標楷體"/>
                        </a:rPr>
                        <a:t>3-2</a:t>
                      </a:r>
                      <a:endParaRPr lang="zh-TW" sz="800" b="1">
                        <a:solidFill>
                          <a:srgbClr val="333333"/>
                        </a:solidFill>
                        <a:effectLst/>
                      </a:endParaRPr>
                    </a:p>
                  </a:txBody>
                  <a:tcPr marL="22037" marR="22037" marT="0" marB="0" anchor="ct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c>
                  <a:txBody>
                    <a:bodyPr/>
                    <a:lstStyle/>
                    <a:p>
                      <a:pPr algn="just">
                        <a:lnSpc>
                          <a:spcPts val="1000"/>
                        </a:lnSpc>
                      </a:pPr>
                      <a:r>
                        <a:rPr lang="zh-TW" sz="1000" b="1" spc="50">
                          <a:solidFill>
                            <a:srgbClr val="333333"/>
                          </a:solidFill>
                          <a:effectLst/>
                          <a:ea typeface="標楷體"/>
                          <a:hlinkClick r:id="rId12"/>
                        </a:rPr>
                        <a:t>實驗安全管理檢核表</a:t>
                      </a:r>
                      <a:endParaRPr lang="zh-TW" sz="1000" b="1">
                        <a:solidFill>
                          <a:srgbClr val="333333"/>
                        </a:solidFill>
                        <a:effectLst/>
                      </a:endParaRPr>
                    </a:p>
                  </a:txBody>
                  <a:tcPr marL="22037" marR="22037" marT="0" marB="0" anchor="ct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c>
                  <a:txBody>
                    <a:bodyPr/>
                    <a:lstStyle/>
                    <a:p>
                      <a:pPr algn="just">
                        <a:lnSpc>
                          <a:spcPts val="1000"/>
                        </a:lnSpc>
                      </a:pPr>
                      <a:r>
                        <a:rPr lang="zh-TW" sz="1000" b="1" dirty="0">
                          <a:solidFill>
                            <a:srgbClr val="333333"/>
                          </a:solidFill>
                          <a:effectLst/>
                          <a:ea typeface="標楷體"/>
                        </a:rPr>
                        <a:t>每學期開學前及學期中檢視</a:t>
                      </a:r>
                      <a:endParaRPr lang="zh-TW" sz="1000" b="1" dirty="0">
                        <a:solidFill>
                          <a:srgbClr val="333333"/>
                        </a:solidFill>
                        <a:effectLst/>
                      </a:endParaRPr>
                    </a:p>
                  </a:txBody>
                  <a:tcPr marL="22037" marR="22037" marT="0" marB="0" anchor="ct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c>
                  <a:txBody>
                    <a:bodyPr/>
                    <a:lstStyle/>
                    <a:p>
                      <a:pPr>
                        <a:lnSpc>
                          <a:spcPts val="1000"/>
                        </a:lnSpc>
                      </a:pPr>
                      <a:r>
                        <a:rPr lang="zh-TW" sz="800">
                          <a:solidFill>
                            <a:srgbClr val="333333"/>
                          </a:solidFill>
                          <a:effectLst/>
                        </a:rPr>
                        <a:t>  </a:t>
                      </a:r>
                    </a:p>
                  </a:txBody>
                  <a:tcPr marL="22037" marR="22037" marT="0" marB="0" anchor="ct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r>
              <a:tr h="176298">
                <a:tc>
                  <a:txBody>
                    <a:bodyPr/>
                    <a:lstStyle/>
                    <a:p>
                      <a:pPr algn="ctr">
                        <a:lnSpc>
                          <a:spcPts val="1000"/>
                        </a:lnSpc>
                      </a:pPr>
                      <a:r>
                        <a:rPr lang="en-US" sz="800" b="1">
                          <a:solidFill>
                            <a:srgbClr val="333333"/>
                          </a:solidFill>
                          <a:effectLst/>
                          <a:latin typeface="標楷體"/>
                        </a:rPr>
                        <a:t>12</a:t>
                      </a:r>
                      <a:endParaRPr lang="zh-TW" sz="800" b="1">
                        <a:solidFill>
                          <a:srgbClr val="333333"/>
                        </a:solidFill>
                        <a:effectLst/>
                      </a:endParaRPr>
                    </a:p>
                  </a:txBody>
                  <a:tcPr marL="22037" marR="22037" marT="0" marB="0" anchor="ct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c>
                  <a:txBody>
                    <a:bodyPr/>
                    <a:lstStyle/>
                    <a:p>
                      <a:pPr algn="just">
                        <a:lnSpc>
                          <a:spcPts val="1000"/>
                        </a:lnSpc>
                      </a:pPr>
                      <a:r>
                        <a:rPr lang="zh-TW" sz="800" b="1">
                          <a:solidFill>
                            <a:srgbClr val="333333"/>
                          </a:solidFill>
                          <a:effectLst/>
                          <a:ea typeface="標楷體"/>
                        </a:rPr>
                        <a:t>表</a:t>
                      </a:r>
                      <a:r>
                        <a:rPr lang="en-US" sz="800" b="1">
                          <a:solidFill>
                            <a:srgbClr val="333333"/>
                          </a:solidFill>
                          <a:effectLst/>
                          <a:ea typeface="標楷體"/>
                        </a:rPr>
                        <a:t>3-3</a:t>
                      </a:r>
                      <a:endParaRPr lang="zh-TW" sz="800" b="1">
                        <a:solidFill>
                          <a:srgbClr val="333333"/>
                        </a:solidFill>
                        <a:effectLst/>
                      </a:endParaRPr>
                    </a:p>
                  </a:txBody>
                  <a:tcPr marL="22037" marR="22037" marT="0" marB="0" anchor="ct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c>
                  <a:txBody>
                    <a:bodyPr/>
                    <a:lstStyle/>
                    <a:p>
                      <a:pPr algn="just">
                        <a:lnSpc>
                          <a:spcPts val="1000"/>
                        </a:lnSpc>
                      </a:pPr>
                      <a:r>
                        <a:rPr lang="zh-TW" sz="1000" b="1" spc="50">
                          <a:solidFill>
                            <a:srgbClr val="333333"/>
                          </a:solidFill>
                          <a:effectLst/>
                          <a:ea typeface="標楷體"/>
                          <a:hlinkClick r:id="rId13"/>
                        </a:rPr>
                        <a:t>游泳安全管理檢核表</a:t>
                      </a:r>
                      <a:endParaRPr lang="zh-TW" sz="1000" b="1">
                        <a:solidFill>
                          <a:srgbClr val="333333"/>
                        </a:solidFill>
                        <a:effectLst/>
                      </a:endParaRPr>
                    </a:p>
                  </a:txBody>
                  <a:tcPr marL="22037" marR="22037" marT="0" marB="0" anchor="ct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c>
                  <a:txBody>
                    <a:bodyPr/>
                    <a:lstStyle/>
                    <a:p>
                      <a:pPr algn="just">
                        <a:lnSpc>
                          <a:spcPts val="1000"/>
                        </a:lnSpc>
                      </a:pPr>
                      <a:r>
                        <a:rPr lang="zh-TW" sz="1000" b="1" dirty="0">
                          <a:solidFill>
                            <a:srgbClr val="333333"/>
                          </a:solidFill>
                          <a:effectLst/>
                          <a:ea typeface="標楷體"/>
                        </a:rPr>
                        <a:t>每學期開學前及學期中檢視</a:t>
                      </a:r>
                      <a:endParaRPr lang="zh-TW" sz="1000" b="1" dirty="0">
                        <a:solidFill>
                          <a:srgbClr val="333333"/>
                        </a:solidFill>
                        <a:effectLst/>
                      </a:endParaRPr>
                    </a:p>
                  </a:txBody>
                  <a:tcPr marL="22037" marR="22037" marT="0" marB="0" anchor="ct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c>
                  <a:txBody>
                    <a:bodyPr/>
                    <a:lstStyle/>
                    <a:p>
                      <a:pPr>
                        <a:lnSpc>
                          <a:spcPts val="1000"/>
                        </a:lnSpc>
                      </a:pPr>
                      <a:r>
                        <a:rPr lang="zh-TW" sz="800">
                          <a:solidFill>
                            <a:srgbClr val="333333"/>
                          </a:solidFill>
                          <a:effectLst/>
                        </a:rPr>
                        <a:t>  </a:t>
                      </a:r>
                    </a:p>
                  </a:txBody>
                  <a:tcPr marL="22037" marR="22037" marT="0" marB="0" anchor="ct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r>
              <a:tr h="176298">
                <a:tc>
                  <a:txBody>
                    <a:bodyPr/>
                    <a:lstStyle/>
                    <a:p>
                      <a:pPr algn="ctr">
                        <a:lnSpc>
                          <a:spcPts val="1000"/>
                        </a:lnSpc>
                      </a:pPr>
                      <a:r>
                        <a:rPr lang="en-US" sz="800" b="1">
                          <a:solidFill>
                            <a:srgbClr val="333333"/>
                          </a:solidFill>
                          <a:effectLst/>
                          <a:latin typeface="標楷體"/>
                        </a:rPr>
                        <a:t>13</a:t>
                      </a:r>
                      <a:endParaRPr lang="zh-TW" sz="800" b="1">
                        <a:solidFill>
                          <a:srgbClr val="333333"/>
                        </a:solidFill>
                        <a:effectLst/>
                      </a:endParaRPr>
                    </a:p>
                  </a:txBody>
                  <a:tcPr marL="22037" marR="22037" marT="0" marB="0" anchor="ct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c>
                  <a:txBody>
                    <a:bodyPr/>
                    <a:lstStyle/>
                    <a:p>
                      <a:pPr algn="just">
                        <a:lnSpc>
                          <a:spcPts val="1000"/>
                        </a:lnSpc>
                      </a:pPr>
                      <a:r>
                        <a:rPr lang="zh-TW" sz="800" b="1">
                          <a:solidFill>
                            <a:srgbClr val="333333"/>
                          </a:solidFill>
                          <a:effectLst/>
                          <a:ea typeface="標楷體"/>
                        </a:rPr>
                        <a:t>表</a:t>
                      </a:r>
                      <a:r>
                        <a:rPr lang="en-US" sz="800" b="1">
                          <a:solidFill>
                            <a:srgbClr val="333333"/>
                          </a:solidFill>
                          <a:effectLst/>
                          <a:ea typeface="標楷體"/>
                        </a:rPr>
                        <a:t>3-4-1</a:t>
                      </a:r>
                      <a:endParaRPr lang="zh-TW" sz="800" b="1">
                        <a:solidFill>
                          <a:srgbClr val="333333"/>
                        </a:solidFill>
                        <a:effectLst/>
                      </a:endParaRPr>
                    </a:p>
                  </a:txBody>
                  <a:tcPr marL="22037" marR="22037" marT="0" marB="0" anchor="ct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c>
                  <a:txBody>
                    <a:bodyPr/>
                    <a:lstStyle/>
                    <a:p>
                      <a:pPr algn="just">
                        <a:lnSpc>
                          <a:spcPts val="1000"/>
                        </a:lnSpc>
                      </a:pPr>
                      <a:r>
                        <a:rPr lang="zh-TW" sz="1000" b="1">
                          <a:solidFill>
                            <a:srgbClr val="333333"/>
                          </a:solidFill>
                          <a:effectLst/>
                          <a:ea typeface="標楷體"/>
                          <a:hlinkClick r:id="rId14"/>
                        </a:rPr>
                        <a:t>校外教學安全檢核表</a:t>
                      </a:r>
                      <a:endParaRPr lang="zh-TW" sz="1000" b="1">
                        <a:solidFill>
                          <a:srgbClr val="333333"/>
                        </a:solidFill>
                        <a:effectLst/>
                      </a:endParaRPr>
                    </a:p>
                  </a:txBody>
                  <a:tcPr marL="22037" marR="22037" marT="0" marB="0" anchor="ct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c>
                  <a:txBody>
                    <a:bodyPr/>
                    <a:lstStyle/>
                    <a:p>
                      <a:pPr algn="just">
                        <a:lnSpc>
                          <a:spcPts val="1000"/>
                        </a:lnSpc>
                      </a:pPr>
                      <a:r>
                        <a:rPr lang="zh-TW" sz="1000" b="1" dirty="0">
                          <a:solidFill>
                            <a:srgbClr val="333333"/>
                          </a:solidFill>
                          <a:effectLst/>
                          <a:ea typeface="標楷體"/>
                        </a:rPr>
                        <a:t>辦理校外教學活動前全面檢視</a:t>
                      </a:r>
                      <a:endParaRPr lang="zh-TW" sz="1000" b="1" dirty="0">
                        <a:solidFill>
                          <a:srgbClr val="333333"/>
                        </a:solidFill>
                        <a:effectLst/>
                      </a:endParaRPr>
                    </a:p>
                  </a:txBody>
                  <a:tcPr marL="22037" marR="22037" marT="0" marB="0" anchor="ct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c>
                  <a:txBody>
                    <a:bodyPr/>
                    <a:lstStyle/>
                    <a:p>
                      <a:pPr>
                        <a:lnSpc>
                          <a:spcPts val="1000"/>
                        </a:lnSpc>
                      </a:pPr>
                      <a:r>
                        <a:rPr lang="zh-TW" sz="800">
                          <a:solidFill>
                            <a:srgbClr val="333333"/>
                          </a:solidFill>
                          <a:effectLst/>
                        </a:rPr>
                        <a:t>  </a:t>
                      </a:r>
                    </a:p>
                  </a:txBody>
                  <a:tcPr marL="22037" marR="22037" marT="0" marB="0" anchor="ct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r>
              <a:tr h="176298">
                <a:tc>
                  <a:txBody>
                    <a:bodyPr/>
                    <a:lstStyle/>
                    <a:p>
                      <a:pPr algn="ctr">
                        <a:lnSpc>
                          <a:spcPts val="1000"/>
                        </a:lnSpc>
                      </a:pPr>
                      <a:r>
                        <a:rPr lang="en-US" sz="800" b="1">
                          <a:solidFill>
                            <a:srgbClr val="333333"/>
                          </a:solidFill>
                          <a:effectLst/>
                          <a:latin typeface="標楷體"/>
                        </a:rPr>
                        <a:t>14</a:t>
                      </a:r>
                      <a:endParaRPr lang="zh-TW" sz="800" b="1">
                        <a:solidFill>
                          <a:srgbClr val="333333"/>
                        </a:solidFill>
                        <a:effectLst/>
                      </a:endParaRPr>
                    </a:p>
                  </a:txBody>
                  <a:tcPr marL="22037" marR="22037" marT="0" marB="0" anchor="ct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c>
                  <a:txBody>
                    <a:bodyPr/>
                    <a:lstStyle/>
                    <a:p>
                      <a:pPr algn="just">
                        <a:lnSpc>
                          <a:spcPts val="1000"/>
                        </a:lnSpc>
                      </a:pPr>
                      <a:r>
                        <a:rPr lang="zh-TW" sz="800" b="1">
                          <a:solidFill>
                            <a:srgbClr val="333333"/>
                          </a:solidFill>
                          <a:effectLst/>
                          <a:ea typeface="標楷體"/>
                        </a:rPr>
                        <a:t>表</a:t>
                      </a:r>
                      <a:r>
                        <a:rPr lang="en-US" sz="800" b="1">
                          <a:solidFill>
                            <a:srgbClr val="333333"/>
                          </a:solidFill>
                          <a:effectLst/>
                          <a:ea typeface="標楷體"/>
                        </a:rPr>
                        <a:t>3-4-2</a:t>
                      </a:r>
                      <a:endParaRPr lang="zh-TW" sz="800" b="1">
                        <a:solidFill>
                          <a:srgbClr val="333333"/>
                        </a:solidFill>
                        <a:effectLst/>
                      </a:endParaRPr>
                    </a:p>
                  </a:txBody>
                  <a:tcPr marL="22037" marR="22037" marT="0" marB="0" anchor="ct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c>
                  <a:txBody>
                    <a:bodyPr/>
                    <a:lstStyle/>
                    <a:p>
                      <a:pPr algn="just">
                        <a:lnSpc>
                          <a:spcPts val="1000"/>
                        </a:lnSpc>
                      </a:pPr>
                      <a:r>
                        <a:rPr lang="zh-TW" sz="1000" b="1">
                          <a:solidFill>
                            <a:srgbClr val="333333"/>
                          </a:solidFill>
                          <a:effectLst/>
                          <a:ea typeface="標楷體"/>
                          <a:hlinkClick r:id="rId15"/>
                        </a:rPr>
                        <a:t>車輛安全檢查表</a:t>
                      </a:r>
                      <a:endParaRPr lang="zh-TW" sz="1000" b="1">
                        <a:solidFill>
                          <a:srgbClr val="333333"/>
                        </a:solidFill>
                        <a:effectLst/>
                      </a:endParaRPr>
                    </a:p>
                  </a:txBody>
                  <a:tcPr marL="22037" marR="22037" marT="0" marB="0" anchor="ct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c>
                  <a:txBody>
                    <a:bodyPr/>
                    <a:lstStyle/>
                    <a:p>
                      <a:pPr algn="just">
                        <a:lnSpc>
                          <a:spcPts val="1000"/>
                        </a:lnSpc>
                      </a:pPr>
                      <a:r>
                        <a:rPr lang="zh-TW" sz="1000" b="1" dirty="0">
                          <a:solidFill>
                            <a:srgbClr val="333333"/>
                          </a:solidFill>
                          <a:effectLst/>
                          <a:ea typeface="標楷體"/>
                        </a:rPr>
                        <a:t>每學期開學前全面檢視</a:t>
                      </a:r>
                      <a:endParaRPr lang="zh-TW" sz="1000" b="1" dirty="0">
                        <a:solidFill>
                          <a:srgbClr val="333333"/>
                        </a:solidFill>
                        <a:effectLst/>
                      </a:endParaRPr>
                    </a:p>
                  </a:txBody>
                  <a:tcPr marL="22037" marR="22037" marT="0" marB="0" anchor="ct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c>
                  <a:txBody>
                    <a:bodyPr/>
                    <a:lstStyle/>
                    <a:p>
                      <a:pPr>
                        <a:lnSpc>
                          <a:spcPts val="1000"/>
                        </a:lnSpc>
                      </a:pPr>
                      <a:r>
                        <a:rPr lang="zh-TW" sz="800">
                          <a:solidFill>
                            <a:srgbClr val="333333"/>
                          </a:solidFill>
                          <a:effectLst/>
                        </a:rPr>
                        <a:t>  </a:t>
                      </a:r>
                    </a:p>
                  </a:txBody>
                  <a:tcPr marL="22037" marR="22037" marT="0" marB="0" anchor="ct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r>
              <a:tr h="176298">
                <a:tc>
                  <a:txBody>
                    <a:bodyPr/>
                    <a:lstStyle/>
                    <a:p>
                      <a:pPr algn="ctr">
                        <a:lnSpc>
                          <a:spcPts val="1000"/>
                        </a:lnSpc>
                      </a:pPr>
                      <a:r>
                        <a:rPr lang="en-US" sz="800" b="1">
                          <a:solidFill>
                            <a:srgbClr val="333333"/>
                          </a:solidFill>
                          <a:effectLst/>
                          <a:latin typeface="標楷體"/>
                        </a:rPr>
                        <a:t>15</a:t>
                      </a:r>
                      <a:endParaRPr lang="zh-TW" sz="800" b="1">
                        <a:solidFill>
                          <a:srgbClr val="333333"/>
                        </a:solidFill>
                        <a:effectLst/>
                      </a:endParaRPr>
                    </a:p>
                  </a:txBody>
                  <a:tcPr marL="22037" marR="22037" marT="0" marB="0" anchor="ct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c>
                  <a:txBody>
                    <a:bodyPr/>
                    <a:lstStyle/>
                    <a:p>
                      <a:pPr algn="just">
                        <a:lnSpc>
                          <a:spcPts val="1000"/>
                        </a:lnSpc>
                      </a:pPr>
                      <a:r>
                        <a:rPr lang="zh-TW" sz="800" b="1">
                          <a:solidFill>
                            <a:srgbClr val="333333"/>
                          </a:solidFill>
                          <a:effectLst/>
                          <a:ea typeface="標楷體"/>
                        </a:rPr>
                        <a:t>表</a:t>
                      </a:r>
                      <a:r>
                        <a:rPr lang="en-US" sz="800" b="1">
                          <a:solidFill>
                            <a:srgbClr val="333333"/>
                          </a:solidFill>
                          <a:effectLst/>
                          <a:ea typeface="標楷體"/>
                        </a:rPr>
                        <a:t>3-5-1</a:t>
                      </a:r>
                      <a:endParaRPr lang="zh-TW" sz="800" b="1">
                        <a:solidFill>
                          <a:srgbClr val="333333"/>
                        </a:solidFill>
                        <a:effectLst/>
                      </a:endParaRPr>
                    </a:p>
                  </a:txBody>
                  <a:tcPr marL="22037" marR="22037" marT="0" marB="0" anchor="ct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c>
                  <a:txBody>
                    <a:bodyPr/>
                    <a:lstStyle/>
                    <a:p>
                      <a:pPr algn="just">
                        <a:lnSpc>
                          <a:spcPts val="1000"/>
                        </a:lnSpc>
                      </a:pPr>
                      <a:r>
                        <a:rPr lang="zh-TW" sz="1000" b="1">
                          <a:solidFill>
                            <a:srgbClr val="333333"/>
                          </a:solidFill>
                          <a:effectLst/>
                          <a:ea typeface="標楷體"/>
                          <a:hlinkClick r:id="rId16"/>
                        </a:rPr>
                        <a:t>嬉戲安全檢視表</a:t>
                      </a:r>
                      <a:endParaRPr lang="zh-TW" sz="1000" b="1">
                        <a:solidFill>
                          <a:srgbClr val="333333"/>
                        </a:solidFill>
                        <a:effectLst/>
                      </a:endParaRPr>
                    </a:p>
                  </a:txBody>
                  <a:tcPr marL="22037" marR="22037" marT="0" marB="0" anchor="ct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c>
                  <a:txBody>
                    <a:bodyPr/>
                    <a:lstStyle/>
                    <a:p>
                      <a:pPr algn="just">
                        <a:lnSpc>
                          <a:spcPts val="1000"/>
                        </a:lnSpc>
                      </a:pPr>
                      <a:r>
                        <a:rPr lang="zh-TW" sz="1000" b="1" dirty="0">
                          <a:solidFill>
                            <a:srgbClr val="333333"/>
                          </a:solidFill>
                          <a:effectLst/>
                          <a:ea typeface="標楷體"/>
                        </a:rPr>
                        <a:t>每學期中不定期教師自行檢視</a:t>
                      </a:r>
                      <a:endParaRPr lang="zh-TW" sz="1000" b="1" dirty="0">
                        <a:solidFill>
                          <a:srgbClr val="333333"/>
                        </a:solidFill>
                        <a:effectLst/>
                      </a:endParaRPr>
                    </a:p>
                  </a:txBody>
                  <a:tcPr marL="22037" marR="22037" marT="0" marB="0" anchor="ct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c>
                  <a:txBody>
                    <a:bodyPr/>
                    <a:lstStyle/>
                    <a:p>
                      <a:pPr>
                        <a:lnSpc>
                          <a:spcPts val="1000"/>
                        </a:lnSpc>
                      </a:pPr>
                      <a:r>
                        <a:rPr lang="zh-TW" sz="800">
                          <a:solidFill>
                            <a:srgbClr val="333333"/>
                          </a:solidFill>
                          <a:effectLst/>
                        </a:rPr>
                        <a:t>  </a:t>
                      </a:r>
                    </a:p>
                  </a:txBody>
                  <a:tcPr marL="22037" marR="22037" marT="0" marB="0" anchor="ct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r>
              <a:tr h="176298">
                <a:tc>
                  <a:txBody>
                    <a:bodyPr/>
                    <a:lstStyle/>
                    <a:p>
                      <a:pPr algn="ctr">
                        <a:lnSpc>
                          <a:spcPts val="1000"/>
                        </a:lnSpc>
                      </a:pPr>
                      <a:r>
                        <a:rPr lang="en-US" sz="800" b="1">
                          <a:solidFill>
                            <a:srgbClr val="333333"/>
                          </a:solidFill>
                          <a:effectLst/>
                          <a:latin typeface="標楷體"/>
                        </a:rPr>
                        <a:t>16</a:t>
                      </a:r>
                      <a:endParaRPr lang="zh-TW" sz="800" b="1">
                        <a:solidFill>
                          <a:srgbClr val="333333"/>
                        </a:solidFill>
                        <a:effectLst/>
                      </a:endParaRPr>
                    </a:p>
                  </a:txBody>
                  <a:tcPr marL="22037" marR="22037" marT="0" marB="0" anchor="ct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c>
                  <a:txBody>
                    <a:bodyPr/>
                    <a:lstStyle/>
                    <a:p>
                      <a:pPr algn="just">
                        <a:lnSpc>
                          <a:spcPts val="1000"/>
                        </a:lnSpc>
                      </a:pPr>
                      <a:r>
                        <a:rPr lang="zh-TW" sz="800" b="1">
                          <a:solidFill>
                            <a:srgbClr val="333333"/>
                          </a:solidFill>
                          <a:effectLst/>
                          <a:ea typeface="標楷體"/>
                        </a:rPr>
                        <a:t>表</a:t>
                      </a:r>
                      <a:r>
                        <a:rPr lang="en-US" sz="800" b="1">
                          <a:solidFill>
                            <a:srgbClr val="333333"/>
                          </a:solidFill>
                          <a:effectLst/>
                          <a:ea typeface="標楷體"/>
                        </a:rPr>
                        <a:t>3-5-2</a:t>
                      </a:r>
                      <a:endParaRPr lang="zh-TW" sz="800" b="1">
                        <a:solidFill>
                          <a:srgbClr val="333333"/>
                        </a:solidFill>
                        <a:effectLst/>
                      </a:endParaRPr>
                    </a:p>
                  </a:txBody>
                  <a:tcPr marL="22037" marR="22037" marT="0" marB="0" anchor="ct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c>
                  <a:txBody>
                    <a:bodyPr/>
                    <a:lstStyle/>
                    <a:p>
                      <a:pPr algn="just">
                        <a:lnSpc>
                          <a:spcPts val="1000"/>
                        </a:lnSpc>
                      </a:pPr>
                      <a:r>
                        <a:rPr lang="zh-TW" sz="1000" b="1">
                          <a:solidFill>
                            <a:srgbClr val="333333"/>
                          </a:solidFill>
                          <a:effectLst/>
                          <a:ea typeface="標楷體"/>
                          <a:hlinkClick r:id="rId17"/>
                        </a:rPr>
                        <a:t>運動傷害防治安全檢視表</a:t>
                      </a:r>
                      <a:endParaRPr lang="zh-TW" sz="1000" b="1">
                        <a:solidFill>
                          <a:srgbClr val="333333"/>
                        </a:solidFill>
                        <a:effectLst/>
                      </a:endParaRPr>
                    </a:p>
                  </a:txBody>
                  <a:tcPr marL="22037" marR="22037" marT="0" marB="0" anchor="ct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c>
                  <a:txBody>
                    <a:bodyPr/>
                    <a:lstStyle/>
                    <a:p>
                      <a:pPr algn="just">
                        <a:lnSpc>
                          <a:spcPts val="1000"/>
                        </a:lnSpc>
                      </a:pPr>
                      <a:r>
                        <a:rPr lang="zh-TW" sz="1000" b="1" dirty="0">
                          <a:solidFill>
                            <a:srgbClr val="333333"/>
                          </a:solidFill>
                          <a:effectLst/>
                          <a:ea typeface="標楷體"/>
                        </a:rPr>
                        <a:t>每學期中不定期教師自行檢視</a:t>
                      </a:r>
                      <a:endParaRPr lang="zh-TW" sz="1000" b="1" dirty="0">
                        <a:solidFill>
                          <a:srgbClr val="333333"/>
                        </a:solidFill>
                        <a:effectLst/>
                      </a:endParaRPr>
                    </a:p>
                  </a:txBody>
                  <a:tcPr marL="22037" marR="22037" marT="0" marB="0" anchor="ct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c>
                  <a:txBody>
                    <a:bodyPr/>
                    <a:lstStyle/>
                    <a:p>
                      <a:pPr>
                        <a:lnSpc>
                          <a:spcPts val="1000"/>
                        </a:lnSpc>
                      </a:pPr>
                      <a:r>
                        <a:rPr lang="zh-TW" sz="800">
                          <a:solidFill>
                            <a:srgbClr val="333333"/>
                          </a:solidFill>
                          <a:effectLst/>
                        </a:rPr>
                        <a:t>  </a:t>
                      </a:r>
                    </a:p>
                  </a:txBody>
                  <a:tcPr marL="22037" marR="22037" marT="0" marB="0" anchor="ct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r>
              <a:tr h="264447">
                <a:tc>
                  <a:txBody>
                    <a:bodyPr/>
                    <a:lstStyle/>
                    <a:p>
                      <a:pPr algn="ctr">
                        <a:lnSpc>
                          <a:spcPts val="1000"/>
                        </a:lnSpc>
                      </a:pPr>
                      <a:r>
                        <a:rPr lang="en-US" sz="800" b="1">
                          <a:solidFill>
                            <a:srgbClr val="333333"/>
                          </a:solidFill>
                          <a:effectLst/>
                          <a:latin typeface="標楷體"/>
                        </a:rPr>
                        <a:t>17</a:t>
                      </a:r>
                      <a:endParaRPr lang="zh-TW" sz="800" b="1">
                        <a:solidFill>
                          <a:srgbClr val="333333"/>
                        </a:solidFill>
                        <a:effectLst/>
                      </a:endParaRPr>
                    </a:p>
                  </a:txBody>
                  <a:tcPr marL="22037" marR="22037" marT="0" marB="0" anchor="ct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c>
                  <a:txBody>
                    <a:bodyPr/>
                    <a:lstStyle/>
                    <a:p>
                      <a:pPr algn="just">
                        <a:lnSpc>
                          <a:spcPts val="1000"/>
                        </a:lnSpc>
                      </a:pPr>
                      <a:r>
                        <a:rPr lang="zh-TW" sz="800" b="1">
                          <a:solidFill>
                            <a:srgbClr val="333333"/>
                          </a:solidFill>
                          <a:effectLst/>
                          <a:ea typeface="標楷體"/>
                        </a:rPr>
                        <a:t>表</a:t>
                      </a:r>
                      <a:r>
                        <a:rPr lang="en-US" sz="800" b="1">
                          <a:solidFill>
                            <a:srgbClr val="333333"/>
                          </a:solidFill>
                          <a:effectLst/>
                          <a:ea typeface="標楷體"/>
                        </a:rPr>
                        <a:t>3-6</a:t>
                      </a:r>
                      <a:endParaRPr lang="zh-TW" sz="800" b="1">
                        <a:solidFill>
                          <a:srgbClr val="333333"/>
                        </a:solidFill>
                        <a:effectLst/>
                      </a:endParaRPr>
                    </a:p>
                  </a:txBody>
                  <a:tcPr marL="22037" marR="22037" marT="0" marB="0" anchor="ct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c>
                  <a:txBody>
                    <a:bodyPr/>
                    <a:lstStyle/>
                    <a:p>
                      <a:pPr algn="just">
                        <a:lnSpc>
                          <a:spcPts val="1000"/>
                        </a:lnSpc>
                      </a:pPr>
                      <a:r>
                        <a:rPr lang="zh-TW" sz="1000" b="1" spc="50">
                          <a:solidFill>
                            <a:srgbClr val="333333"/>
                          </a:solidFill>
                          <a:effectLst/>
                          <a:ea typeface="標楷體"/>
                          <a:hlinkClick r:id="rId18"/>
                        </a:rPr>
                        <a:t>交通安全管理檢核表</a:t>
                      </a:r>
                      <a:endParaRPr lang="zh-TW" sz="1000" b="1">
                        <a:solidFill>
                          <a:srgbClr val="333333"/>
                        </a:solidFill>
                        <a:effectLst/>
                      </a:endParaRPr>
                    </a:p>
                  </a:txBody>
                  <a:tcPr marL="22037" marR="22037" marT="0" marB="0" anchor="ct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c>
                  <a:txBody>
                    <a:bodyPr/>
                    <a:lstStyle/>
                    <a:p>
                      <a:pPr algn="just">
                        <a:lnSpc>
                          <a:spcPts val="1000"/>
                        </a:lnSpc>
                      </a:pPr>
                      <a:r>
                        <a:rPr lang="zh-TW" sz="1000" b="1" dirty="0">
                          <a:solidFill>
                            <a:srgbClr val="333333"/>
                          </a:solidFill>
                          <a:effectLst/>
                          <a:ea typeface="標楷體"/>
                        </a:rPr>
                        <a:t>每學期開學前全面檢核學期末全面檢討</a:t>
                      </a:r>
                      <a:endParaRPr lang="zh-TW" sz="1000" b="1" dirty="0">
                        <a:solidFill>
                          <a:srgbClr val="333333"/>
                        </a:solidFill>
                        <a:effectLst/>
                      </a:endParaRPr>
                    </a:p>
                  </a:txBody>
                  <a:tcPr marL="22037" marR="22037" marT="0" marB="0" anchor="ct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c>
                  <a:txBody>
                    <a:bodyPr/>
                    <a:lstStyle/>
                    <a:p>
                      <a:pPr>
                        <a:lnSpc>
                          <a:spcPts val="1000"/>
                        </a:lnSpc>
                      </a:pPr>
                      <a:r>
                        <a:rPr lang="zh-TW" sz="800">
                          <a:solidFill>
                            <a:srgbClr val="333333"/>
                          </a:solidFill>
                          <a:effectLst/>
                        </a:rPr>
                        <a:t>  </a:t>
                      </a:r>
                    </a:p>
                  </a:txBody>
                  <a:tcPr marL="22037" marR="22037" marT="0" marB="0" anchor="ct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r>
              <a:tr h="264447">
                <a:tc>
                  <a:txBody>
                    <a:bodyPr/>
                    <a:lstStyle/>
                    <a:p>
                      <a:pPr algn="ctr">
                        <a:lnSpc>
                          <a:spcPts val="1000"/>
                        </a:lnSpc>
                      </a:pPr>
                      <a:r>
                        <a:rPr lang="en-US" sz="800" b="1">
                          <a:solidFill>
                            <a:srgbClr val="333333"/>
                          </a:solidFill>
                          <a:effectLst/>
                          <a:latin typeface="標楷體"/>
                        </a:rPr>
                        <a:t>18</a:t>
                      </a:r>
                      <a:endParaRPr lang="zh-TW" sz="800" b="1">
                        <a:solidFill>
                          <a:srgbClr val="333333"/>
                        </a:solidFill>
                        <a:effectLst/>
                      </a:endParaRPr>
                    </a:p>
                  </a:txBody>
                  <a:tcPr marL="22037" marR="22037" marT="0" marB="0" anchor="ct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c>
                  <a:txBody>
                    <a:bodyPr/>
                    <a:lstStyle/>
                    <a:p>
                      <a:pPr algn="just">
                        <a:lnSpc>
                          <a:spcPts val="1000"/>
                        </a:lnSpc>
                      </a:pPr>
                      <a:r>
                        <a:rPr lang="zh-TW" sz="800" b="1">
                          <a:solidFill>
                            <a:srgbClr val="333333"/>
                          </a:solidFill>
                          <a:effectLst/>
                          <a:ea typeface="標楷體"/>
                        </a:rPr>
                        <a:t>表</a:t>
                      </a:r>
                      <a:r>
                        <a:rPr lang="en-US" sz="800" b="1">
                          <a:solidFill>
                            <a:srgbClr val="333333"/>
                          </a:solidFill>
                          <a:effectLst/>
                          <a:ea typeface="標楷體"/>
                        </a:rPr>
                        <a:t>3-7</a:t>
                      </a:r>
                      <a:endParaRPr lang="zh-TW" sz="800" b="1">
                        <a:solidFill>
                          <a:srgbClr val="333333"/>
                        </a:solidFill>
                        <a:effectLst/>
                      </a:endParaRPr>
                    </a:p>
                  </a:txBody>
                  <a:tcPr marL="22037" marR="22037" marT="0" marB="0" anchor="ct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c>
                  <a:txBody>
                    <a:bodyPr/>
                    <a:lstStyle/>
                    <a:p>
                      <a:pPr algn="just">
                        <a:lnSpc>
                          <a:spcPts val="1000"/>
                        </a:lnSpc>
                      </a:pPr>
                      <a:r>
                        <a:rPr lang="zh-TW" sz="1000" b="1" spc="50">
                          <a:solidFill>
                            <a:srgbClr val="333333"/>
                          </a:solidFill>
                          <a:effectLst/>
                          <a:ea typeface="標楷體"/>
                          <a:hlinkClick r:id="rId19"/>
                        </a:rPr>
                        <a:t>飲食衛生管理檢核表</a:t>
                      </a:r>
                      <a:endParaRPr lang="zh-TW" sz="1000" b="1">
                        <a:solidFill>
                          <a:srgbClr val="333333"/>
                        </a:solidFill>
                        <a:effectLst/>
                      </a:endParaRPr>
                    </a:p>
                  </a:txBody>
                  <a:tcPr marL="22037" marR="22037" marT="0" marB="0" anchor="ct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c>
                  <a:txBody>
                    <a:bodyPr/>
                    <a:lstStyle/>
                    <a:p>
                      <a:pPr algn="just">
                        <a:lnSpc>
                          <a:spcPts val="1000"/>
                        </a:lnSpc>
                      </a:pPr>
                      <a:r>
                        <a:rPr lang="zh-TW" sz="1000" b="1" dirty="0">
                          <a:solidFill>
                            <a:srgbClr val="333333"/>
                          </a:solidFill>
                          <a:effectLst/>
                          <a:ea typeface="標楷體"/>
                        </a:rPr>
                        <a:t>每學期開學前定期檢視隨時不定期抽檢</a:t>
                      </a:r>
                      <a:endParaRPr lang="zh-TW" sz="1000" b="1" dirty="0">
                        <a:solidFill>
                          <a:srgbClr val="333333"/>
                        </a:solidFill>
                        <a:effectLst/>
                      </a:endParaRPr>
                    </a:p>
                  </a:txBody>
                  <a:tcPr marL="22037" marR="22037" marT="0" marB="0" anchor="ct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c>
                  <a:txBody>
                    <a:bodyPr/>
                    <a:lstStyle/>
                    <a:p>
                      <a:pPr>
                        <a:lnSpc>
                          <a:spcPts val="1000"/>
                        </a:lnSpc>
                      </a:pPr>
                      <a:r>
                        <a:rPr lang="zh-TW" sz="800">
                          <a:solidFill>
                            <a:srgbClr val="333333"/>
                          </a:solidFill>
                          <a:effectLst/>
                        </a:rPr>
                        <a:t>  </a:t>
                      </a:r>
                    </a:p>
                  </a:txBody>
                  <a:tcPr marL="22037" marR="22037" marT="0" marB="0" anchor="ct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r>
              <a:tr h="176298">
                <a:tc>
                  <a:txBody>
                    <a:bodyPr/>
                    <a:lstStyle/>
                    <a:p>
                      <a:pPr algn="ctr">
                        <a:lnSpc>
                          <a:spcPts val="1000"/>
                        </a:lnSpc>
                      </a:pPr>
                      <a:r>
                        <a:rPr lang="en-US" sz="800" b="1">
                          <a:solidFill>
                            <a:srgbClr val="333333"/>
                          </a:solidFill>
                          <a:effectLst/>
                          <a:latin typeface="標楷體"/>
                        </a:rPr>
                        <a:t>19</a:t>
                      </a:r>
                      <a:endParaRPr lang="zh-TW" sz="800" b="1">
                        <a:solidFill>
                          <a:srgbClr val="333333"/>
                        </a:solidFill>
                        <a:effectLst/>
                      </a:endParaRPr>
                    </a:p>
                  </a:txBody>
                  <a:tcPr marL="22037" marR="22037" marT="0" marB="0" anchor="ct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c>
                  <a:txBody>
                    <a:bodyPr/>
                    <a:lstStyle/>
                    <a:p>
                      <a:pPr algn="just">
                        <a:lnSpc>
                          <a:spcPts val="1000"/>
                        </a:lnSpc>
                      </a:pPr>
                      <a:r>
                        <a:rPr lang="zh-TW" sz="800" b="1">
                          <a:solidFill>
                            <a:srgbClr val="333333"/>
                          </a:solidFill>
                          <a:effectLst/>
                          <a:ea typeface="標楷體"/>
                        </a:rPr>
                        <a:t>表</a:t>
                      </a:r>
                      <a:r>
                        <a:rPr lang="en-US" sz="800" b="1">
                          <a:solidFill>
                            <a:srgbClr val="333333"/>
                          </a:solidFill>
                          <a:effectLst/>
                          <a:ea typeface="標楷體"/>
                        </a:rPr>
                        <a:t>3-8</a:t>
                      </a:r>
                      <a:endParaRPr lang="zh-TW" sz="800" b="1">
                        <a:solidFill>
                          <a:srgbClr val="333333"/>
                        </a:solidFill>
                        <a:effectLst/>
                      </a:endParaRPr>
                    </a:p>
                  </a:txBody>
                  <a:tcPr marL="22037" marR="22037" marT="0" marB="0" anchor="ct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c>
                  <a:txBody>
                    <a:bodyPr/>
                    <a:lstStyle/>
                    <a:p>
                      <a:pPr algn="just">
                        <a:lnSpc>
                          <a:spcPts val="1000"/>
                        </a:lnSpc>
                      </a:pPr>
                      <a:r>
                        <a:rPr lang="zh-TW" sz="1000" b="1">
                          <a:solidFill>
                            <a:srgbClr val="333333"/>
                          </a:solidFill>
                          <a:effectLst/>
                          <a:ea typeface="標楷體"/>
                          <a:hlinkClick r:id="rId20"/>
                        </a:rPr>
                        <a:t>校園公共衛生管理檢核表</a:t>
                      </a:r>
                      <a:endParaRPr lang="zh-TW" sz="1000" b="1">
                        <a:solidFill>
                          <a:srgbClr val="333333"/>
                        </a:solidFill>
                        <a:effectLst/>
                      </a:endParaRPr>
                    </a:p>
                  </a:txBody>
                  <a:tcPr marL="22037" marR="22037" marT="0" marB="0" anchor="ct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c>
                  <a:txBody>
                    <a:bodyPr/>
                    <a:lstStyle/>
                    <a:p>
                      <a:pPr algn="just">
                        <a:lnSpc>
                          <a:spcPts val="1000"/>
                        </a:lnSpc>
                      </a:pPr>
                      <a:r>
                        <a:rPr lang="zh-TW" sz="1000" b="1" dirty="0">
                          <a:solidFill>
                            <a:srgbClr val="333333"/>
                          </a:solidFill>
                          <a:effectLst/>
                          <a:ea typeface="標楷體"/>
                        </a:rPr>
                        <a:t>每學期開學前及學期中檢視</a:t>
                      </a:r>
                      <a:endParaRPr lang="zh-TW" sz="1000" b="1" dirty="0">
                        <a:solidFill>
                          <a:srgbClr val="333333"/>
                        </a:solidFill>
                        <a:effectLst/>
                      </a:endParaRPr>
                    </a:p>
                  </a:txBody>
                  <a:tcPr marL="22037" marR="22037" marT="0" marB="0" anchor="ct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c>
                  <a:txBody>
                    <a:bodyPr/>
                    <a:lstStyle/>
                    <a:p>
                      <a:pPr>
                        <a:lnSpc>
                          <a:spcPts val="1000"/>
                        </a:lnSpc>
                      </a:pPr>
                      <a:r>
                        <a:rPr lang="zh-TW" sz="800">
                          <a:solidFill>
                            <a:srgbClr val="333333"/>
                          </a:solidFill>
                          <a:effectLst/>
                        </a:rPr>
                        <a:t>  </a:t>
                      </a:r>
                    </a:p>
                  </a:txBody>
                  <a:tcPr marL="22037" marR="22037" marT="0" marB="0" anchor="ct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r>
              <a:tr h="176298">
                <a:tc>
                  <a:txBody>
                    <a:bodyPr/>
                    <a:lstStyle/>
                    <a:p>
                      <a:pPr algn="ctr">
                        <a:lnSpc>
                          <a:spcPts val="1000"/>
                        </a:lnSpc>
                      </a:pPr>
                      <a:r>
                        <a:rPr lang="en-US" sz="800" b="1">
                          <a:solidFill>
                            <a:srgbClr val="333333"/>
                          </a:solidFill>
                          <a:effectLst/>
                          <a:latin typeface="標楷體"/>
                        </a:rPr>
                        <a:t>20</a:t>
                      </a:r>
                      <a:endParaRPr lang="zh-TW" sz="800" b="1">
                        <a:solidFill>
                          <a:srgbClr val="333333"/>
                        </a:solidFill>
                        <a:effectLst/>
                      </a:endParaRPr>
                    </a:p>
                  </a:txBody>
                  <a:tcPr marL="22037" marR="22037" marT="0" marB="0" anchor="ct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c>
                  <a:txBody>
                    <a:bodyPr/>
                    <a:lstStyle/>
                    <a:p>
                      <a:pPr algn="just">
                        <a:lnSpc>
                          <a:spcPts val="1000"/>
                        </a:lnSpc>
                      </a:pPr>
                      <a:r>
                        <a:rPr lang="zh-TW" sz="800" b="1">
                          <a:solidFill>
                            <a:srgbClr val="333333"/>
                          </a:solidFill>
                          <a:effectLst/>
                          <a:ea typeface="標楷體"/>
                        </a:rPr>
                        <a:t>表</a:t>
                      </a:r>
                      <a:r>
                        <a:rPr lang="en-US" sz="800" b="1">
                          <a:solidFill>
                            <a:srgbClr val="333333"/>
                          </a:solidFill>
                          <a:effectLst/>
                          <a:ea typeface="標楷體"/>
                        </a:rPr>
                        <a:t>3-9</a:t>
                      </a:r>
                      <a:endParaRPr lang="zh-TW" sz="800" b="1">
                        <a:solidFill>
                          <a:srgbClr val="333333"/>
                        </a:solidFill>
                        <a:effectLst/>
                      </a:endParaRPr>
                    </a:p>
                  </a:txBody>
                  <a:tcPr marL="22037" marR="22037" marT="0" marB="0" anchor="ct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c>
                  <a:txBody>
                    <a:bodyPr/>
                    <a:lstStyle/>
                    <a:p>
                      <a:pPr>
                        <a:lnSpc>
                          <a:spcPts val="1000"/>
                        </a:lnSpc>
                      </a:pPr>
                      <a:r>
                        <a:rPr lang="zh-TW" sz="1000" b="1">
                          <a:solidFill>
                            <a:srgbClr val="333333"/>
                          </a:solidFill>
                          <a:effectLst/>
                          <a:hlinkClick r:id="rId21"/>
                        </a:rPr>
                        <a:t>校園性侵害或性騷擾防治</a:t>
                      </a:r>
                      <a:endParaRPr lang="zh-TW" sz="1000" b="1">
                        <a:solidFill>
                          <a:srgbClr val="333333"/>
                        </a:solidFill>
                        <a:effectLst/>
                      </a:endParaRPr>
                    </a:p>
                    <a:p>
                      <a:pPr algn="just">
                        <a:lnSpc>
                          <a:spcPts val="1000"/>
                        </a:lnSpc>
                      </a:pPr>
                      <a:r>
                        <a:rPr lang="zh-TW" sz="1000" b="1" spc="50">
                          <a:solidFill>
                            <a:srgbClr val="333333"/>
                          </a:solidFill>
                          <a:effectLst/>
                          <a:ea typeface="標楷體"/>
                          <a:hlinkClick r:id="rId21"/>
                        </a:rPr>
                        <a:t>檢核表</a:t>
                      </a:r>
                      <a:endParaRPr lang="zh-TW" sz="1000" b="1">
                        <a:solidFill>
                          <a:srgbClr val="333333"/>
                        </a:solidFill>
                        <a:effectLst/>
                      </a:endParaRPr>
                    </a:p>
                  </a:txBody>
                  <a:tcPr marL="22037" marR="22037" marT="0" marB="0" anchor="ct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c>
                  <a:txBody>
                    <a:bodyPr/>
                    <a:lstStyle/>
                    <a:p>
                      <a:pPr algn="just">
                        <a:lnSpc>
                          <a:spcPts val="1000"/>
                        </a:lnSpc>
                      </a:pPr>
                      <a:r>
                        <a:rPr lang="zh-TW" sz="1000" b="1" dirty="0">
                          <a:solidFill>
                            <a:srgbClr val="333333"/>
                          </a:solidFill>
                          <a:effectLst/>
                          <a:ea typeface="標楷體"/>
                        </a:rPr>
                        <a:t>每學期學期中檢視</a:t>
                      </a:r>
                      <a:endParaRPr lang="zh-TW" sz="1000" b="1" dirty="0">
                        <a:solidFill>
                          <a:srgbClr val="333333"/>
                        </a:solidFill>
                        <a:effectLst/>
                      </a:endParaRPr>
                    </a:p>
                  </a:txBody>
                  <a:tcPr marL="22037" marR="22037" marT="0" marB="0" anchor="ct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c>
                  <a:txBody>
                    <a:bodyPr/>
                    <a:lstStyle/>
                    <a:p>
                      <a:pPr>
                        <a:lnSpc>
                          <a:spcPts val="1000"/>
                        </a:lnSpc>
                      </a:pPr>
                      <a:r>
                        <a:rPr lang="zh-TW" sz="800">
                          <a:solidFill>
                            <a:srgbClr val="333333"/>
                          </a:solidFill>
                          <a:effectLst/>
                        </a:rPr>
                        <a:t>  </a:t>
                      </a:r>
                    </a:p>
                  </a:txBody>
                  <a:tcPr marL="22037" marR="22037" marT="0" marB="0" anchor="ct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r>
              <a:tr h="176298">
                <a:tc>
                  <a:txBody>
                    <a:bodyPr/>
                    <a:lstStyle/>
                    <a:p>
                      <a:pPr algn="ctr">
                        <a:lnSpc>
                          <a:spcPts val="1000"/>
                        </a:lnSpc>
                      </a:pPr>
                      <a:r>
                        <a:rPr lang="en-US" sz="800" b="1">
                          <a:solidFill>
                            <a:srgbClr val="333333"/>
                          </a:solidFill>
                          <a:effectLst/>
                          <a:latin typeface="標楷體"/>
                        </a:rPr>
                        <a:t>21</a:t>
                      </a:r>
                      <a:endParaRPr lang="zh-TW" sz="800" b="1">
                        <a:solidFill>
                          <a:srgbClr val="333333"/>
                        </a:solidFill>
                        <a:effectLst/>
                      </a:endParaRPr>
                    </a:p>
                  </a:txBody>
                  <a:tcPr marL="22037" marR="22037" marT="0" marB="0" anchor="ct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c>
                  <a:txBody>
                    <a:bodyPr/>
                    <a:lstStyle/>
                    <a:p>
                      <a:pPr algn="just">
                        <a:lnSpc>
                          <a:spcPts val="1000"/>
                        </a:lnSpc>
                      </a:pPr>
                      <a:r>
                        <a:rPr lang="zh-TW" sz="800" b="1">
                          <a:solidFill>
                            <a:srgbClr val="333333"/>
                          </a:solidFill>
                          <a:effectLst/>
                          <a:ea typeface="標楷體"/>
                        </a:rPr>
                        <a:t>表</a:t>
                      </a:r>
                      <a:r>
                        <a:rPr lang="en-US" sz="800" b="1">
                          <a:solidFill>
                            <a:srgbClr val="333333"/>
                          </a:solidFill>
                          <a:effectLst/>
                          <a:ea typeface="標楷體"/>
                        </a:rPr>
                        <a:t>3-10</a:t>
                      </a:r>
                      <a:endParaRPr lang="zh-TW" sz="800" b="1">
                        <a:solidFill>
                          <a:srgbClr val="333333"/>
                        </a:solidFill>
                        <a:effectLst/>
                      </a:endParaRPr>
                    </a:p>
                  </a:txBody>
                  <a:tcPr marL="22037" marR="22037" marT="0" marB="0" anchor="ct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c>
                  <a:txBody>
                    <a:bodyPr/>
                    <a:lstStyle/>
                    <a:p>
                      <a:pPr>
                        <a:lnSpc>
                          <a:spcPts val="1000"/>
                        </a:lnSpc>
                      </a:pPr>
                      <a:r>
                        <a:rPr lang="zh-TW" sz="1000" b="1">
                          <a:solidFill>
                            <a:srgbClr val="333333"/>
                          </a:solidFill>
                          <a:effectLst/>
                          <a:hlinkClick r:id="rId22"/>
                        </a:rPr>
                        <a:t>校園暴力、霸凌及藥物濫用防治</a:t>
                      </a:r>
                      <a:r>
                        <a:rPr lang="zh-TW" sz="1000" b="1">
                          <a:solidFill>
                            <a:srgbClr val="333333"/>
                          </a:solidFill>
                          <a:effectLst/>
                          <a:ea typeface="標楷體"/>
                          <a:hlinkClick r:id="rId22"/>
                        </a:rPr>
                        <a:t>管理</a:t>
                      </a:r>
                      <a:r>
                        <a:rPr lang="zh-TW" sz="1000" b="1">
                          <a:solidFill>
                            <a:srgbClr val="333333"/>
                          </a:solidFill>
                          <a:effectLst/>
                          <a:hlinkClick r:id="rId22"/>
                        </a:rPr>
                        <a:t>檢核表</a:t>
                      </a:r>
                      <a:endParaRPr lang="zh-TW" sz="1000" b="1">
                        <a:solidFill>
                          <a:srgbClr val="333333"/>
                        </a:solidFill>
                        <a:effectLst/>
                      </a:endParaRPr>
                    </a:p>
                  </a:txBody>
                  <a:tcPr marL="22037" marR="22037" marT="0" marB="0" anchor="ct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c>
                  <a:txBody>
                    <a:bodyPr/>
                    <a:lstStyle/>
                    <a:p>
                      <a:pPr algn="just">
                        <a:lnSpc>
                          <a:spcPts val="1000"/>
                        </a:lnSpc>
                      </a:pPr>
                      <a:r>
                        <a:rPr lang="zh-TW" sz="1000" b="1">
                          <a:solidFill>
                            <a:srgbClr val="333333"/>
                          </a:solidFill>
                          <a:effectLst/>
                          <a:ea typeface="標楷體"/>
                        </a:rPr>
                        <a:t>每學期開學時及學期中檢核</a:t>
                      </a:r>
                      <a:endParaRPr lang="zh-TW" sz="1000" b="1">
                        <a:solidFill>
                          <a:srgbClr val="333333"/>
                        </a:solidFill>
                        <a:effectLst/>
                      </a:endParaRPr>
                    </a:p>
                  </a:txBody>
                  <a:tcPr marL="22037" marR="22037" marT="0" marB="0" anchor="ct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c>
                  <a:txBody>
                    <a:bodyPr/>
                    <a:lstStyle/>
                    <a:p>
                      <a:pPr>
                        <a:lnSpc>
                          <a:spcPts val="1000"/>
                        </a:lnSpc>
                      </a:pPr>
                      <a:r>
                        <a:rPr lang="zh-TW" sz="800">
                          <a:solidFill>
                            <a:srgbClr val="333333"/>
                          </a:solidFill>
                          <a:effectLst/>
                        </a:rPr>
                        <a:t>  </a:t>
                      </a:r>
                    </a:p>
                  </a:txBody>
                  <a:tcPr marL="22037" marR="22037" marT="0" marB="0" anchor="ct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r>
              <a:tr h="176298">
                <a:tc>
                  <a:txBody>
                    <a:bodyPr/>
                    <a:lstStyle/>
                    <a:p>
                      <a:pPr algn="ctr">
                        <a:lnSpc>
                          <a:spcPts val="1000"/>
                        </a:lnSpc>
                      </a:pPr>
                      <a:r>
                        <a:rPr lang="en-US" sz="800" b="1">
                          <a:solidFill>
                            <a:srgbClr val="333333"/>
                          </a:solidFill>
                          <a:effectLst/>
                          <a:latin typeface="標楷體"/>
                        </a:rPr>
                        <a:t>22</a:t>
                      </a:r>
                      <a:endParaRPr lang="zh-TW" sz="800" b="1">
                        <a:solidFill>
                          <a:srgbClr val="333333"/>
                        </a:solidFill>
                        <a:effectLst/>
                      </a:endParaRPr>
                    </a:p>
                  </a:txBody>
                  <a:tcPr marL="22037" marR="22037" marT="0" marB="0" anchor="ct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c>
                  <a:txBody>
                    <a:bodyPr/>
                    <a:lstStyle/>
                    <a:p>
                      <a:pPr algn="just">
                        <a:lnSpc>
                          <a:spcPts val="1000"/>
                        </a:lnSpc>
                      </a:pPr>
                      <a:r>
                        <a:rPr lang="zh-TW" sz="800" b="1">
                          <a:solidFill>
                            <a:srgbClr val="333333"/>
                          </a:solidFill>
                          <a:effectLst/>
                          <a:ea typeface="標楷體"/>
                        </a:rPr>
                        <a:t>表</a:t>
                      </a:r>
                      <a:r>
                        <a:rPr lang="en-US" sz="800" b="1">
                          <a:solidFill>
                            <a:srgbClr val="333333"/>
                          </a:solidFill>
                          <a:effectLst/>
                          <a:ea typeface="標楷體"/>
                        </a:rPr>
                        <a:t>3-11</a:t>
                      </a:r>
                      <a:endParaRPr lang="zh-TW" sz="800" b="1">
                        <a:solidFill>
                          <a:srgbClr val="333333"/>
                        </a:solidFill>
                        <a:effectLst/>
                      </a:endParaRPr>
                    </a:p>
                  </a:txBody>
                  <a:tcPr marL="22037" marR="22037" marT="0" marB="0" anchor="ct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c>
                  <a:txBody>
                    <a:bodyPr/>
                    <a:lstStyle/>
                    <a:p>
                      <a:pPr algn="just">
                        <a:lnSpc>
                          <a:spcPts val="1000"/>
                        </a:lnSpc>
                      </a:pPr>
                      <a:r>
                        <a:rPr lang="zh-TW" sz="1000" b="1" spc="50">
                          <a:solidFill>
                            <a:srgbClr val="333333"/>
                          </a:solidFill>
                          <a:effectLst/>
                          <a:ea typeface="標楷體"/>
                          <a:hlinkClick r:id="rId23"/>
                        </a:rPr>
                        <a:t>校園門禁管理檢核表</a:t>
                      </a:r>
                      <a:endParaRPr lang="zh-TW" sz="1000" b="1">
                        <a:solidFill>
                          <a:srgbClr val="333333"/>
                        </a:solidFill>
                        <a:effectLst/>
                      </a:endParaRPr>
                    </a:p>
                  </a:txBody>
                  <a:tcPr marL="22037" marR="22037" marT="0" marB="0" anchor="ct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c>
                  <a:txBody>
                    <a:bodyPr/>
                    <a:lstStyle/>
                    <a:p>
                      <a:pPr algn="just">
                        <a:lnSpc>
                          <a:spcPts val="1000"/>
                        </a:lnSpc>
                      </a:pPr>
                      <a:r>
                        <a:rPr lang="zh-TW" sz="1000" b="1" dirty="0">
                          <a:solidFill>
                            <a:srgbClr val="333333"/>
                          </a:solidFill>
                          <a:effectLst/>
                          <a:ea typeface="標楷體"/>
                        </a:rPr>
                        <a:t>每學期學期初檢核</a:t>
                      </a:r>
                      <a:endParaRPr lang="zh-TW" sz="1000" b="1" dirty="0">
                        <a:solidFill>
                          <a:srgbClr val="333333"/>
                        </a:solidFill>
                        <a:effectLst/>
                      </a:endParaRPr>
                    </a:p>
                  </a:txBody>
                  <a:tcPr marL="22037" marR="22037" marT="0" marB="0" anchor="ct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c>
                  <a:txBody>
                    <a:bodyPr/>
                    <a:lstStyle/>
                    <a:p>
                      <a:pPr>
                        <a:lnSpc>
                          <a:spcPts val="1000"/>
                        </a:lnSpc>
                      </a:pPr>
                      <a:r>
                        <a:rPr lang="zh-TW" sz="800">
                          <a:solidFill>
                            <a:srgbClr val="333333"/>
                          </a:solidFill>
                          <a:effectLst/>
                        </a:rPr>
                        <a:t>  </a:t>
                      </a:r>
                    </a:p>
                  </a:txBody>
                  <a:tcPr marL="22037" marR="22037" marT="0" marB="0" anchor="ct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r>
              <a:tr h="352596">
                <a:tc gridSpan="5">
                  <a:txBody>
                    <a:bodyPr/>
                    <a:lstStyle/>
                    <a:p>
                      <a:pPr algn="just">
                        <a:lnSpc>
                          <a:spcPts val="1000"/>
                        </a:lnSpc>
                      </a:pPr>
                      <a:r>
                        <a:rPr lang="zh-TW" sz="800" b="1" dirty="0">
                          <a:solidFill>
                            <a:srgbClr val="333333"/>
                          </a:solidFill>
                          <a:effectLst/>
                          <a:ea typeface="標楷體"/>
                        </a:rPr>
                        <a:t>說明：</a:t>
                      </a:r>
                      <a:r>
                        <a:rPr lang="en-US" sz="800" b="1" dirty="0">
                          <a:solidFill>
                            <a:srgbClr val="333333"/>
                          </a:solidFill>
                          <a:effectLst/>
                          <a:ea typeface="標楷體"/>
                        </a:rPr>
                        <a:t>1.</a:t>
                      </a:r>
                      <a:r>
                        <a:rPr lang="zh-TW" sz="800" b="1" dirty="0">
                          <a:solidFill>
                            <a:srgbClr val="333333"/>
                          </a:solidFill>
                          <a:effectLst/>
                          <a:ea typeface="標楷體"/>
                        </a:rPr>
                        <a:t>檢核表中學校無該項目時，於備註欄說明。</a:t>
                      </a:r>
                      <a:endParaRPr lang="zh-TW" sz="800" b="1" dirty="0">
                        <a:solidFill>
                          <a:srgbClr val="333333"/>
                        </a:solidFill>
                        <a:effectLst/>
                      </a:endParaRPr>
                    </a:p>
                    <a:p>
                      <a:pPr marL="609600" indent="-152400" algn="just">
                        <a:lnSpc>
                          <a:spcPts val="1000"/>
                        </a:lnSpc>
                      </a:pPr>
                      <a:r>
                        <a:rPr lang="en-US" sz="800" b="1" dirty="0">
                          <a:solidFill>
                            <a:srgbClr val="333333"/>
                          </a:solidFill>
                          <a:effectLst/>
                          <a:latin typeface="標楷體"/>
                        </a:rPr>
                        <a:t>2.</a:t>
                      </a:r>
                      <a:r>
                        <a:rPr lang="zh-TW" sz="800" b="1" dirty="0">
                          <a:solidFill>
                            <a:srgbClr val="333333"/>
                          </a:solidFill>
                          <a:effectLst/>
                          <a:ea typeface="標楷體"/>
                        </a:rPr>
                        <a:t>表內特殊記事可將處理情形或實際狀況綜合說明，所需經費由學校自行改善或提計畫函報教育處申請補助予記載。</a:t>
                      </a:r>
                      <a:endParaRPr lang="zh-TW" sz="800" b="1" dirty="0">
                        <a:solidFill>
                          <a:srgbClr val="333333"/>
                        </a:solidFill>
                        <a:effectLst/>
                      </a:endParaRPr>
                    </a:p>
                  </a:txBody>
                  <a:tcPr marL="22037" marR="22037" marT="0" marB="0">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r>
            </a:tbl>
          </a:graphicData>
        </a:graphic>
      </p:graphicFrame>
      <p:sp>
        <p:nvSpPr>
          <p:cNvPr id="4" name="投影片編號版面配置區 3"/>
          <p:cNvSpPr>
            <a:spLocks noGrp="1"/>
          </p:cNvSpPr>
          <p:nvPr>
            <p:ph type="sldNum" sz="quarter" idx="12"/>
          </p:nvPr>
        </p:nvSpPr>
        <p:spPr/>
        <p:txBody>
          <a:bodyPr/>
          <a:lstStyle/>
          <a:p>
            <a:fld id="{FFBFF2A3-BB3B-4B97-B434-ED451C79329D}" type="slidenum">
              <a:rPr lang="zh-TW" altLang="en-US" smtClean="0"/>
              <a:pPr/>
              <a:t>8</a:t>
            </a:fld>
            <a:endParaRPr lang="en-US" altLang="zh-TW"/>
          </a:p>
        </p:txBody>
      </p:sp>
    </p:spTree>
    <p:extLst>
      <p:ext uri="{BB962C8B-B14F-4D97-AF65-F5344CB8AC3E}">
        <p14:creationId xmlns:p14="http://schemas.microsoft.com/office/powerpoint/2010/main" val="33192859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標題 1"/>
          <p:cNvSpPr txBox="1">
            <a:spLocks/>
          </p:cNvSpPr>
          <p:nvPr/>
        </p:nvSpPr>
        <p:spPr bwMode="auto">
          <a:xfrm>
            <a:off x="251520" y="18864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endParaRPr kumimoji="0" lang="zh-TW" altLang="en-US" sz="4400" b="1"/>
          </a:p>
        </p:txBody>
      </p:sp>
      <p:sp>
        <p:nvSpPr>
          <p:cNvPr id="59395" name="標題 1"/>
          <p:cNvSpPr>
            <a:spLocks noGrp="1"/>
          </p:cNvSpPr>
          <p:nvPr>
            <p:ph type="title"/>
          </p:nvPr>
        </p:nvSpPr>
        <p:spPr>
          <a:xfrm>
            <a:off x="251520" y="188640"/>
            <a:ext cx="8229600" cy="1143000"/>
          </a:xfrm>
        </p:spPr>
        <p:txBody>
          <a:bodyPr/>
          <a:lstStyle/>
          <a:p>
            <a:pPr eaLnBrk="1" hangingPunct="1"/>
            <a:r>
              <a:rPr lang="zh-TW" altLang="en-US" b="1" dirty="0" smtClean="0">
                <a:latin typeface="標楷體" pitchFamily="65" charset="-120"/>
                <a:ea typeface="標楷體" pitchFamily="65" charset="-120"/>
              </a:rPr>
              <a:t>校園災害潛勢評估結果應用</a:t>
            </a:r>
          </a:p>
        </p:txBody>
      </p:sp>
      <p:sp>
        <p:nvSpPr>
          <p:cNvPr id="5" name="圓角矩形 4"/>
          <p:cNvSpPr/>
          <p:nvPr/>
        </p:nvSpPr>
        <p:spPr>
          <a:xfrm>
            <a:off x="251520" y="260648"/>
            <a:ext cx="8207375" cy="1152525"/>
          </a:xfrm>
          <a:prstGeom prst="roundRect">
            <a:avLst/>
          </a:prstGeom>
          <a:noFill/>
          <a:ln w="57150">
            <a:solidFill>
              <a:srgbClr val="FFC00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kumimoji="0" lang="zh-TW" altLang="en-US"/>
          </a:p>
        </p:txBody>
      </p:sp>
      <p:sp>
        <p:nvSpPr>
          <p:cNvPr id="71" name="圓角矩形 70"/>
          <p:cNvSpPr/>
          <p:nvPr/>
        </p:nvSpPr>
        <p:spPr>
          <a:xfrm>
            <a:off x="468313" y="6226175"/>
            <a:ext cx="8099425" cy="504825"/>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dirty="0"/>
          </a:p>
        </p:txBody>
      </p:sp>
      <p:sp>
        <p:nvSpPr>
          <p:cNvPr id="72" name="矩形 71"/>
          <p:cNvSpPr/>
          <p:nvPr/>
        </p:nvSpPr>
        <p:spPr>
          <a:xfrm>
            <a:off x="611188" y="6284913"/>
            <a:ext cx="8353425" cy="646112"/>
          </a:xfrm>
          <a:prstGeom prst="rect">
            <a:avLst/>
          </a:prstGeom>
        </p:spPr>
        <p:txBody>
          <a:bodyPr>
            <a:spAutoFit/>
          </a:bodyPr>
          <a:lstStyle/>
          <a:p>
            <a:pPr fontAlgn="auto">
              <a:spcBef>
                <a:spcPts val="0"/>
              </a:spcBef>
              <a:spcAft>
                <a:spcPts val="0"/>
              </a:spcAft>
              <a:defRPr/>
            </a:pPr>
            <a:r>
              <a:rPr kumimoji="0" lang="zh-TW" altLang="en-US"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全國各級學校災害潛勢資訊管理系統</a:t>
            </a:r>
            <a:r>
              <a:rPr kumimoji="0" lang="en-US" altLang="zh-TW"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a:t>
            </a:r>
            <a:r>
              <a:rPr kumimoji="0" lang="en-US" altLang="zh-TW"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http://140.125.154.179/</a:t>
            </a:r>
            <a:r>
              <a:rPr kumimoji="0" lang="en-US" altLang="zh-TW" b="1" dirty="0" err="1">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ms</a:t>
            </a:r>
            <a:r>
              <a:rPr kumimoji="0" lang="en-US" altLang="zh-TW"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/Default.aspx</a:t>
            </a:r>
            <a:endParaRPr kumimoji="0" lang="zh-TW" alt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p>
            <a:pPr fontAlgn="auto">
              <a:spcBef>
                <a:spcPts val="0"/>
              </a:spcBef>
              <a:spcAft>
                <a:spcPts val="0"/>
              </a:spcAft>
              <a:defRPr/>
            </a:pPr>
            <a:endParaRPr kumimoji="0" lang="zh-TW" altLang="en-US" dirty="0">
              <a:latin typeface="+mn-lt"/>
              <a:ea typeface="+mn-ea"/>
            </a:endParaRPr>
          </a:p>
        </p:txBody>
      </p:sp>
      <p:pic>
        <p:nvPicPr>
          <p:cNvPr id="593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47888" y="3360738"/>
            <a:ext cx="3911600" cy="2462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9400" name="矩形 1"/>
          <p:cNvSpPr>
            <a:spLocks noChangeArrowheads="1"/>
          </p:cNvSpPr>
          <p:nvPr/>
        </p:nvSpPr>
        <p:spPr bwMode="auto">
          <a:xfrm>
            <a:off x="1258888" y="5822950"/>
            <a:ext cx="5689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zh-TW" altLang="zh-TW" sz="1800">
                <a:latin typeface="Times New Roman" pitchFamily="18" charset="0"/>
                <a:ea typeface="標楷體" pitchFamily="65" charset="-120"/>
                <a:cs typeface="Times New Roman" pitchFamily="18" charset="0"/>
              </a:rPr>
              <a:t>輸入網</a:t>
            </a:r>
            <a:r>
              <a:rPr lang="zh-TW" altLang="en-US" sz="1800">
                <a:latin typeface="Times New Roman" pitchFamily="18" charset="0"/>
                <a:ea typeface="標楷體" pitchFamily="65" charset="-120"/>
                <a:cs typeface="Times New Roman" pitchFamily="18" charset="0"/>
              </a:rPr>
              <a:t>址</a:t>
            </a:r>
            <a:r>
              <a:rPr lang="en-US" altLang="zh-TW" sz="1800">
                <a:latin typeface="Times New Roman" pitchFamily="18" charset="0"/>
                <a:ea typeface="標楷體" pitchFamily="65" charset="-120"/>
                <a:cs typeface="Times New Roman" pitchFamily="18" charset="0"/>
              </a:rPr>
              <a:t>:</a:t>
            </a:r>
            <a:r>
              <a:rPr lang="en-US" altLang="zh-TW" sz="1800" b="1">
                <a:solidFill>
                  <a:srgbClr val="FF0000"/>
                </a:solidFill>
                <a:latin typeface="Times New Roman" pitchFamily="18" charset="0"/>
                <a:ea typeface="標楷體" pitchFamily="65" charset="-120"/>
                <a:cs typeface="Times New Roman" pitchFamily="18" charset="0"/>
              </a:rPr>
              <a:t>http://140.125.154.179:8080/drpweb/login.jsp</a:t>
            </a:r>
            <a:endParaRPr lang="zh-TW" altLang="en-US" sz="1800" b="1">
              <a:solidFill>
                <a:srgbClr val="FF0000"/>
              </a:solidFill>
              <a:latin typeface="Times New Roman" pitchFamily="18" charset="0"/>
              <a:ea typeface="標楷體" pitchFamily="65" charset="-120"/>
              <a:cs typeface="Times New Roman" pitchFamily="18" charset="0"/>
            </a:endParaRPr>
          </a:p>
        </p:txBody>
      </p:sp>
      <p:pic>
        <p:nvPicPr>
          <p:cNvPr id="59401"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35113" y="1535113"/>
            <a:ext cx="5905500" cy="1689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弧形向右箭號 7"/>
          <p:cNvSpPr/>
          <p:nvPr/>
        </p:nvSpPr>
        <p:spPr>
          <a:xfrm>
            <a:off x="323850" y="2997200"/>
            <a:ext cx="1079500" cy="1727200"/>
          </a:xfrm>
          <a:prstGeom prst="curvedRightArrow">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chemeClr val="tx1"/>
              </a:solidFill>
            </a:endParaRPr>
          </a:p>
        </p:txBody>
      </p:sp>
      <p:sp>
        <p:nvSpPr>
          <p:cNvPr id="59403" name="矩形 16"/>
          <p:cNvSpPr>
            <a:spLocks noChangeArrowheads="1"/>
          </p:cNvSpPr>
          <p:nvPr/>
        </p:nvSpPr>
        <p:spPr bwMode="auto">
          <a:xfrm>
            <a:off x="6164263" y="4221163"/>
            <a:ext cx="25844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zh-TW" altLang="zh-TW" sz="1800" dirty="0">
                <a:solidFill>
                  <a:srgbClr val="333333"/>
                </a:solidFill>
                <a:latin typeface="標楷體" pitchFamily="65" charset="-120"/>
                <a:ea typeface="標楷體" pitchFamily="65" charset="-120"/>
              </a:rPr>
              <a:t>輸入「</a:t>
            </a:r>
            <a:r>
              <a:rPr lang="zh-TW" altLang="zh-TW" sz="1800" b="1" dirty="0">
                <a:solidFill>
                  <a:srgbClr val="333333"/>
                </a:solidFill>
                <a:latin typeface="標楷體" pitchFamily="65" charset="-120"/>
                <a:ea typeface="標楷體" pitchFamily="65" charset="-120"/>
              </a:rPr>
              <a:t>縣市別</a:t>
            </a:r>
            <a:r>
              <a:rPr lang="zh-TW" altLang="zh-TW" sz="1800" dirty="0">
                <a:solidFill>
                  <a:srgbClr val="333333"/>
                </a:solidFill>
                <a:latin typeface="標楷體" pitchFamily="65" charset="-120"/>
                <a:ea typeface="標楷體" pitchFamily="65" charset="-120"/>
              </a:rPr>
              <a:t>」、「</a:t>
            </a:r>
            <a:r>
              <a:rPr lang="zh-TW" altLang="zh-TW" sz="1800" b="1" dirty="0">
                <a:solidFill>
                  <a:srgbClr val="333333"/>
                </a:solidFill>
                <a:latin typeface="標楷體" pitchFamily="65" charset="-120"/>
                <a:ea typeface="標楷體" pitchFamily="65" charset="-120"/>
              </a:rPr>
              <a:t>學習階段</a:t>
            </a:r>
            <a:r>
              <a:rPr lang="zh-TW" altLang="zh-TW" sz="1800" dirty="0">
                <a:solidFill>
                  <a:srgbClr val="333333"/>
                </a:solidFill>
                <a:latin typeface="標楷體" pitchFamily="65" charset="-120"/>
                <a:ea typeface="標楷體" pitchFamily="65" charset="-120"/>
              </a:rPr>
              <a:t>」、「</a:t>
            </a:r>
            <a:r>
              <a:rPr lang="zh-TW" altLang="zh-TW" sz="1800" b="1" dirty="0">
                <a:solidFill>
                  <a:srgbClr val="333333"/>
                </a:solidFill>
                <a:latin typeface="標楷體" pitchFamily="65" charset="-120"/>
                <a:ea typeface="標楷體" pitchFamily="65" charset="-120"/>
              </a:rPr>
              <a:t>學校名稱</a:t>
            </a:r>
            <a:r>
              <a:rPr lang="zh-TW" altLang="zh-TW" sz="1800" dirty="0">
                <a:solidFill>
                  <a:srgbClr val="333333"/>
                </a:solidFill>
                <a:latin typeface="標楷體" pitchFamily="65" charset="-120"/>
                <a:ea typeface="標楷體" pitchFamily="65" charset="-120"/>
              </a:rPr>
              <a:t>」與「</a:t>
            </a:r>
            <a:r>
              <a:rPr lang="zh-TW" altLang="zh-TW" sz="1800" b="1" dirty="0">
                <a:solidFill>
                  <a:srgbClr val="333333"/>
                </a:solidFill>
                <a:latin typeface="標楷體" pitchFamily="65" charset="-120"/>
                <a:ea typeface="標楷體" pitchFamily="65" charset="-120"/>
              </a:rPr>
              <a:t>密碼</a:t>
            </a:r>
            <a:r>
              <a:rPr lang="zh-TW" altLang="zh-TW" sz="1800" dirty="0">
                <a:solidFill>
                  <a:srgbClr val="333333"/>
                </a:solidFill>
                <a:latin typeface="標楷體" pitchFamily="65" charset="-120"/>
                <a:ea typeface="標楷體" pitchFamily="65" charset="-120"/>
              </a:rPr>
              <a:t>」</a:t>
            </a:r>
            <a:endParaRPr lang="zh-TW" altLang="en-US" sz="1800" dirty="0">
              <a:solidFill>
                <a:srgbClr val="333333"/>
              </a:solidFill>
              <a:latin typeface="標楷體" pitchFamily="65" charset="-120"/>
              <a:ea typeface="標楷體" pitchFamily="65" charset="-120"/>
            </a:endParaRPr>
          </a:p>
        </p:txBody>
      </p:sp>
      <p:sp>
        <p:nvSpPr>
          <p:cNvPr id="4" name="向右箭號 3"/>
          <p:cNvSpPr/>
          <p:nvPr/>
        </p:nvSpPr>
        <p:spPr>
          <a:xfrm rot="12787815">
            <a:off x="6216650" y="3148013"/>
            <a:ext cx="979488" cy="484187"/>
          </a:xfrm>
          <a:prstGeom prst="striped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extLst>
      <p:ext uri="{BB962C8B-B14F-4D97-AF65-F5344CB8AC3E}">
        <p14:creationId xmlns:p14="http://schemas.microsoft.com/office/powerpoint/2010/main" val="181320817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標題 1"/>
          <p:cNvSpPr txBox="1">
            <a:spLocks/>
          </p:cNvSpPr>
          <p:nvPr/>
        </p:nvSpPr>
        <p:spPr bwMode="auto">
          <a:xfrm>
            <a:off x="417513" y="2857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endParaRPr kumimoji="0" lang="zh-TW" altLang="en-US" sz="4400" b="1"/>
          </a:p>
        </p:txBody>
      </p:sp>
      <p:sp>
        <p:nvSpPr>
          <p:cNvPr id="60419" name="標題 1"/>
          <p:cNvSpPr>
            <a:spLocks noGrp="1"/>
          </p:cNvSpPr>
          <p:nvPr>
            <p:ph type="title"/>
          </p:nvPr>
        </p:nvSpPr>
        <p:spPr>
          <a:xfrm>
            <a:off x="251520" y="188640"/>
            <a:ext cx="8229600" cy="1143000"/>
          </a:xfrm>
        </p:spPr>
        <p:txBody>
          <a:bodyPr/>
          <a:lstStyle/>
          <a:p>
            <a:pPr eaLnBrk="1" hangingPunct="1"/>
            <a:r>
              <a:rPr lang="zh-TW" altLang="en-US" b="1" dirty="0" smtClean="0">
                <a:latin typeface="標楷體" pitchFamily="65" charset="-120"/>
                <a:ea typeface="標楷體" pitchFamily="65" charset="-120"/>
              </a:rPr>
              <a:t>校園災害潛勢評估結果應用</a:t>
            </a:r>
          </a:p>
        </p:txBody>
      </p:sp>
      <p:sp>
        <p:nvSpPr>
          <p:cNvPr id="5" name="圓角矩形 4"/>
          <p:cNvSpPr/>
          <p:nvPr/>
        </p:nvSpPr>
        <p:spPr>
          <a:xfrm>
            <a:off x="251520" y="260648"/>
            <a:ext cx="8207375" cy="1152525"/>
          </a:xfrm>
          <a:prstGeom prst="roundRect">
            <a:avLst/>
          </a:prstGeom>
          <a:noFill/>
          <a:ln w="57150">
            <a:solidFill>
              <a:srgbClr val="FFC00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kumimoji="0" lang="zh-TW" altLang="en-US"/>
          </a:p>
        </p:txBody>
      </p:sp>
      <p:sp>
        <p:nvSpPr>
          <p:cNvPr id="71" name="圓角矩形 70"/>
          <p:cNvSpPr/>
          <p:nvPr/>
        </p:nvSpPr>
        <p:spPr>
          <a:xfrm>
            <a:off x="468313" y="6226175"/>
            <a:ext cx="8099425" cy="504825"/>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dirty="0"/>
          </a:p>
        </p:txBody>
      </p:sp>
      <p:sp>
        <p:nvSpPr>
          <p:cNvPr id="72" name="矩形 71"/>
          <p:cNvSpPr/>
          <p:nvPr/>
        </p:nvSpPr>
        <p:spPr>
          <a:xfrm>
            <a:off x="611188" y="6284913"/>
            <a:ext cx="8353425" cy="646112"/>
          </a:xfrm>
          <a:prstGeom prst="rect">
            <a:avLst/>
          </a:prstGeom>
        </p:spPr>
        <p:txBody>
          <a:bodyPr>
            <a:spAutoFit/>
          </a:bodyPr>
          <a:lstStyle/>
          <a:p>
            <a:pPr fontAlgn="auto">
              <a:spcBef>
                <a:spcPts val="0"/>
              </a:spcBef>
              <a:spcAft>
                <a:spcPts val="0"/>
              </a:spcAft>
              <a:defRPr/>
            </a:pPr>
            <a:r>
              <a:rPr kumimoji="0" lang="zh-TW" altLang="en-US"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全國各級學校災害潛勢資訊管理系統</a:t>
            </a:r>
            <a:r>
              <a:rPr kumimoji="0" lang="en-US" altLang="zh-TW"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a:t>
            </a:r>
            <a:r>
              <a:rPr kumimoji="0" lang="en-US" altLang="zh-TW"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http://140.125.154.179/</a:t>
            </a:r>
            <a:r>
              <a:rPr kumimoji="0" lang="en-US" altLang="zh-TW" b="1" dirty="0" err="1">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ms</a:t>
            </a:r>
            <a:r>
              <a:rPr kumimoji="0" lang="en-US" altLang="zh-TW"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/Default.aspx</a:t>
            </a:r>
            <a:endParaRPr kumimoji="0" lang="zh-TW" alt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p>
            <a:pPr fontAlgn="auto">
              <a:spcBef>
                <a:spcPts val="0"/>
              </a:spcBef>
              <a:spcAft>
                <a:spcPts val="0"/>
              </a:spcAft>
              <a:defRPr/>
            </a:pPr>
            <a:endParaRPr kumimoji="0" lang="zh-TW" altLang="en-US" dirty="0">
              <a:latin typeface="+mn-lt"/>
              <a:ea typeface="+mn-ea"/>
            </a:endParaRPr>
          </a:p>
        </p:txBody>
      </p:sp>
      <p:pic>
        <p:nvPicPr>
          <p:cNvPr id="6042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950" y="1528763"/>
            <a:ext cx="6826250" cy="4697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直線圖說文字 2 2"/>
          <p:cNvSpPr/>
          <p:nvPr/>
        </p:nvSpPr>
        <p:spPr>
          <a:xfrm>
            <a:off x="6696075" y="1681163"/>
            <a:ext cx="2268538" cy="4392612"/>
          </a:xfrm>
          <a:prstGeom prst="borderCallout2">
            <a:avLst>
              <a:gd name="adj1" fmla="val 18750"/>
              <a:gd name="adj2" fmla="val -8333"/>
              <a:gd name="adj3" fmla="val 18750"/>
              <a:gd name="adj4" fmla="val -16667"/>
              <a:gd name="adj5" fmla="val 40746"/>
              <a:gd name="adj6" fmla="val -35396"/>
            </a:avLst>
          </a:prstGeom>
          <a:solidFill>
            <a:schemeClr val="accent2">
              <a:lumMod val="60000"/>
              <a:lumOff val="40000"/>
            </a:schemeClr>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zh-TW" altLang="en-US"/>
          </a:p>
        </p:txBody>
      </p:sp>
      <p:sp>
        <p:nvSpPr>
          <p:cNvPr id="60425" name="文字方塊 3"/>
          <p:cNvSpPr txBox="1">
            <a:spLocks noChangeArrowheads="1"/>
          </p:cNvSpPr>
          <p:nvPr/>
        </p:nvSpPr>
        <p:spPr bwMode="auto">
          <a:xfrm>
            <a:off x="6804025" y="1844675"/>
            <a:ext cx="2160588"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1800" b="1" dirty="0">
                <a:solidFill>
                  <a:srgbClr val="333333"/>
                </a:solidFill>
                <a:latin typeface="Times New Roman" pitchFamily="18" charset="0"/>
                <a:ea typeface="標楷體" pitchFamily="65" charset="-120"/>
                <a:cs typeface="Times New Roman" pitchFamily="18" charset="0"/>
              </a:rPr>
              <a:t>1.</a:t>
            </a:r>
            <a:r>
              <a:rPr lang="zh-TW" altLang="en-US" sz="1800" b="1" dirty="0">
                <a:solidFill>
                  <a:srgbClr val="333333"/>
                </a:solidFill>
                <a:latin typeface="Times New Roman" pitchFamily="18" charset="0"/>
                <a:ea typeface="標楷體" pitchFamily="65" charset="-120"/>
                <a:cs typeface="Times New Roman" pitchFamily="18" charset="0"/>
              </a:rPr>
              <a:t>並依據校園環境 </a:t>
            </a:r>
            <a:endParaRPr lang="en-US" altLang="zh-TW" sz="1800" b="1" dirty="0">
              <a:solidFill>
                <a:srgbClr val="333333"/>
              </a:solidFill>
              <a:latin typeface="Times New Roman" pitchFamily="18" charset="0"/>
              <a:ea typeface="標楷體" pitchFamily="65" charset="-120"/>
              <a:cs typeface="Times New Roman" pitchFamily="18" charset="0"/>
            </a:endParaRPr>
          </a:p>
          <a:p>
            <a:pPr eaLnBrk="1" hangingPunct="1">
              <a:spcBef>
                <a:spcPct val="0"/>
              </a:spcBef>
              <a:buFontTx/>
              <a:buNone/>
            </a:pPr>
            <a:r>
              <a:rPr lang="zh-TW" altLang="en-US" sz="1800" b="1" dirty="0">
                <a:solidFill>
                  <a:srgbClr val="333333"/>
                </a:solidFill>
                <a:latin typeface="Times New Roman" pitchFamily="18" charset="0"/>
                <a:ea typeface="標楷體" pitchFamily="65" charset="-120"/>
                <a:cs typeface="Times New Roman" pitchFamily="18" charset="0"/>
              </a:rPr>
              <a:t>   現況，加強撰寫</a:t>
            </a:r>
            <a:endParaRPr lang="en-US" altLang="zh-TW" sz="1800" b="1" dirty="0">
              <a:solidFill>
                <a:srgbClr val="333333"/>
              </a:solidFill>
              <a:latin typeface="Times New Roman" pitchFamily="18" charset="0"/>
              <a:ea typeface="標楷體" pitchFamily="65" charset="-120"/>
              <a:cs typeface="Times New Roman" pitchFamily="18" charset="0"/>
            </a:endParaRPr>
          </a:p>
          <a:p>
            <a:pPr eaLnBrk="1" hangingPunct="1">
              <a:spcBef>
                <a:spcPct val="0"/>
              </a:spcBef>
              <a:buFontTx/>
              <a:buNone/>
            </a:pPr>
            <a:r>
              <a:rPr lang="zh-TW" altLang="en-US" sz="1800" b="1" dirty="0">
                <a:solidFill>
                  <a:srgbClr val="333333"/>
                </a:solidFill>
                <a:latin typeface="Times New Roman" pitchFamily="18" charset="0"/>
                <a:ea typeface="標楷體" pitchFamily="65" charset="-120"/>
                <a:cs typeface="Times New Roman" pitchFamily="18" charset="0"/>
              </a:rPr>
              <a:t>   高災潛部分之防</a:t>
            </a:r>
            <a:endParaRPr lang="en-US" altLang="zh-TW" sz="1800" b="1" dirty="0">
              <a:solidFill>
                <a:srgbClr val="333333"/>
              </a:solidFill>
              <a:latin typeface="Times New Roman" pitchFamily="18" charset="0"/>
              <a:ea typeface="標楷體" pitchFamily="65" charset="-120"/>
              <a:cs typeface="Times New Roman" pitchFamily="18" charset="0"/>
            </a:endParaRPr>
          </a:p>
          <a:p>
            <a:pPr eaLnBrk="1" hangingPunct="1">
              <a:spcBef>
                <a:spcPct val="0"/>
              </a:spcBef>
              <a:buFontTx/>
              <a:buNone/>
            </a:pPr>
            <a:r>
              <a:rPr lang="zh-TW" altLang="en-US" sz="1800" b="1" dirty="0">
                <a:solidFill>
                  <a:srgbClr val="333333"/>
                </a:solidFill>
                <a:latin typeface="Times New Roman" pitchFamily="18" charset="0"/>
                <a:ea typeface="標楷體" pitchFamily="65" charset="-120"/>
                <a:cs typeface="Times New Roman" pitchFamily="18" charset="0"/>
              </a:rPr>
              <a:t>   救災計畫。</a:t>
            </a:r>
          </a:p>
          <a:p>
            <a:pPr eaLnBrk="1" hangingPunct="1">
              <a:spcBef>
                <a:spcPct val="0"/>
              </a:spcBef>
              <a:buFontTx/>
              <a:buNone/>
            </a:pPr>
            <a:r>
              <a:rPr lang="en-US" altLang="zh-TW" sz="1800" b="1" dirty="0">
                <a:solidFill>
                  <a:srgbClr val="333333"/>
                </a:solidFill>
                <a:latin typeface="Times New Roman" pitchFamily="18" charset="0"/>
                <a:ea typeface="標楷體" pitchFamily="65" charset="-120"/>
                <a:cs typeface="Times New Roman" pitchFamily="18" charset="0"/>
              </a:rPr>
              <a:t>2.</a:t>
            </a:r>
            <a:r>
              <a:rPr lang="zh-TW" altLang="en-US" sz="1800" b="1" dirty="0">
                <a:solidFill>
                  <a:srgbClr val="333333"/>
                </a:solidFill>
                <a:latin typeface="Times New Roman" pitchFamily="18" charset="0"/>
                <a:ea typeface="標楷體" pitchFamily="65" charset="-120"/>
                <a:cs typeface="Times New Roman" pitchFamily="18" charset="0"/>
              </a:rPr>
              <a:t>第三篇地震災潛</a:t>
            </a:r>
            <a:endParaRPr lang="en-US" altLang="zh-TW" sz="1800" b="1" dirty="0">
              <a:solidFill>
                <a:srgbClr val="333333"/>
              </a:solidFill>
              <a:latin typeface="Times New Roman" pitchFamily="18" charset="0"/>
              <a:ea typeface="標楷體" pitchFamily="65" charset="-120"/>
              <a:cs typeface="Times New Roman" pitchFamily="18" charset="0"/>
            </a:endParaRPr>
          </a:p>
          <a:p>
            <a:pPr eaLnBrk="1" hangingPunct="1">
              <a:spcBef>
                <a:spcPct val="0"/>
              </a:spcBef>
              <a:buFontTx/>
              <a:buNone/>
            </a:pPr>
            <a:r>
              <a:rPr lang="zh-TW" altLang="en-US" sz="1800" b="1" dirty="0">
                <a:solidFill>
                  <a:srgbClr val="333333"/>
                </a:solidFill>
                <a:latin typeface="Times New Roman" pitchFamily="18" charset="0"/>
                <a:ea typeface="標楷體" pitchFamily="65" charset="-120"/>
                <a:cs typeface="Times New Roman" pitchFamily="18" charset="0"/>
              </a:rPr>
              <a:t>   與應變。</a:t>
            </a:r>
          </a:p>
          <a:p>
            <a:pPr eaLnBrk="1" hangingPunct="1">
              <a:spcBef>
                <a:spcPct val="0"/>
              </a:spcBef>
              <a:buFontTx/>
              <a:buNone/>
            </a:pPr>
            <a:r>
              <a:rPr lang="en-US" altLang="zh-TW" sz="1800" b="1" dirty="0">
                <a:solidFill>
                  <a:srgbClr val="333333"/>
                </a:solidFill>
                <a:latin typeface="Times New Roman" pitchFamily="18" charset="0"/>
                <a:ea typeface="標楷體" pitchFamily="65" charset="-120"/>
                <a:cs typeface="Times New Roman" pitchFamily="18" charset="0"/>
              </a:rPr>
              <a:t>3.</a:t>
            </a:r>
            <a:r>
              <a:rPr lang="zh-TW" altLang="en-US" sz="1800" b="1" dirty="0">
                <a:solidFill>
                  <a:srgbClr val="333333"/>
                </a:solidFill>
                <a:latin typeface="Times New Roman" pitchFamily="18" charset="0"/>
                <a:ea typeface="標楷體" pitchFamily="65" charset="-120"/>
                <a:cs typeface="Times New Roman" pitchFamily="18" charset="0"/>
              </a:rPr>
              <a:t>第四篇颱風、水</a:t>
            </a:r>
            <a:endParaRPr lang="en-US" altLang="zh-TW" sz="1800" b="1" dirty="0">
              <a:solidFill>
                <a:srgbClr val="333333"/>
              </a:solidFill>
              <a:latin typeface="Times New Roman" pitchFamily="18" charset="0"/>
              <a:ea typeface="標楷體" pitchFamily="65" charset="-120"/>
              <a:cs typeface="Times New Roman" pitchFamily="18" charset="0"/>
            </a:endParaRPr>
          </a:p>
          <a:p>
            <a:pPr eaLnBrk="1" hangingPunct="1">
              <a:spcBef>
                <a:spcPct val="0"/>
              </a:spcBef>
              <a:buFontTx/>
              <a:buNone/>
            </a:pPr>
            <a:r>
              <a:rPr lang="zh-TW" altLang="en-US" sz="1800" b="1" dirty="0">
                <a:solidFill>
                  <a:srgbClr val="333333"/>
                </a:solidFill>
                <a:latin typeface="Times New Roman" pitchFamily="18" charset="0"/>
                <a:ea typeface="標楷體" pitchFamily="65" charset="-120"/>
                <a:cs typeface="Times New Roman" pitchFamily="18" charset="0"/>
              </a:rPr>
              <a:t>   災災潛與應變。</a:t>
            </a:r>
          </a:p>
          <a:p>
            <a:pPr eaLnBrk="1" hangingPunct="1">
              <a:spcBef>
                <a:spcPct val="0"/>
              </a:spcBef>
              <a:buFontTx/>
              <a:buNone/>
            </a:pPr>
            <a:r>
              <a:rPr lang="en-US" altLang="zh-TW" sz="1800" b="1" dirty="0">
                <a:solidFill>
                  <a:srgbClr val="333333"/>
                </a:solidFill>
                <a:latin typeface="Times New Roman" pitchFamily="18" charset="0"/>
                <a:ea typeface="標楷體" pitchFamily="65" charset="-120"/>
                <a:cs typeface="Times New Roman" pitchFamily="18" charset="0"/>
              </a:rPr>
              <a:t>4.</a:t>
            </a:r>
            <a:r>
              <a:rPr lang="zh-TW" altLang="en-US" sz="1800" b="1" dirty="0">
                <a:solidFill>
                  <a:srgbClr val="333333"/>
                </a:solidFill>
                <a:latin typeface="Times New Roman" pitchFamily="18" charset="0"/>
                <a:ea typeface="標楷體" pitchFamily="65" charset="-120"/>
                <a:cs typeface="Times New Roman" pitchFamily="18" charset="0"/>
              </a:rPr>
              <a:t>第五篇坡地災潛</a:t>
            </a:r>
            <a:endParaRPr lang="en-US" altLang="zh-TW" sz="1800" b="1" dirty="0">
              <a:solidFill>
                <a:srgbClr val="333333"/>
              </a:solidFill>
              <a:latin typeface="Times New Roman" pitchFamily="18" charset="0"/>
              <a:ea typeface="標楷體" pitchFamily="65" charset="-120"/>
              <a:cs typeface="Times New Roman" pitchFamily="18" charset="0"/>
            </a:endParaRPr>
          </a:p>
          <a:p>
            <a:pPr eaLnBrk="1" hangingPunct="1">
              <a:spcBef>
                <a:spcPct val="0"/>
              </a:spcBef>
              <a:buFontTx/>
              <a:buNone/>
            </a:pPr>
            <a:r>
              <a:rPr lang="zh-TW" altLang="en-US" sz="1800" b="1" dirty="0">
                <a:solidFill>
                  <a:srgbClr val="333333"/>
                </a:solidFill>
                <a:latin typeface="Times New Roman" pitchFamily="18" charset="0"/>
                <a:ea typeface="標楷體" pitchFamily="65" charset="-120"/>
                <a:cs typeface="Times New Roman" pitchFamily="18" charset="0"/>
              </a:rPr>
              <a:t>   與應變。</a:t>
            </a:r>
            <a:endParaRPr lang="en-US" altLang="zh-TW" sz="1800" b="1" dirty="0">
              <a:solidFill>
                <a:srgbClr val="333333"/>
              </a:solidFill>
              <a:latin typeface="Times New Roman" pitchFamily="18" charset="0"/>
              <a:ea typeface="標楷體" pitchFamily="65" charset="-120"/>
              <a:cs typeface="Times New Roman" pitchFamily="18" charset="0"/>
            </a:endParaRPr>
          </a:p>
          <a:p>
            <a:pPr eaLnBrk="1" hangingPunct="1">
              <a:spcBef>
                <a:spcPct val="0"/>
              </a:spcBef>
              <a:buFontTx/>
              <a:buNone/>
            </a:pPr>
            <a:r>
              <a:rPr lang="en-US" altLang="zh-TW" sz="1800" b="1" dirty="0">
                <a:solidFill>
                  <a:srgbClr val="333333"/>
                </a:solidFill>
                <a:latin typeface="Times New Roman" pitchFamily="18" charset="0"/>
                <a:ea typeface="標楷體" pitchFamily="65" charset="-120"/>
                <a:cs typeface="Times New Roman" pitchFamily="18" charset="0"/>
              </a:rPr>
              <a:t>5.</a:t>
            </a:r>
            <a:r>
              <a:rPr lang="zh-TW" altLang="en-US" sz="1800" b="1" dirty="0">
                <a:solidFill>
                  <a:srgbClr val="333333"/>
                </a:solidFill>
                <a:latin typeface="Times New Roman" pitchFamily="18" charset="0"/>
                <a:ea typeface="標楷體" pitchFamily="65" charset="-120"/>
                <a:cs typeface="Times New Roman" pitchFamily="18" charset="0"/>
              </a:rPr>
              <a:t>第六篇海嘯災潛</a:t>
            </a:r>
            <a:endParaRPr lang="en-US" altLang="zh-TW" sz="1800" b="1" dirty="0">
              <a:solidFill>
                <a:srgbClr val="333333"/>
              </a:solidFill>
              <a:latin typeface="Times New Roman" pitchFamily="18" charset="0"/>
              <a:ea typeface="標楷體" pitchFamily="65" charset="-120"/>
              <a:cs typeface="Times New Roman" pitchFamily="18" charset="0"/>
            </a:endParaRPr>
          </a:p>
          <a:p>
            <a:pPr eaLnBrk="1" hangingPunct="1">
              <a:spcBef>
                <a:spcPct val="0"/>
              </a:spcBef>
              <a:buFontTx/>
              <a:buNone/>
            </a:pPr>
            <a:r>
              <a:rPr lang="zh-TW" altLang="en-US" sz="1800" b="1" dirty="0">
                <a:solidFill>
                  <a:srgbClr val="333333"/>
                </a:solidFill>
                <a:latin typeface="Times New Roman" pitchFamily="18" charset="0"/>
                <a:ea typeface="標楷體" pitchFamily="65" charset="-120"/>
                <a:cs typeface="Times New Roman" pitchFamily="18" charset="0"/>
              </a:rPr>
              <a:t>   與應變。</a:t>
            </a:r>
            <a:endParaRPr lang="en-US" altLang="zh-TW" sz="1800" b="1" dirty="0">
              <a:solidFill>
                <a:srgbClr val="333333"/>
              </a:solidFill>
              <a:latin typeface="Times New Roman" pitchFamily="18" charset="0"/>
              <a:ea typeface="標楷體" pitchFamily="65" charset="-120"/>
              <a:cs typeface="Times New Roman" pitchFamily="18" charset="0"/>
            </a:endParaRPr>
          </a:p>
          <a:p>
            <a:pPr eaLnBrk="1" hangingPunct="1">
              <a:spcBef>
                <a:spcPct val="0"/>
              </a:spcBef>
              <a:buFontTx/>
              <a:buNone/>
            </a:pPr>
            <a:r>
              <a:rPr lang="en-US" altLang="zh-TW" sz="1800" b="1" dirty="0">
                <a:solidFill>
                  <a:srgbClr val="333333"/>
                </a:solidFill>
                <a:latin typeface="Times New Roman" pitchFamily="18" charset="0"/>
                <a:ea typeface="標楷體" pitchFamily="65" charset="-120"/>
                <a:cs typeface="Times New Roman" pitchFamily="18" charset="0"/>
              </a:rPr>
              <a:t>6.</a:t>
            </a:r>
            <a:r>
              <a:rPr lang="zh-TW" altLang="en-US" sz="1800" b="1" dirty="0">
                <a:solidFill>
                  <a:srgbClr val="333333"/>
                </a:solidFill>
                <a:latin typeface="Times New Roman" pitchFamily="18" charset="0"/>
                <a:ea typeface="標楷體" pitchFamily="65" charset="-120"/>
                <a:cs typeface="Times New Roman" pitchFamily="18" charset="0"/>
              </a:rPr>
              <a:t>第七篇輻射災潛</a:t>
            </a:r>
            <a:endParaRPr lang="en-US" altLang="zh-TW" sz="1800" b="1" dirty="0">
              <a:solidFill>
                <a:srgbClr val="333333"/>
              </a:solidFill>
              <a:latin typeface="Times New Roman" pitchFamily="18" charset="0"/>
              <a:ea typeface="標楷體" pitchFamily="65" charset="-120"/>
              <a:cs typeface="Times New Roman" pitchFamily="18" charset="0"/>
            </a:endParaRPr>
          </a:p>
          <a:p>
            <a:pPr eaLnBrk="1" hangingPunct="1">
              <a:spcBef>
                <a:spcPct val="0"/>
              </a:spcBef>
              <a:buFontTx/>
              <a:buNone/>
            </a:pPr>
            <a:r>
              <a:rPr lang="zh-TW" altLang="en-US" sz="1800" b="1" dirty="0">
                <a:solidFill>
                  <a:srgbClr val="333333"/>
                </a:solidFill>
                <a:latin typeface="Times New Roman" pitchFamily="18" charset="0"/>
                <a:ea typeface="標楷體" pitchFamily="65" charset="-120"/>
                <a:cs typeface="Times New Roman" pitchFamily="18" charset="0"/>
              </a:rPr>
              <a:t>   與應變。</a:t>
            </a:r>
          </a:p>
        </p:txBody>
      </p:sp>
    </p:spTree>
    <p:extLst>
      <p:ext uri="{BB962C8B-B14F-4D97-AF65-F5344CB8AC3E}">
        <p14:creationId xmlns:p14="http://schemas.microsoft.com/office/powerpoint/2010/main" val="385365044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標題 1"/>
          <p:cNvSpPr txBox="1">
            <a:spLocks/>
          </p:cNvSpPr>
          <p:nvPr/>
        </p:nvSpPr>
        <p:spPr bwMode="auto">
          <a:xfrm>
            <a:off x="417513" y="2857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endParaRPr kumimoji="0" lang="zh-TW" altLang="en-US" sz="4400" b="1"/>
          </a:p>
        </p:txBody>
      </p:sp>
      <p:sp>
        <p:nvSpPr>
          <p:cNvPr id="61443" name="標題 1"/>
          <p:cNvSpPr>
            <a:spLocks noGrp="1"/>
          </p:cNvSpPr>
          <p:nvPr>
            <p:ph type="title"/>
          </p:nvPr>
        </p:nvSpPr>
        <p:spPr>
          <a:xfrm>
            <a:off x="468313" y="260350"/>
            <a:ext cx="8229600" cy="1143000"/>
          </a:xfrm>
        </p:spPr>
        <p:txBody>
          <a:bodyPr/>
          <a:lstStyle/>
          <a:p>
            <a:pPr eaLnBrk="1" hangingPunct="1"/>
            <a:r>
              <a:rPr lang="zh-TW" altLang="en-US" b="1" dirty="0" smtClean="0">
                <a:latin typeface="標楷體" pitchFamily="65" charset="-120"/>
                <a:ea typeface="標楷體" pitchFamily="65" charset="-120"/>
              </a:rPr>
              <a:t>校園災害潛勢評估結果應用</a:t>
            </a:r>
          </a:p>
        </p:txBody>
      </p:sp>
      <p:sp>
        <p:nvSpPr>
          <p:cNvPr id="5" name="圓角矩形 4"/>
          <p:cNvSpPr/>
          <p:nvPr/>
        </p:nvSpPr>
        <p:spPr>
          <a:xfrm>
            <a:off x="468313" y="260350"/>
            <a:ext cx="8207375" cy="1152525"/>
          </a:xfrm>
          <a:prstGeom prst="roundRect">
            <a:avLst/>
          </a:prstGeom>
          <a:noFill/>
          <a:ln w="57150">
            <a:solidFill>
              <a:srgbClr val="FFC00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kumimoji="0" lang="zh-TW" altLang="en-US"/>
          </a:p>
        </p:txBody>
      </p:sp>
      <p:sp>
        <p:nvSpPr>
          <p:cNvPr id="71" name="圓角矩形 70"/>
          <p:cNvSpPr/>
          <p:nvPr/>
        </p:nvSpPr>
        <p:spPr>
          <a:xfrm>
            <a:off x="468313" y="6226175"/>
            <a:ext cx="8099425" cy="504825"/>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dirty="0"/>
          </a:p>
        </p:txBody>
      </p:sp>
      <p:sp>
        <p:nvSpPr>
          <p:cNvPr id="72" name="矩形 71"/>
          <p:cNvSpPr/>
          <p:nvPr/>
        </p:nvSpPr>
        <p:spPr>
          <a:xfrm>
            <a:off x="611188" y="6284913"/>
            <a:ext cx="8353425" cy="646112"/>
          </a:xfrm>
          <a:prstGeom prst="rect">
            <a:avLst/>
          </a:prstGeom>
        </p:spPr>
        <p:txBody>
          <a:bodyPr>
            <a:spAutoFit/>
          </a:bodyPr>
          <a:lstStyle/>
          <a:p>
            <a:pPr fontAlgn="auto">
              <a:spcBef>
                <a:spcPts val="0"/>
              </a:spcBef>
              <a:spcAft>
                <a:spcPts val="0"/>
              </a:spcAft>
              <a:defRPr/>
            </a:pPr>
            <a:r>
              <a:rPr kumimoji="0" lang="zh-TW" altLang="en-US"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全國各級學校災害潛勢資訊管理系統</a:t>
            </a:r>
            <a:r>
              <a:rPr kumimoji="0" lang="en-US" altLang="zh-TW"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a:t>
            </a:r>
            <a:r>
              <a:rPr kumimoji="0" lang="en-US" altLang="zh-TW"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http://140.125.154.179/</a:t>
            </a:r>
            <a:r>
              <a:rPr kumimoji="0" lang="en-US" altLang="zh-TW" b="1" dirty="0" err="1">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ms</a:t>
            </a:r>
            <a:r>
              <a:rPr kumimoji="0" lang="en-US" altLang="zh-TW"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/Default.aspx</a:t>
            </a:r>
            <a:endParaRPr kumimoji="0" lang="zh-TW" alt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p>
            <a:pPr fontAlgn="auto">
              <a:spcBef>
                <a:spcPts val="0"/>
              </a:spcBef>
              <a:spcAft>
                <a:spcPts val="0"/>
              </a:spcAft>
              <a:defRPr/>
            </a:pPr>
            <a:endParaRPr kumimoji="0" lang="zh-TW" altLang="en-US" dirty="0">
              <a:latin typeface="+mn-lt"/>
              <a:ea typeface="+mn-ea"/>
            </a:endParaRPr>
          </a:p>
        </p:txBody>
      </p:sp>
      <p:pic>
        <p:nvPicPr>
          <p:cNvPr id="6144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3700" y="1557338"/>
            <a:ext cx="6702425" cy="4652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矩形圖說文字 5"/>
          <p:cNvSpPr/>
          <p:nvPr/>
        </p:nvSpPr>
        <p:spPr>
          <a:xfrm>
            <a:off x="6472238" y="3429000"/>
            <a:ext cx="2519362" cy="1831975"/>
          </a:xfrm>
          <a:prstGeom prst="wedgeRectCallout">
            <a:avLst>
              <a:gd name="adj1" fmla="val -60586"/>
              <a:gd name="adj2" fmla="val 29044"/>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1449" name="文字方塊 1"/>
          <p:cNvSpPr txBox="1">
            <a:spLocks noChangeArrowheads="1"/>
          </p:cNvSpPr>
          <p:nvPr/>
        </p:nvSpPr>
        <p:spPr bwMode="auto">
          <a:xfrm>
            <a:off x="6588125" y="3573463"/>
            <a:ext cx="2376488"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sz="1800" b="1" dirty="0">
                <a:solidFill>
                  <a:srgbClr val="333333"/>
                </a:solidFill>
                <a:latin typeface="Times New Roman" pitchFamily="18" charset="0"/>
                <a:ea typeface="標楷體" pitchFamily="65" charset="-120"/>
                <a:cs typeface="Times New Roman" pitchFamily="18" charset="0"/>
              </a:rPr>
              <a:t>計畫</a:t>
            </a:r>
            <a:r>
              <a:rPr lang="zh-TW" altLang="en-US" sz="1800" b="1" u="sng" dirty="0">
                <a:solidFill>
                  <a:srgbClr val="333333"/>
                </a:solidFill>
                <a:latin typeface="Times New Roman" pitchFamily="18" charset="0"/>
                <a:ea typeface="標楷體" pitchFamily="65" charset="-120"/>
                <a:cs typeface="Times New Roman" pitchFamily="18" charset="0"/>
              </a:rPr>
              <a:t>第二篇共同性事項之</a:t>
            </a:r>
            <a:r>
              <a:rPr lang="en-US" altLang="zh-TW" sz="1800" b="1" u="sng" dirty="0">
                <a:solidFill>
                  <a:srgbClr val="333333"/>
                </a:solidFill>
                <a:latin typeface="Times New Roman" pitchFamily="18" charset="0"/>
                <a:ea typeface="標楷體" pitchFamily="65" charset="-120"/>
                <a:cs typeface="Times New Roman" pitchFamily="18" charset="0"/>
              </a:rPr>
              <a:t>2.2</a:t>
            </a:r>
            <a:r>
              <a:rPr lang="zh-TW" altLang="en-US" sz="1800" b="1" u="sng" dirty="0">
                <a:solidFill>
                  <a:srgbClr val="333333"/>
                </a:solidFill>
                <a:latin typeface="Times New Roman" pitchFamily="18" charset="0"/>
                <a:ea typeface="標楷體" pitchFamily="65" charset="-120"/>
                <a:cs typeface="Times New Roman" pitchFamily="18" charset="0"/>
              </a:rPr>
              <a:t>災害防救資料蒐集</a:t>
            </a:r>
            <a:r>
              <a:rPr lang="zh-TW" altLang="en-US" sz="1800" b="1" dirty="0">
                <a:solidFill>
                  <a:srgbClr val="333333"/>
                </a:solidFill>
                <a:latin typeface="Times New Roman" pitchFamily="18" charset="0"/>
                <a:ea typeface="標楷體" pitchFamily="65" charset="-120"/>
                <a:cs typeface="Times New Roman" pitchFamily="18" charset="0"/>
              </a:rPr>
              <a:t>，將系統提供之災害潛勢判定結果納</a:t>
            </a:r>
          </a:p>
          <a:p>
            <a:pPr eaLnBrk="1" hangingPunct="1">
              <a:spcBef>
                <a:spcPct val="0"/>
              </a:spcBef>
              <a:buFontTx/>
              <a:buNone/>
            </a:pPr>
            <a:r>
              <a:rPr lang="zh-TW" altLang="en-US" sz="1800" b="1" dirty="0">
                <a:solidFill>
                  <a:srgbClr val="333333"/>
                </a:solidFill>
                <a:latin typeface="Times New Roman" pitchFamily="18" charset="0"/>
                <a:ea typeface="標楷體" pitchFamily="65" charset="-120"/>
                <a:cs typeface="Times New Roman" pitchFamily="18" charset="0"/>
              </a:rPr>
              <a:t>入</a:t>
            </a:r>
            <a:r>
              <a:rPr lang="en-US" altLang="zh-TW" sz="1800" b="1" u="sng" dirty="0">
                <a:solidFill>
                  <a:srgbClr val="333333"/>
                </a:solidFill>
                <a:latin typeface="Times New Roman" pitchFamily="18" charset="0"/>
                <a:ea typeface="標楷體" pitchFamily="65" charset="-120"/>
                <a:cs typeface="Times New Roman" pitchFamily="18" charset="0"/>
              </a:rPr>
              <a:t>2.2.1</a:t>
            </a:r>
            <a:r>
              <a:rPr lang="zh-TW" altLang="en-US" sz="1800" b="1" u="sng" dirty="0">
                <a:solidFill>
                  <a:srgbClr val="333333"/>
                </a:solidFill>
                <a:latin typeface="Times New Roman" pitchFamily="18" charset="0"/>
                <a:ea typeface="標楷體" pitchFamily="65" charset="-120"/>
                <a:cs typeface="Times New Roman" pitchFamily="18" charset="0"/>
              </a:rPr>
              <a:t>災害潛勢調查</a:t>
            </a:r>
            <a:endParaRPr lang="zh-TW" altLang="en-US" sz="1800" u="sng" dirty="0">
              <a:solidFill>
                <a:srgbClr val="333333"/>
              </a:solidFill>
              <a:latin typeface="Times New Roman" pitchFamily="18" charset="0"/>
              <a:ea typeface="標楷體" pitchFamily="65" charset="-120"/>
              <a:cs typeface="Times New Roman" pitchFamily="18" charset="0"/>
            </a:endParaRPr>
          </a:p>
          <a:p>
            <a:pPr eaLnBrk="1" hangingPunct="1">
              <a:spcBef>
                <a:spcPct val="0"/>
              </a:spcBef>
              <a:buFontTx/>
              <a:buNone/>
            </a:pPr>
            <a:endParaRPr lang="zh-TW" altLang="en-US" sz="1800" dirty="0">
              <a:solidFill>
                <a:srgbClr val="333333"/>
              </a:solidFill>
              <a:ea typeface="標楷體" pitchFamily="65" charset="-120"/>
              <a:cs typeface="Times New Roman" pitchFamily="18" charset="0"/>
            </a:endParaRPr>
          </a:p>
        </p:txBody>
      </p:sp>
    </p:spTree>
    <p:extLst>
      <p:ext uri="{BB962C8B-B14F-4D97-AF65-F5344CB8AC3E}">
        <p14:creationId xmlns:p14="http://schemas.microsoft.com/office/powerpoint/2010/main" val="393706268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標題 1"/>
          <p:cNvSpPr>
            <a:spLocks noGrp="1"/>
          </p:cNvSpPr>
          <p:nvPr>
            <p:ph type="title"/>
          </p:nvPr>
        </p:nvSpPr>
        <p:spPr>
          <a:xfrm>
            <a:off x="0" y="404664"/>
            <a:ext cx="8963025" cy="576262"/>
          </a:xfrm>
        </p:spPr>
        <p:txBody>
          <a:bodyPr/>
          <a:lstStyle/>
          <a:p>
            <a:r>
              <a:rPr lang="zh-TW" altLang="en-US" sz="3200" dirty="0" smtClean="0">
                <a:latin typeface="標楷體" pitchFamily="65" charset="-120"/>
                <a:ea typeface="標楷體" pitchFamily="65" charset="-120"/>
              </a:rPr>
              <a:t>全國各級學校災害潛勢資料更新與修訂機制</a:t>
            </a:r>
          </a:p>
        </p:txBody>
      </p:sp>
      <p:grpSp>
        <p:nvGrpSpPr>
          <p:cNvPr id="2" name="群組 45"/>
          <p:cNvGrpSpPr>
            <a:grpSpLocks/>
          </p:cNvGrpSpPr>
          <p:nvPr/>
        </p:nvGrpSpPr>
        <p:grpSpPr bwMode="auto">
          <a:xfrm>
            <a:off x="739775" y="1123950"/>
            <a:ext cx="7648575" cy="5535415"/>
            <a:chOff x="755576" y="836712"/>
            <a:chExt cx="7749843" cy="5730577"/>
          </a:xfrm>
        </p:grpSpPr>
        <p:sp>
          <p:nvSpPr>
            <p:cNvPr id="64516" name="文字方塊 3"/>
            <p:cNvSpPr txBox="1">
              <a:spLocks noChangeArrowheads="1"/>
            </p:cNvSpPr>
            <p:nvPr/>
          </p:nvSpPr>
          <p:spPr bwMode="auto">
            <a:xfrm>
              <a:off x="3347864" y="3625279"/>
              <a:ext cx="2400675" cy="31857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indent="-285750"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zh-TW" altLang="en-US" sz="1400" b="1">
                  <a:solidFill>
                    <a:srgbClr val="333333"/>
                  </a:solidFill>
                  <a:latin typeface="微軟正黑體" pitchFamily="34" charset="-120"/>
                  <a:ea typeface="微軟正黑體" pitchFamily="34" charset="-120"/>
                </a:rPr>
                <a:t>災害潛勢評估</a:t>
              </a:r>
              <a:endParaRPr lang="en-US" altLang="zh-TW" sz="1400" b="1" u="sng">
                <a:solidFill>
                  <a:srgbClr val="333333"/>
                </a:solidFill>
                <a:latin typeface="微軟正黑體" pitchFamily="34" charset="-120"/>
                <a:ea typeface="微軟正黑體" pitchFamily="34" charset="-120"/>
              </a:endParaRPr>
            </a:p>
          </p:txBody>
        </p:sp>
        <p:sp>
          <p:nvSpPr>
            <p:cNvPr id="14" name="文字方塊 13"/>
            <p:cNvSpPr txBox="1"/>
            <p:nvPr/>
          </p:nvSpPr>
          <p:spPr>
            <a:xfrm>
              <a:off x="3301862" y="2204079"/>
              <a:ext cx="2488378" cy="54891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TW"/>
              </a:defPPr>
              <a:lvl1pPr algn="ctr">
                <a:defRPr>
                  <a:solidFill>
                    <a:schemeClr val="lt1"/>
                  </a:solidFill>
                  <a:latin typeface="微軟正黑體" panose="020B0604030504040204" pitchFamily="34" charset="-120"/>
                  <a:ea typeface="微軟正黑體" panose="020B0604030504040204" pitchFamily="34" charset="-12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defRPr/>
              </a:pPr>
              <a:r>
                <a:rPr lang="zh-TW" altLang="en-US" sz="1600" b="1" dirty="0">
                  <a:solidFill>
                    <a:srgbClr val="333333"/>
                  </a:solidFill>
                </a:rPr>
                <a:t>災害潛勢評估與方法</a:t>
              </a:r>
              <a:r>
                <a:rPr lang="zh-TW" altLang="en-US" sz="1600" b="1" dirty="0" smtClean="0">
                  <a:solidFill>
                    <a:srgbClr val="333333"/>
                  </a:solidFill>
                </a:rPr>
                <a:t>檢討</a:t>
              </a:r>
              <a:endParaRPr lang="en-US" altLang="zh-TW" sz="1600" b="1" dirty="0">
                <a:solidFill>
                  <a:srgbClr val="333333"/>
                </a:solidFill>
              </a:endParaRPr>
            </a:p>
          </p:txBody>
        </p:sp>
        <p:sp>
          <p:nvSpPr>
            <p:cNvPr id="15" name="文字方塊 14"/>
            <p:cNvSpPr txBox="1"/>
            <p:nvPr/>
          </p:nvSpPr>
          <p:spPr>
            <a:xfrm>
              <a:off x="3361819" y="6248661"/>
              <a:ext cx="2370073" cy="318628"/>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lgn="ctr">
                <a:defRPr/>
              </a:pPr>
              <a:r>
                <a:rPr lang="zh-TW" altLang="en-US" sz="1400" b="1" dirty="0" smtClean="0">
                  <a:solidFill>
                    <a:srgbClr val="333333"/>
                  </a:solidFill>
                  <a:latin typeface="微軟正黑體" panose="020B0604030504040204" pitchFamily="34" charset="-120"/>
                  <a:ea typeface="微軟正黑體" panose="020B0604030504040204" pitchFamily="34" charset="-120"/>
                </a:rPr>
                <a:t>逐年修訂</a:t>
              </a:r>
              <a:r>
                <a:rPr lang="zh-TW" altLang="en-US" sz="1400" b="1" dirty="0">
                  <a:solidFill>
                    <a:srgbClr val="333333"/>
                  </a:solidFill>
                  <a:latin typeface="微軟正黑體" panose="020B0604030504040204" pitchFamily="34" charset="-120"/>
                  <a:ea typeface="微軟正黑體" panose="020B0604030504040204" pitchFamily="34" charset="-120"/>
                </a:rPr>
                <a:t>校園災害防救計畫</a:t>
              </a:r>
              <a:endParaRPr lang="en-US" altLang="zh-TW" sz="1400" b="1" dirty="0">
                <a:solidFill>
                  <a:srgbClr val="333333"/>
                </a:solidFill>
                <a:latin typeface="微軟正黑體" panose="020B0604030504040204" pitchFamily="34" charset="-120"/>
                <a:ea typeface="微軟正黑體" panose="020B0604030504040204" pitchFamily="34" charset="-120"/>
              </a:endParaRPr>
            </a:p>
          </p:txBody>
        </p:sp>
        <p:sp>
          <p:nvSpPr>
            <p:cNvPr id="17" name="菱形 16"/>
            <p:cNvSpPr/>
            <p:nvPr/>
          </p:nvSpPr>
          <p:spPr>
            <a:xfrm>
              <a:off x="3203741" y="4297861"/>
              <a:ext cx="2683009" cy="1004161"/>
            </a:xfrm>
            <a:prstGeom prst="diamond">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b="1">
                <a:solidFill>
                  <a:srgbClr val="333333"/>
                </a:solidFill>
                <a:latin typeface="微軟正黑體" panose="020B0604030504040204" pitchFamily="34" charset="-120"/>
                <a:ea typeface="微軟正黑體" panose="020B0604030504040204" pitchFamily="34" charset="-120"/>
              </a:endParaRPr>
            </a:p>
          </p:txBody>
        </p:sp>
        <p:sp>
          <p:nvSpPr>
            <p:cNvPr id="18" name="文字方塊 17"/>
            <p:cNvSpPr txBox="1"/>
            <p:nvPr/>
          </p:nvSpPr>
          <p:spPr>
            <a:xfrm>
              <a:off x="3610697" y="5528821"/>
              <a:ext cx="1872316" cy="318833"/>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ctr">
                <a:defRPr/>
              </a:pPr>
              <a:r>
                <a:rPr lang="zh-TW" altLang="en-US" sz="1400" b="1" dirty="0">
                  <a:solidFill>
                    <a:srgbClr val="333333"/>
                  </a:solidFill>
                  <a:latin typeface="微軟正黑體" panose="020B0604030504040204" pitchFamily="34" charset="-120"/>
                  <a:ea typeface="微軟正黑體" panose="020B0604030504040204" pitchFamily="34" charset="-120"/>
                </a:rPr>
                <a:t>防災與減災對策研擬</a:t>
              </a:r>
              <a:endParaRPr lang="en-US" altLang="zh-TW" sz="1400" b="1" dirty="0">
                <a:solidFill>
                  <a:srgbClr val="333333"/>
                </a:solidFill>
                <a:latin typeface="微軟正黑體" panose="020B0604030504040204" pitchFamily="34" charset="-120"/>
                <a:ea typeface="微軟正黑體" panose="020B0604030504040204" pitchFamily="34" charset="-120"/>
              </a:endParaRPr>
            </a:p>
          </p:txBody>
        </p:sp>
        <p:sp>
          <p:nvSpPr>
            <p:cNvPr id="19" name="文字方塊 18"/>
            <p:cNvSpPr txBox="1"/>
            <p:nvPr/>
          </p:nvSpPr>
          <p:spPr>
            <a:xfrm>
              <a:off x="3251997" y="4564103"/>
              <a:ext cx="2518940" cy="542345"/>
            </a:xfrm>
            <a:prstGeom prst="rect">
              <a:avLst/>
            </a:prstGeom>
            <a:noFill/>
            <a:ln>
              <a:noFill/>
            </a:ln>
          </p:spPr>
          <p:style>
            <a:lnRef idx="2">
              <a:schemeClr val="dk1"/>
            </a:lnRef>
            <a:fillRef idx="1">
              <a:schemeClr val="lt1"/>
            </a:fillRef>
            <a:effectRef idx="0">
              <a:schemeClr val="dk1"/>
            </a:effectRef>
            <a:fontRef idx="minor">
              <a:schemeClr val="dk1"/>
            </a:fontRef>
          </p:style>
          <p:txBody>
            <a:bodyPr>
              <a:spAutoFit/>
            </a:bodyPr>
            <a:lstStyle/>
            <a:p>
              <a:pPr algn="ctr">
                <a:defRPr/>
              </a:pPr>
              <a:r>
                <a:rPr lang="zh-TW" altLang="en-US" sz="1400" b="1" dirty="0">
                  <a:solidFill>
                    <a:srgbClr val="333333"/>
                  </a:solidFill>
                  <a:latin typeface="微軟正黑體" panose="020B0604030504040204" pitchFamily="34" charset="-120"/>
                  <a:ea typeface="微軟正黑體" panose="020B0604030504040204" pitchFamily="34" charset="-120"/>
                </a:rPr>
                <a:t>學校災害潛勢</a:t>
              </a:r>
              <a:endParaRPr lang="en-US" altLang="zh-TW" sz="1400" b="1" dirty="0">
                <a:solidFill>
                  <a:srgbClr val="333333"/>
                </a:solidFill>
                <a:latin typeface="微軟正黑體" panose="020B0604030504040204" pitchFamily="34" charset="-120"/>
                <a:ea typeface="微軟正黑體" panose="020B0604030504040204" pitchFamily="34" charset="-120"/>
              </a:endParaRPr>
            </a:p>
            <a:p>
              <a:pPr algn="ctr">
                <a:defRPr/>
              </a:pPr>
              <a:r>
                <a:rPr lang="zh-TW" altLang="en-US" sz="1400" b="1" dirty="0">
                  <a:solidFill>
                    <a:srgbClr val="333333"/>
                  </a:solidFill>
                  <a:latin typeface="微軟正黑體" panose="020B0604030504040204" pitchFamily="34" charset="-120"/>
                  <a:ea typeface="微軟正黑體" panose="020B0604030504040204" pitchFamily="34" charset="-120"/>
                </a:rPr>
                <a:t>勘查與確認</a:t>
              </a:r>
              <a:endParaRPr lang="en-US" altLang="zh-TW" sz="1400" b="1" dirty="0">
                <a:solidFill>
                  <a:srgbClr val="333333"/>
                </a:solidFill>
                <a:latin typeface="微軟正黑體" panose="020B0604030504040204" pitchFamily="34" charset="-120"/>
                <a:ea typeface="微軟正黑體" panose="020B0604030504040204" pitchFamily="34" charset="-120"/>
              </a:endParaRPr>
            </a:p>
          </p:txBody>
        </p:sp>
        <p:sp>
          <p:nvSpPr>
            <p:cNvPr id="7" name="文字方塊 6"/>
            <p:cNvSpPr txBox="1"/>
            <p:nvPr/>
          </p:nvSpPr>
          <p:spPr>
            <a:xfrm>
              <a:off x="3721684" y="836712"/>
              <a:ext cx="1746369" cy="414217"/>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a:defRPr/>
              </a:pPr>
              <a:r>
                <a:rPr lang="zh-TW" altLang="en-US" sz="2000" b="1" dirty="0">
                  <a:solidFill>
                    <a:srgbClr val="333333"/>
                  </a:solidFill>
                  <a:latin typeface="微軟正黑體" panose="020B0604030504040204" pitchFamily="34" charset="-120"/>
                  <a:ea typeface="微軟正黑體" panose="020B0604030504040204" pitchFamily="34" charset="-120"/>
                </a:rPr>
                <a:t>校園災害潛勢</a:t>
              </a:r>
              <a:endParaRPr lang="en-US" altLang="zh-TW" sz="2000" b="1" dirty="0">
                <a:solidFill>
                  <a:srgbClr val="333333"/>
                </a:solidFill>
                <a:latin typeface="微軟正黑體" panose="020B0604030504040204" pitchFamily="34" charset="-120"/>
                <a:ea typeface="微軟正黑體" panose="020B0604030504040204" pitchFamily="34" charset="-120"/>
              </a:endParaRPr>
            </a:p>
          </p:txBody>
        </p:sp>
        <p:sp>
          <p:nvSpPr>
            <p:cNvPr id="8" name="文字方塊 7"/>
            <p:cNvSpPr txBox="1"/>
            <p:nvPr/>
          </p:nvSpPr>
          <p:spPr>
            <a:xfrm>
              <a:off x="2230588" y="1508892"/>
              <a:ext cx="603194" cy="350059"/>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a:defRPr/>
              </a:pPr>
              <a:r>
                <a:rPr lang="zh-TW" altLang="en-US" sz="1600" b="1" dirty="0">
                  <a:solidFill>
                    <a:srgbClr val="333333"/>
                  </a:solidFill>
                  <a:latin typeface="微軟正黑體" panose="020B0604030504040204" pitchFamily="34" charset="-120"/>
                  <a:ea typeface="微軟正黑體" panose="020B0604030504040204" pitchFamily="34" charset="-120"/>
                </a:rPr>
                <a:t>淹水</a:t>
              </a:r>
            </a:p>
          </p:txBody>
        </p:sp>
        <p:sp>
          <p:nvSpPr>
            <p:cNvPr id="9" name="文字方塊 8"/>
            <p:cNvSpPr txBox="1"/>
            <p:nvPr/>
          </p:nvSpPr>
          <p:spPr>
            <a:xfrm>
              <a:off x="3131359" y="1526970"/>
              <a:ext cx="602913" cy="350490"/>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a:defRPr/>
              </a:pPr>
              <a:r>
                <a:rPr lang="zh-TW" altLang="en-US" sz="1600" b="1" dirty="0">
                  <a:solidFill>
                    <a:srgbClr val="333333"/>
                  </a:solidFill>
                  <a:latin typeface="微軟正黑體" panose="020B0604030504040204" pitchFamily="34" charset="-120"/>
                  <a:ea typeface="微軟正黑體" panose="020B0604030504040204" pitchFamily="34" charset="-120"/>
                </a:rPr>
                <a:t>地震</a:t>
              </a:r>
            </a:p>
          </p:txBody>
        </p:sp>
        <p:sp>
          <p:nvSpPr>
            <p:cNvPr id="10" name="文字方塊 9"/>
            <p:cNvSpPr txBox="1"/>
            <p:nvPr/>
          </p:nvSpPr>
          <p:spPr>
            <a:xfrm>
              <a:off x="3922750" y="1526970"/>
              <a:ext cx="602913" cy="350490"/>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a:defRPr/>
              </a:pPr>
              <a:r>
                <a:rPr lang="zh-TW" altLang="en-US" sz="1600" b="1" dirty="0">
                  <a:solidFill>
                    <a:srgbClr val="333333"/>
                  </a:solidFill>
                  <a:latin typeface="微軟正黑體" panose="020B0604030504040204" pitchFamily="34" charset="-120"/>
                  <a:ea typeface="微軟正黑體" panose="020B0604030504040204" pitchFamily="34" charset="-120"/>
                </a:rPr>
                <a:t>坡地</a:t>
              </a:r>
            </a:p>
          </p:txBody>
        </p:sp>
        <p:sp>
          <p:nvSpPr>
            <p:cNvPr id="11" name="文字方塊 10"/>
            <p:cNvSpPr txBox="1"/>
            <p:nvPr/>
          </p:nvSpPr>
          <p:spPr>
            <a:xfrm>
              <a:off x="4715749" y="1526970"/>
              <a:ext cx="602913" cy="350490"/>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a:defRPr/>
              </a:pPr>
              <a:r>
                <a:rPr lang="zh-TW" altLang="en-US" sz="1600" b="1" dirty="0">
                  <a:solidFill>
                    <a:srgbClr val="333333"/>
                  </a:solidFill>
                  <a:latin typeface="微軟正黑體" panose="020B0604030504040204" pitchFamily="34" charset="-120"/>
                  <a:ea typeface="微軟正黑體" panose="020B0604030504040204" pitchFamily="34" charset="-120"/>
                </a:rPr>
                <a:t>人為</a:t>
              </a:r>
            </a:p>
          </p:txBody>
        </p:sp>
        <p:sp>
          <p:nvSpPr>
            <p:cNvPr id="12" name="文字方塊 11"/>
            <p:cNvSpPr txBox="1"/>
            <p:nvPr/>
          </p:nvSpPr>
          <p:spPr>
            <a:xfrm>
              <a:off x="5507140" y="1515466"/>
              <a:ext cx="602913" cy="350490"/>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a:defRPr/>
              </a:pPr>
              <a:r>
                <a:rPr lang="zh-TW" altLang="en-US" sz="1600" b="1" dirty="0">
                  <a:solidFill>
                    <a:srgbClr val="333333"/>
                  </a:solidFill>
                  <a:latin typeface="微軟正黑體" panose="020B0604030504040204" pitchFamily="34" charset="-120"/>
                  <a:ea typeface="微軟正黑體" panose="020B0604030504040204" pitchFamily="34" charset="-120"/>
                </a:rPr>
                <a:t>輻射</a:t>
              </a:r>
            </a:p>
          </p:txBody>
        </p:sp>
        <p:sp>
          <p:nvSpPr>
            <p:cNvPr id="13" name="文字方塊 12"/>
            <p:cNvSpPr txBox="1"/>
            <p:nvPr/>
          </p:nvSpPr>
          <p:spPr>
            <a:xfrm>
              <a:off x="6327485" y="1515466"/>
              <a:ext cx="602913" cy="350490"/>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a:defRPr/>
              </a:pPr>
              <a:r>
                <a:rPr lang="zh-TW" altLang="en-US" sz="1600" b="1" dirty="0">
                  <a:solidFill>
                    <a:srgbClr val="333333"/>
                  </a:solidFill>
                  <a:latin typeface="微軟正黑體" panose="020B0604030504040204" pitchFamily="34" charset="-120"/>
                  <a:ea typeface="微軟正黑體" panose="020B0604030504040204" pitchFamily="34" charset="-120"/>
                </a:rPr>
                <a:t>海嘯</a:t>
              </a:r>
            </a:p>
          </p:txBody>
        </p:sp>
        <p:sp>
          <p:nvSpPr>
            <p:cNvPr id="43" name="左大括弧 42"/>
            <p:cNvSpPr/>
            <p:nvPr/>
          </p:nvSpPr>
          <p:spPr>
            <a:xfrm rot="5400000">
              <a:off x="4391896" y="-1097974"/>
              <a:ext cx="277746" cy="4886680"/>
            </a:xfrm>
            <a:prstGeom prst="leftBrace">
              <a:avLst>
                <a:gd name="adj1" fmla="val 8333"/>
                <a:gd name="adj2" fmla="val 50313"/>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TW" altLang="en-US" sz="1600" b="1">
                <a:solidFill>
                  <a:srgbClr val="333333"/>
                </a:solidFill>
                <a:latin typeface="微軟正黑體" panose="020B0604030504040204" pitchFamily="34" charset="-120"/>
                <a:ea typeface="微軟正黑體" panose="020B0604030504040204" pitchFamily="34" charset="-120"/>
              </a:endParaRPr>
            </a:p>
          </p:txBody>
        </p:sp>
        <p:cxnSp>
          <p:nvCxnSpPr>
            <p:cNvPr id="55" name="肘形接點 54"/>
            <p:cNvCxnSpPr>
              <a:stCxn id="17" idx="1"/>
            </p:cNvCxnSpPr>
            <p:nvPr/>
          </p:nvCxnSpPr>
          <p:spPr>
            <a:xfrm rot="10800000" flipH="1">
              <a:off x="3203741" y="3428465"/>
              <a:ext cx="1351156" cy="1370654"/>
            </a:xfrm>
            <a:prstGeom prst="bentConnector4">
              <a:avLst>
                <a:gd name="adj1" fmla="val -16927"/>
                <a:gd name="adj2" fmla="val 99819"/>
              </a:avLst>
            </a:prstGeom>
            <a:ln w="19050">
              <a:prstDash val="sysDash"/>
              <a:tailEnd type="arrow"/>
            </a:ln>
          </p:spPr>
          <p:style>
            <a:lnRef idx="1">
              <a:schemeClr val="accent1"/>
            </a:lnRef>
            <a:fillRef idx="0">
              <a:schemeClr val="accent1"/>
            </a:fillRef>
            <a:effectRef idx="0">
              <a:schemeClr val="accent1"/>
            </a:effectRef>
            <a:fontRef idx="minor">
              <a:schemeClr val="tx1"/>
            </a:fontRef>
          </p:style>
        </p:cxnSp>
        <p:sp>
          <p:nvSpPr>
            <p:cNvPr id="64531" name="文字方塊 53"/>
            <p:cNvSpPr txBox="1">
              <a:spLocks noChangeArrowheads="1"/>
            </p:cNvSpPr>
            <p:nvPr/>
          </p:nvSpPr>
          <p:spPr bwMode="auto">
            <a:xfrm>
              <a:off x="5112000" y="2852936"/>
              <a:ext cx="2628800" cy="318570"/>
            </a:xfrm>
            <a:prstGeom prst="rect">
              <a:avLst/>
            </a:prstGeom>
            <a:noFill/>
            <a:ln w="28575">
              <a:solidFill>
                <a:srgbClr val="FF00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zh-TW" altLang="en-US" sz="1400" b="1">
                  <a:solidFill>
                    <a:srgbClr val="333333"/>
                  </a:solidFill>
                  <a:latin typeface="微軟正黑體" pitchFamily="34" charset="-120"/>
                  <a:ea typeface="微軟正黑體" pitchFamily="34" charset="-120"/>
                </a:rPr>
                <a:t>學校填報簡易調查表</a:t>
              </a:r>
              <a:endParaRPr lang="zh-TW" altLang="en-US" sz="1200" b="1">
                <a:solidFill>
                  <a:srgbClr val="333333"/>
                </a:solidFill>
                <a:latin typeface="微軟正黑體" pitchFamily="34" charset="-120"/>
                <a:ea typeface="微軟正黑體" pitchFamily="34" charset="-120"/>
              </a:endParaRPr>
            </a:p>
          </p:txBody>
        </p:sp>
        <p:sp>
          <p:nvSpPr>
            <p:cNvPr id="64532" name="文字方塊 73"/>
            <p:cNvSpPr txBox="1">
              <a:spLocks noChangeArrowheads="1"/>
            </p:cNvSpPr>
            <p:nvPr/>
          </p:nvSpPr>
          <p:spPr bwMode="auto">
            <a:xfrm>
              <a:off x="755576" y="2852936"/>
              <a:ext cx="3168353" cy="318570"/>
            </a:xfrm>
            <a:prstGeom prst="rect">
              <a:avLst/>
            </a:prstGeom>
            <a:noFill/>
            <a:ln w="28575">
              <a:solidFill>
                <a:srgbClr val="FF00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zh-TW" altLang="en-US" sz="1400" b="1">
                  <a:solidFill>
                    <a:srgbClr val="333333"/>
                  </a:solidFill>
                  <a:latin typeface="微軟正黑體" pitchFamily="34" charset="-120"/>
                  <a:ea typeface="微軟正黑體" pitchFamily="34" charset="-120"/>
                </a:rPr>
                <a:t>更新災害主管機關潛勢圖資</a:t>
              </a:r>
              <a:endParaRPr lang="zh-TW" altLang="en-US" sz="1200" b="1" u="sng">
                <a:solidFill>
                  <a:srgbClr val="333333"/>
                </a:solidFill>
                <a:latin typeface="微軟正黑體" pitchFamily="34" charset="-120"/>
                <a:ea typeface="微軟正黑體" pitchFamily="34" charset="-120"/>
              </a:endParaRPr>
            </a:p>
          </p:txBody>
        </p:sp>
        <p:cxnSp>
          <p:nvCxnSpPr>
            <p:cNvPr id="16" name="肘形接點 15"/>
            <p:cNvCxnSpPr>
              <a:stCxn id="8" idx="2"/>
              <a:endCxn id="14" idx="0"/>
            </p:cNvCxnSpPr>
            <p:nvPr/>
          </p:nvCxnSpPr>
          <p:spPr>
            <a:xfrm rot="16200000" flipH="1">
              <a:off x="3365748" y="1024583"/>
              <a:ext cx="345129" cy="2013865"/>
            </a:xfrm>
            <a:prstGeom prst="bentConnector3">
              <a:avLst>
                <a:gd name="adj1" fmla="val 50000"/>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23" name="肘形接點 22"/>
            <p:cNvCxnSpPr>
              <a:stCxn id="9" idx="2"/>
              <a:endCxn id="14" idx="0"/>
            </p:cNvCxnSpPr>
            <p:nvPr/>
          </p:nvCxnSpPr>
          <p:spPr>
            <a:xfrm rot="16200000" flipH="1">
              <a:off x="3826123" y="1484152"/>
              <a:ext cx="326619" cy="1113235"/>
            </a:xfrm>
            <a:prstGeom prst="bentConnector3">
              <a:avLst>
                <a:gd name="adj1" fmla="val 50000"/>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28" name="肘形接點 27"/>
            <p:cNvCxnSpPr>
              <a:stCxn id="10" idx="2"/>
              <a:endCxn id="14" idx="0"/>
            </p:cNvCxnSpPr>
            <p:nvPr/>
          </p:nvCxnSpPr>
          <p:spPr>
            <a:xfrm rot="16200000" flipH="1">
              <a:off x="4221819" y="1879848"/>
              <a:ext cx="326619" cy="321844"/>
            </a:xfrm>
            <a:prstGeom prst="bentConnector3">
              <a:avLst>
                <a:gd name="adj1" fmla="val 50000"/>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32" name="肘形接點 31"/>
            <p:cNvCxnSpPr>
              <a:stCxn id="11" idx="2"/>
              <a:endCxn id="14" idx="0"/>
            </p:cNvCxnSpPr>
            <p:nvPr/>
          </p:nvCxnSpPr>
          <p:spPr>
            <a:xfrm rot="5400000">
              <a:off x="4618319" y="1805192"/>
              <a:ext cx="326619" cy="471156"/>
            </a:xfrm>
            <a:prstGeom prst="bentConnector3">
              <a:avLst>
                <a:gd name="adj1" fmla="val 50000"/>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38" name="肘形接點 37"/>
            <p:cNvCxnSpPr>
              <a:stCxn id="12" idx="2"/>
              <a:endCxn id="14" idx="0"/>
            </p:cNvCxnSpPr>
            <p:nvPr/>
          </p:nvCxnSpPr>
          <p:spPr>
            <a:xfrm rot="5400000">
              <a:off x="5008263" y="1403745"/>
              <a:ext cx="338123" cy="1262547"/>
            </a:xfrm>
            <a:prstGeom prst="bentConnector3">
              <a:avLst>
                <a:gd name="adj1" fmla="val 50000"/>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41" name="肘形接點 40"/>
            <p:cNvCxnSpPr>
              <a:stCxn id="13" idx="2"/>
              <a:endCxn id="14" idx="0"/>
            </p:cNvCxnSpPr>
            <p:nvPr/>
          </p:nvCxnSpPr>
          <p:spPr>
            <a:xfrm rot="5400000">
              <a:off x="5418435" y="993572"/>
              <a:ext cx="338123" cy="2082891"/>
            </a:xfrm>
            <a:prstGeom prst="bentConnector3">
              <a:avLst>
                <a:gd name="adj1" fmla="val 50000"/>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96" name="肘形接點 95"/>
            <p:cNvCxnSpPr>
              <a:stCxn id="64516" idx="2"/>
              <a:endCxn id="17" idx="0"/>
            </p:cNvCxnSpPr>
            <p:nvPr/>
          </p:nvCxnSpPr>
          <p:spPr>
            <a:xfrm rot="5400000">
              <a:off x="4370182" y="4119579"/>
              <a:ext cx="353346" cy="3217"/>
            </a:xfrm>
            <a:prstGeom prst="bentConnector3">
              <a:avLst>
                <a:gd name="adj1" fmla="val 50000"/>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98" name="肘形接點 97"/>
            <p:cNvCxnSpPr>
              <a:stCxn id="17" idx="2"/>
              <a:endCxn id="18" idx="0"/>
            </p:cNvCxnSpPr>
            <p:nvPr/>
          </p:nvCxnSpPr>
          <p:spPr>
            <a:xfrm rot="16200000" flipH="1">
              <a:off x="4432651" y="5414617"/>
              <a:ext cx="226799" cy="1609"/>
            </a:xfrm>
            <a:prstGeom prst="bentConnector3">
              <a:avLst>
                <a:gd name="adj1" fmla="val 50000"/>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00" name="肘形接點 99"/>
            <p:cNvCxnSpPr>
              <a:stCxn id="18" idx="2"/>
              <a:endCxn id="15" idx="0"/>
            </p:cNvCxnSpPr>
            <p:nvPr/>
          </p:nvCxnSpPr>
          <p:spPr>
            <a:xfrm rot="16200000" flipH="1">
              <a:off x="4346352" y="6048156"/>
              <a:ext cx="401007" cy="1"/>
            </a:xfrm>
            <a:prstGeom prst="bentConnector3">
              <a:avLst>
                <a:gd name="adj1" fmla="val 50000"/>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38" name="肘形接點 137"/>
            <p:cNvCxnSpPr>
              <a:stCxn id="14" idx="2"/>
              <a:endCxn id="64516" idx="0"/>
            </p:cNvCxnSpPr>
            <p:nvPr/>
          </p:nvCxnSpPr>
          <p:spPr>
            <a:xfrm rot="16200000" flipH="1">
              <a:off x="4110513" y="3187732"/>
              <a:ext cx="872683" cy="3217"/>
            </a:xfrm>
            <a:prstGeom prst="bentConnector3">
              <a:avLst>
                <a:gd name="adj1" fmla="val 50000"/>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58" name="肘形接點 157"/>
            <p:cNvCxnSpPr/>
            <p:nvPr/>
          </p:nvCxnSpPr>
          <p:spPr>
            <a:xfrm rot="10800000">
              <a:off x="4535595" y="2996232"/>
              <a:ext cx="575850" cy="0"/>
            </a:xfrm>
            <a:prstGeom prst="bentConnector3">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60" name="肘形接點 159"/>
            <p:cNvCxnSpPr>
              <a:stCxn id="64532" idx="3"/>
            </p:cNvCxnSpPr>
            <p:nvPr/>
          </p:nvCxnSpPr>
          <p:spPr>
            <a:xfrm flipV="1">
              <a:off x="3924358" y="3006093"/>
              <a:ext cx="624105" cy="6574"/>
            </a:xfrm>
            <a:prstGeom prst="bentConnector3">
              <a:avLst>
                <a:gd name="adj1" fmla="val 50000"/>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45" name="文字方塊 44"/>
            <p:cNvSpPr txBox="1"/>
            <p:nvPr/>
          </p:nvSpPr>
          <p:spPr>
            <a:xfrm>
              <a:off x="2339967" y="3285483"/>
              <a:ext cx="360308" cy="1656865"/>
            </a:xfrm>
            <a:prstGeom prst="rect">
              <a:avLst/>
            </a:prstGeom>
            <a:ln>
              <a:prstDash val="sysDash"/>
            </a:ln>
          </p:spPr>
          <p:style>
            <a:lnRef idx="2">
              <a:schemeClr val="accent1"/>
            </a:lnRef>
            <a:fillRef idx="1">
              <a:schemeClr val="lt1"/>
            </a:fillRef>
            <a:effectRef idx="0">
              <a:schemeClr val="accent1"/>
            </a:effectRef>
            <a:fontRef idx="minor">
              <a:schemeClr val="dk1"/>
            </a:fontRef>
          </p:style>
          <p:txBody>
            <a:bodyPr>
              <a:spAutoFit/>
            </a:bodyPr>
            <a:lstStyle/>
            <a:p>
              <a:pPr algn="ctr">
                <a:defRPr/>
              </a:pPr>
              <a:r>
                <a:rPr lang="zh-TW" altLang="en-US" sz="1400" b="1" dirty="0">
                  <a:solidFill>
                    <a:srgbClr val="333333"/>
                  </a:solidFill>
                  <a:latin typeface="微軟正黑體" panose="020B0604030504040204" pitchFamily="34" charset="-120"/>
                  <a:ea typeface="微軟正黑體" panose="020B0604030504040204" pitchFamily="34" charset="-120"/>
                </a:rPr>
                <a:t>資料勘誤與修正</a:t>
              </a:r>
            </a:p>
          </p:txBody>
        </p:sp>
        <p:cxnSp>
          <p:nvCxnSpPr>
            <p:cNvPr id="67" name="直線單箭頭接點 66"/>
            <p:cNvCxnSpPr/>
            <p:nvPr/>
          </p:nvCxnSpPr>
          <p:spPr>
            <a:xfrm>
              <a:off x="2700276" y="4077636"/>
              <a:ext cx="287924" cy="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grpSp>
          <p:nvGrpSpPr>
            <p:cNvPr id="3" name="群組 100"/>
            <p:cNvGrpSpPr>
              <a:grpSpLocks/>
            </p:cNvGrpSpPr>
            <p:nvPr/>
          </p:nvGrpSpPr>
          <p:grpSpPr bwMode="auto">
            <a:xfrm>
              <a:off x="6084168" y="3284984"/>
              <a:ext cx="2421251" cy="2520280"/>
              <a:chOff x="6084168" y="2924944"/>
              <a:chExt cx="2421251" cy="2520280"/>
            </a:xfrm>
          </p:grpSpPr>
          <p:sp>
            <p:nvSpPr>
              <p:cNvPr id="39" name="文字方塊 38"/>
              <p:cNvSpPr txBox="1"/>
              <p:nvPr/>
            </p:nvSpPr>
            <p:spPr>
              <a:xfrm>
                <a:off x="6469034" y="4767774"/>
                <a:ext cx="1639081" cy="476606"/>
              </a:xfrm>
              <a:prstGeom prst="rect">
                <a:avLst/>
              </a:prstGeom>
              <a:ln>
                <a:solidFill>
                  <a:srgbClr val="0000CC"/>
                </a:solidFill>
                <a:prstDash val="sysDash"/>
              </a:ln>
            </p:spPr>
            <p:style>
              <a:lnRef idx="2">
                <a:schemeClr val="accent1"/>
              </a:lnRef>
              <a:fillRef idx="1">
                <a:schemeClr val="lt1"/>
              </a:fillRef>
              <a:effectRef idx="0">
                <a:schemeClr val="accent1"/>
              </a:effectRef>
              <a:fontRef idx="minor">
                <a:schemeClr val="dk1"/>
              </a:fontRef>
            </p:style>
            <p:txBody>
              <a:bodyPr>
                <a:spAutoFit/>
              </a:bodyPr>
              <a:lstStyle/>
              <a:p>
                <a:pPr algn="ctr">
                  <a:defRPr/>
                </a:pPr>
                <a:r>
                  <a:rPr lang="zh-TW" altLang="en-US" sz="1200" b="1" dirty="0">
                    <a:solidFill>
                      <a:srgbClr val="333333"/>
                    </a:solidFill>
                    <a:latin typeface="微軟正黑體" panose="020B0604030504040204" pitchFamily="34" charset="-120"/>
                    <a:ea typeface="微軟正黑體" panose="020B0604030504040204" pitchFamily="34" charset="-120"/>
                  </a:rPr>
                  <a:t>請委辦</a:t>
                </a:r>
                <a:r>
                  <a:rPr lang="zh-TW" altLang="zh-TW" sz="1200" b="1" dirty="0">
                    <a:solidFill>
                      <a:srgbClr val="333333"/>
                    </a:solidFill>
                    <a:latin typeface="微軟正黑體" panose="020B0604030504040204" pitchFamily="34" charset="-120"/>
                    <a:ea typeface="微軟正黑體" panose="020B0604030504040204" pitchFamily="34" charset="-120"/>
                  </a:rPr>
                  <a:t>計畫團隊</a:t>
                </a:r>
                <a:r>
                  <a:rPr lang="zh-TW" altLang="en-US" sz="1200" b="1" dirty="0">
                    <a:solidFill>
                      <a:srgbClr val="333333"/>
                    </a:solidFill>
                    <a:latin typeface="微軟正黑體" panose="020B0604030504040204" pitchFamily="34" charset="-120"/>
                    <a:ea typeface="微軟正黑體" panose="020B0604030504040204" pitchFamily="34" charset="-120"/>
                  </a:rPr>
                  <a:t>重新審視確認</a:t>
                </a:r>
                <a:endParaRPr lang="zh-TW" altLang="en-US" sz="1100" b="1" dirty="0">
                  <a:solidFill>
                    <a:srgbClr val="333333"/>
                  </a:solidFill>
                  <a:latin typeface="微軟正黑體" panose="020B0604030504040204" pitchFamily="34" charset="-120"/>
                  <a:ea typeface="微軟正黑體" panose="020B0604030504040204" pitchFamily="34" charset="-120"/>
                </a:endParaRPr>
              </a:p>
            </p:txBody>
          </p:sp>
          <p:cxnSp>
            <p:nvCxnSpPr>
              <p:cNvPr id="72" name="直線單箭頭接點 71"/>
              <p:cNvCxnSpPr>
                <a:stCxn id="47" idx="2"/>
                <a:endCxn id="39" idx="0"/>
              </p:cNvCxnSpPr>
              <p:nvPr/>
            </p:nvCxnSpPr>
            <p:spPr>
              <a:xfrm flipH="1">
                <a:off x="7287771" y="4483453"/>
                <a:ext cx="3217" cy="284321"/>
              </a:xfrm>
              <a:prstGeom prst="straightConnector1">
                <a:avLst/>
              </a:prstGeom>
              <a:ln w="19050">
                <a:solidFill>
                  <a:srgbClr val="0000CC"/>
                </a:solidFill>
                <a:tailEnd type="arrow"/>
              </a:ln>
            </p:spPr>
            <p:style>
              <a:lnRef idx="1">
                <a:schemeClr val="accent1"/>
              </a:lnRef>
              <a:fillRef idx="0">
                <a:schemeClr val="accent1"/>
              </a:fillRef>
              <a:effectRef idx="0">
                <a:schemeClr val="accent1"/>
              </a:effectRef>
              <a:fontRef idx="minor">
                <a:schemeClr val="tx1"/>
              </a:fontRef>
            </p:style>
          </p:cxnSp>
          <p:sp>
            <p:nvSpPr>
              <p:cNvPr id="44" name="文字方塊 43"/>
              <p:cNvSpPr txBox="1"/>
              <p:nvPr/>
            </p:nvSpPr>
            <p:spPr>
              <a:xfrm>
                <a:off x="6202020" y="3070068"/>
                <a:ext cx="2158632" cy="668893"/>
              </a:xfrm>
              <a:prstGeom prst="rect">
                <a:avLst/>
              </a:prstGeom>
              <a:ln>
                <a:solidFill>
                  <a:srgbClr val="0000CC"/>
                </a:solidFill>
                <a:prstDash val="sysDash"/>
              </a:ln>
            </p:spPr>
            <p:style>
              <a:lnRef idx="2">
                <a:schemeClr val="accent1"/>
              </a:lnRef>
              <a:fillRef idx="1">
                <a:schemeClr val="lt1"/>
              </a:fillRef>
              <a:effectRef idx="0">
                <a:schemeClr val="accent1"/>
              </a:effectRef>
              <a:fontRef idx="minor">
                <a:schemeClr val="dk1"/>
              </a:fontRef>
            </p:style>
            <p:txBody>
              <a:bodyPr>
                <a:spAutoFit/>
              </a:bodyPr>
              <a:lstStyle>
                <a:defPPr>
                  <a:defRPr lang="zh-TW"/>
                </a:defPPr>
                <a:lvl1pPr algn="ctr">
                  <a:defRPr sz="1400">
                    <a:solidFill>
                      <a:prstClr val="black"/>
                    </a:solidFill>
                    <a:latin typeface="微軟正黑體" panose="020B0604030504040204" pitchFamily="34" charset="-120"/>
                    <a:ea typeface="微軟正黑體" panose="020B0604030504040204" pitchFamily="34" charset="-120"/>
                  </a:defRPr>
                </a:lvl1pPr>
              </a:lstStyle>
              <a:p>
                <a:pPr>
                  <a:defRPr/>
                </a:pPr>
                <a:r>
                  <a:rPr lang="zh-TW" altLang="en-US" sz="1200" b="1" dirty="0" smtClean="0">
                    <a:solidFill>
                      <a:srgbClr val="333333"/>
                    </a:solidFill>
                  </a:rPr>
                  <a:t>若學校</a:t>
                </a:r>
                <a:r>
                  <a:rPr lang="zh-TW" altLang="en-US" sz="1200" b="1" dirty="0">
                    <a:solidFill>
                      <a:srgbClr val="333333"/>
                    </a:solidFill>
                  </a:rPr>
                  <a:t>對評估結果存有疑慮</a:t>
                </a:r>
              </a:p>
              <a:p>
                <a:pPr>
                  <a:defRPr/>
                </a:pPr>
                <a:r>
                  <a:rPr lang="zh-TW" altLang="en-US" sz="1200" b="1" dirty="0" smtClean="0">
                    <a:solidFill>
                      <a:srgbClr val="333333"/>
                    </a:solidFill>
                  </a:rPr>
                  <a:t>，則統一向</a:t>
                </a:r>
                <a:r>
                  <a:rPr lang="zh-TW" altLang="en-US" sz="1200" b="1" dirty="0">
                    <a:solidFill>
                      <a:srgbClr val="333333"/>
                    </a:solidFill>
                  </a:rPr>
                  <a:t>教育局</a:t>
                </a:r>
                <a:r>
                  <a:rPr lang="en-US" altLang="zh-TW" sz="1200" b="1" dirty="0">
                    <a:solidFill>
                      <a:srgbClr val="333333"/>
                    </a:solidFill>
                  </a:rPr>
                  <a:t>(</a:t>
                </a:r>
                <a:r>
                  <a:rPr lang="zh-TW" altLang="en-US" sz="1200" b="1" dirty="0">
                    <a:solidFill>
                      <a:srgbClr val="333333"/>
                    </a:solidFill>
                  </a:rPr>
                  <a:t>處</a:t>
                </a:r>
                <a:r>
                  <a:rPr lang="en-US" altLang="zh-TW" sz="1200" b="1" dirty="0">
                    <a:solidFill>
                      <a:srgbClr val="333333"/>
                    </a:solidFill>
                  </a:rPr>
                  <a:t>)</a:t>
                </a:r>
                <a:r>
                  <a:rPr lang="zh-TW" altLang="en-US" sz="1200" b="1" dirty="0">
                    <a:solidFill>
                      <a:srgbClr val="333333"/>
                    </a:solidFill>
                  </a:rPr>
                  <a:t>及業管司</a:t>
                </a:r>
                <a:r>
                  <a:rPr lang="zh-TW" altLang="en-US" sz="1200" b="1" dirty="0" smtClean="0">
                    <a:solidFill>
                      <a:srgbClr val="333333"/>
                    </a:solidFill>
                  </a:rPr>
                  <a:t>署提出</a:t>
                </a:r>
                <a:r>
                  <a:rPr lang="zh-TW" altLang="zh-TW" sz="1200" b="1" dirty="0" smtClean="0">
                    <a:solidFill>
                      <a:srgbClr val="333333"/>
                    </a:solidFill>
                  </a:rPr>
                  <a:t>申</a:t>
                </a:r>
                <a:r>
                  <a:rPr lang="zh-TW" altLang="en-US" sz="1200" b="1" dirty="0" smtClean="0">
                    <a:solidFill>
                      <a:srgbClr val="333333"/>
                    </a:solidFill>
                  </a:rPr>
                  <a:t>覆</a:t>
                </a:r>
                <a:endParaRPr lang="zh-TW" altLang="en-US" sz="1100" b="1" dirty="0">
                  <a:solidFill>
                    <a:srgbClr val="333333"/>
                  </a:solidFill>
                </a:endParaRPr>
              </a:p>
            </p:txBody>
          </p:sp>
          <p:sp>
            <p:nvSpPr>
              <p:cNvPr id="47" name="文字方塊 46"/>
              <p:cNvSpPr txBox="1"/>
              <p:nvPr/>
            </p:nvSpPr>
            <p:spPr>
              <a:xfrm>
                <a:off x="6417562" y="4005203"/>
                <a:ext cx="1748461" cy="478249"/>
              </a:xfrm>
              <a:prstGeom prst="rect">
                <a:avLst/>
              </a:prstGeom>
              <a:ln>
                <a:solidFill>
                  <a:srgbClr val="0000CC"/>
                </a:solidFill>
                <a:prstDash val="sysDash"/>
              </a:ln>
            </p:spPr>
            <p:style>
              <a:lnRef idx="2">
                <a:schemeClr val="accent1"/>
              </a:lnRef>
              <a:fillRef idx="1">
                <a:schemeClr val="lt1"/>
              </a:fillRef>
              <a:effectRef idx="0">
                <a:schemeClr val="accent1"/>
              </a:effectRef>
              <a:fontRef idx="minor">
                <a:schemeClr val="dk1"/>
              </a:fontRef>
            </p:style>
            <p:txBody>
              <a:bodyPr>
                <a:spAutoFit/>
              </a:bodyPr>
              <a:lstStyle>
                <a:defPPr>
                  <a:defRPr lang="zh-TW"/>
                </a:defPPr>
                <a:lvl1pPr algn="ctr">
                  <a:defRPr sz="1400">
                    <a:solidFill>
                      <a:prstClr val="black"/>
                    </a:solidFill>
                    <a:latin typeface="微軟正黑體" panose="020B0604030504040204" pitchFamily="34" charset="-120"/>
                    <a:ea typeface="微軟正黑體" panose="020B0604030504040204" pitchFamily="34" charset="-120"/>
                  </a:defRPr>
                </a:lvl1pPr>
              </a:lstStyle>
              <a:p>
                <a:pPr>
                  <a:defRPr/>
                </a:pPr>
                <a:r>
                  <a:rPr lang="zh-TW" altLang="en-US" sz="1200" b="1" dirty="0" smtClean="0">
                    <a:solidFill>
                      <a:srgbClr val="333333"/>
                    </a:solidFill>
                  </a:rPr>
                  <a:t>教育部資訊及科技教育司彙整</a:t>
                </a:r>
                <a:r>
                  <a:rPr lang="zh-TW" altLang="zh-TW" sz="1200" b="1" dirty="0" smtClean="0">
                    <a:solidFill>
                      <a:srgbClr val="333333"/>
                    </a:solidFill>
                  </a:rPr>
                  <a:t>申請</a:t>
                </a:r>
                <a:endParaRPr lang="en-US" altLang="zh-TW" sz="1200" b="1" dirty="0" smtClean="0">
                  <a:solidFill>
                    <a:srgbClr val="333333"/>
                  </a:solidFill>
                </a:endParaRPr>
              </a:p>
            </p:txBody>
          </p:sp>
          <p:cxnSp>
            <p:nvCxnSpPr>
              <p:cNvPr id="110" name="直線單箭頭接點 109"/>
              <p:cNvCxnSpPr/>
              <p:nvPr/>
            </p:nvCxnSpPr>
            <p:spPr>
              <a:xfrm flipH="1">
                <a:off x="7278120" y="3717596"/>
                <a:ext cx="3217" cy="287608"/>
              </a:xfrm>
              <a:prstGeom prst="straightConnector1">
                <a:avLst/>
              </a:prstGeom>
              <a:ln w="19050">
                <a:solidFill>
                  <a:srgbClr val="0000CC"/>
                </a:solidFill>
                <a:tailEnd type="arrow"/>
              </a:ln>
            </p:spPr>
            <p:style>
              <a:lnRef idx="1">
                <a:schemeClr val="accent1"/>
              </a:lnRef>
              <a:fillRef idx="0">
                <a:schemeClr val="accent1"/>
              </a:fillRef>
              <a:effectRef idx="0">
                <a:schemeClr val="accent1"/>
              </a:effectRef>
              <a:fontRef idx="minor">
                <a:schemeClr val="tx1"/>
              </a:fontRef>
            </p:style>
          </p:cxnSp>
          <p:sp>
            <p:nvSpPr>
              <p:cNvPr id="114" name="矩形 113"/>
              <p:cNvSpPr/>
              <p:nvPr/>
            </p:nvSpPr>
            <p:spPr>
              <a:xfrm>
                <a:off x="6084599" y="2925443"/>
                <a:ext cx="2420820" cy="2519440"/>
              </a:xfrm>
              <a:prstGeom prst="rect">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b="1">
                  <a:solidFill>
                    <a:srgbClr val="333333"/>
                  </a:solidFill>
                </a:endParaRPr>
              </a:p>
            </p:txBody>
          </p:sp>
        </p:grpSp>
        <p:cxnSp>
          <p:nvCxnSpPr>
            <p:cNvPr id="116" name="直線單箭頭接點 115"/>
            <p:cNvCxnSpPr/>
            <p:nvPr/>
          </p:nvCxnSpPr>
          <p:spPr>
            <a:xfrm flipH="1" flipV="1">
              <a:off x="4554897" y="4122010"/>
              <a:ext cx="1529702" cy="26296"/>
            </a:xfrm>
            <a:prstGeom prst="straightConnector1">
              <a:avLst/>
            </a:prstGeom>
            <a:ln w="19050">
              <a:solidFill>
                <a:srgbClr val="0000CC"/>
              </a:solidFill>
              <a:prstDash val="sysDash"/>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5028137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標題 1"/>
          <p:cNvSpPr>
            <a:spLocks noGrp="1"/>
          </p:cNvSpPr>
          <p:nvPr>
            <p:ph type="title"/>
          </p:nvPr>
        </p:nvSpPr>
        <p:spPr/>
        <p:txBody>
          <a:bodyPr/>
          <a:lstStyle/>
          <a:p>
            <a:r>
              <a:rPr lang="zh-TW" altLang="en-US" sz="2800" dirty="0" smtClean="0"/>
              <a:t>各級學校災害潛勢評估結果覆核申請表</a:t>
            </a:r>
          </a:p>
        </p:txBody>
      </p:sp>
      <p:graphicFrame>
        <p:nvGraphicFramePr>
          <p:cNvPr id="6" name="內容版面配置區 5"/>
          <p:cNvGraphicFramePr>
            <a:graphicFrameLocks noGrp="1"/>
          </p:cNvGraphicFramePr>
          <p:nvPr>
            <p:ph idx="1"/>
            <p:extLst>
              <p:ext uri="{D42A27DB-BD31-4B8C-83A1-F6EECF244321}">
                <p14:modId xmlns:p14="http://schemas.microsoft.com/office/powerpoint/2010/main" val="2681987999"/>
              </p:ext>
            </p:extLst>
          </p:nvPr>
        </p:nvGraphicFramePr>
        <p:xfrm>
          <a:off x="1692275" y="1844675"/>
          <a:ext cx="5705475" cy="4114801"/>
        </p:xfrm>
        <a:graphic>
          <a:graphicData uri="http://schemas.openxmlformats.org/drawingml/2006/table">
            <a:tbl>
              <a:tblPr/>
              <a:tblGrid>
                <a:gridCol w="815975"/>
                <a:gridCol w="2403475"/>
                <a:gridCol w="82550"/>
                <a:gridCol w="2403475"/>
              </a:tblGrid>
              <a:tr h="298450">
                <a:tc gridSpan="4">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zh-TW" altLang="zh-TW" sz="1300" b="1" i="0" u="none" strike="noStrike" cap="none" normalizeH="0" baseline="0" dirty="0" smtClean="0">
                          <a:ln>
                            <a:noFill/>
                          </a:ln>
                          <a:solidFill>
                            <a:srgbClr val="333333"/>
                          </a:solidFill>
                          <a:effectLst/>
                          <a:latin typeface="Arial" pitchFamily="34" charset="0"/>
                          <a:ea typeface="標楷體" pitchFamily="65" charset="-120"/>
                          <a:cs typeface="Arial" pitchFamily="34" charset="0"/>
                        </a:rPr>
                        <a:t>各級學校災害潛勢評估結果覆核申請表</a:t>
                      </a:r>
                      <a:endParaRPr kumimoji="0" lang="zh-TW" altLang="zh-TW" sz="1000" b="0" i="0" u="none" strike="noStrike" cap="none" normalizeH="0" baseline="0" dirty="0" smtClean="0">
                        <a:ln>
                          <a:noFill/>
                        </a:ln>
                        <a:solidFill>
                          <a:srgbClr val="333333"/>
                        </a:solidFill>
                        <a:effectLst/>
                        <a:latin typeface="Calibri" pitchFamily="34" charset="0"/>
                        <a:ea typeface="標楷體" pitchFamily="65" charset="-120"/>
                        <a:cs typeface="Times New Roman" pitchFamily="18" charset="0"/>
                      </a:endParaRPr>
                    </a:p>
                  </a:txBody>
                  <a:tcPr marL="56026" marR="56026" marT="0" marB="0"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r>
              <a:tr h="422275">
                <a:tc gridSpan="2">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TW" altLang="zh-TW" sz="1000" b="1" i="0" u="none" strike="noStrike" cap="none" normalizeH="0" baseline="0" smtClean="0">
                          <a:ln>
                            <a:noFill/>
                          </a:ln>
                          <a:solidFill>
                            <a:srgbClr val="333333"/>
                          </a:solidFill>
                          <a:effectLst/>
                          <a:latin typeface="Arial" pitchFamily="34" charset="0"/>
                          <a:ea typeface="標楷體" pitchFamily="65" charset="-120"/>
                          <a:cs typeface="Arial" pitchFamily="34" charset="0"/>
                        </a:rPr>
                        <a:t>學校名稱：</a:t>
                      </a:r>
                      <a:endParaRPr kumimoji="0" lang="zh-TW" altLang="zh-TW" sz="1000" b="0" i="0" u="none" strike="noStrike" cap="none" normalizeH="0" baseline="0" smtClean="0">
                        <a:ln>
                          <a:noFill/>
                        </a:ln>
                        <a:solidFill>
                          <a:srgbClr val="333333"/>
                        </a:solidFill>
                        <a:effectLst/>
                        <a:latin typeface="Calibri" pitchFamily="34" charset="0"/>
                        <a:ea typeface="標楷體" pitchFamily="65" charset="-120"/>
                        <a:cs typeface="Times New Roman" pitchFamily="18" charset="0"/>
                      </a:endParaRPr>
                    </a:p>
                  </a:txBody>
                  <a:tcPr marL="56026" marR="56026"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gridSpan="2">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TW" altLang="zh-TW" sz="1000" b="1" i="0" u="none" strike="noStrike" cap="none" normalizeH="0" baseline="0" smtClean="0">
                          <a:ln>
                            <a:noFill/>
                          </a:ln>
                          <a:solidFill>
                            <a:srgbClr val="333333"/>
                          </a:solidFill>
                          <a:effectLst/>
                          <a:latin typeface="Arial" pitchFamily="34" charset="0"/>
                          <a:ea typeface="標楷體" pitchFamily="65" charset="-120"/>
                          <a:cs typeface="Arial" pitchFamily="34" charset="0"/>
                        </a:rPr>
                        <a:t>學校地址：</a:t>
                      </a:r>
                      <a:endParaRPr kumimoji="0" lang="zh-TW" altLang="zh-TW" sz="1000" b="0" i="0" u="none" strike="noStrike" cap="none" normalizeH="0" baseline="0" smtClean="0">
                        <a:ln>
                          <a:noFill/>
                        </a:ln>
                        <a:solidFill>
                          <a:srgbClr val="333333"/>
                        </a:solidFill>
                        <a:effectLst/>
                        <a:latin typeface="Calibri" pitchFamily="34" charset="0"/>
                        <a:ea typeface="標楷體" pitchFamily="65" charset="-120"/>
                        <a:cs typeface="Times New Roman" pitchFamily="18" charset="0"/>
                      </a:endParaRPr>
                    </a:p>
                  </a:txBody>
                  <a:tcPr marL="56026" marR="56026"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r>
              <a:tr h="434975">
                <a:tc gridSpan="4">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TW" altLang="zh-TW" sz="1000" b="1" i="0" u="none" strike="noStrike" cap="none" normalizeH="0" baseline="0" smtClean="0">
                          <a:ln>
                            <a:noFill/>
                          </a:ln>
                          <a:solidFill>
                            <a:srgbClr val="333333"/>
                          </a:solidFill>
                          <a:effectLst/>
                          <a:latin typeface="Arial" pitchFamily="34" charset="0"/>
                          <a:ea typeface="標楷體" pitchFamily="65" charset="-120"/>
                          <a:cs typeface="Arial" pitchFamily="34" charset="0"/>
                        </a:rPr>
                        <a:t>擬申請災害類別：</a:t>
                      </a:r>
                      <a:endParaRPr kumimoji="0" lang="zh-TW" altLang="zh-TW" sz="1000" b="0" i="0" u="none" strike="noStrike" cap="none" normalizeH="0" baseline="0" smtClean="0">
                        <a:ln>
                          <a:noFill/>
                        </a:ln>
                        <a:solidFill>
                          <a:srgbClr val="333333"/>
                        </a:solidFill>
                        <a:effectLst/>
                        <a:latin typeface="Calibri" pitchFamily="34" charset="0"/>
                        <a:ea typeface="標楷體" pitchFamily="65" charset="-12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zh-TW" sz="1000" b="0" i="0" u="none" strike="noStrike" cap="none" normalizeH="0" baseline="0" smtClean="0">
                          <a:ln>
                            <a:noFill/>
                          </a:ln>
                          <a:solidFill>
                            <a:srgbClr val="333333"/>
                          </a:solidFill>
                          <a:effectLst/>
                          <a:latin typeface="Arial" pitchFamily="34" charset="0"/>
                          <a:ea typeface="標楷體" pitchFamily="65" charset="-120"/>
                          <a:cs typeface="Times New Roman" pitchFamily="18" charset="0"/>
                        </a:rPr>
                        <a:t>    </a:t>
                      </a:r>
                      <a:r>
                        <a:rPr kumimoji="0" lang="en-US" altLang="zh-TW" sz="1000" b="0" i="0" u="none" strike="noStrike" cap="none" normalizeH="0" baseline="0" smtClean="0">
                          <a:ln>
                            <a:noFill/>
                          </a:ln>
                          <a:solidFill>
                            <a:srgbClr val="333333"/>
                          </a:solidFill>
                          <a:effectLst/>
                          <a:latin typeface="Arial" pitchFamily="34" charset="0"/>
                          <a:ea typeface="標楷體" pitchFamily="65" charset="-120"/>
                          <a:cs typeface="Arial" pitchFamily="34" charset="0"/>
                          <a:sym typeface="Webdings" pitchFamily="18" charset="2"/>
                        </a:rPr>
                        <a:t></a:t>
                      </a:r>
                      <a:r>
                        <a:rPr kumimoji="0" lang="zh-TW" altLang="zh-TW" sz="1000" b="0" i="0" u="none" strike="noStrike" cap="none" normalizeH="0" baseline="0" smtClean="0">
                          <a:ln>
                            <a:noFill/>
                          </a:ln>
                          <a:solidFill>
                            <a:srgbClr val="333333"/>
                          </a:solidFill>
                          <a:effectLst/>
                          <a:latin typeface="Arial" pitchFamily="34" charset="0"/>
                          <a:ea typeface="標楷體" pitchFamily="65" charset="-120"/>
                          <a:cs typeface="Arial" pitchFamily="34" charset="0"/>
                        </a:rPr>
                        <a:t>地震　　</a:t>
                      </a:r>
                      <a:r>
                        <a:rPr kumimoji="0" lang="en-US" altLang="zh-TW" sz="1000" b="0" i="0" u="none" strike="noStrike" cap="none" normalizeH="0" baseline="0" smtClean="0">
                          <a:ln>
                            <a:noFill/>
                          </a:ln>
                          <a:solidFill>
                            <a:srgbClr val="333333"/>
                          </a:solidFill>
                          <a:effectLst/>
                          <a:latin typeface="Arial" pitchFamily="34" charset="0"/>
                          <a:ea typeface="標楷體" pitchFamily="65" charset="-120"/>
                          <a:cs typeface="Arial" pitchFamily="34" charset="0"/>
                          <a:sym typeface="Webdings" pitchFamily="18" charset="2"/>
                        </a:rPr>
                        <a:t></a:t>
                      </a:r>
                      <a:r>
                        <a:rPr kumimoji="0" lang="zh-TW" altLang="zh-TW" sz="1000" b="0" i="0" u="none" strike="noStrike" cap="none" normalizeH="0" baseline="0" smtClean="0">
                          <a:ln>
                            <a:noFill/>
                          </a:ln>
                          <a:solidFill>
                            <a:srgbClr val="333333"/>
                          </a:solidFill>
                          <a:effectLst/>
                          <a:latin typeface="Arial" pitchFamily="34" charset="0"/>
                          <a:ea typeface="標楷體" pitchFamily="65" charset="-120"/>
                          <a:cs typeface="Arial" pitchFamily="34" charset="0"/>
                        </a:rPr>
                        <a:t>淹水　　</a:t>
                      </a:r>
                      <a:r>
                        <a:rPr kumimoji="0" lang="en-US" altLang="zh-TW" sz="1000" b="0" i="0" u="none" strike="noStrike" cap="none" normalizeH="0" baseline="0" smtClean="0">
                          <a:ln>
                            <a:noFill/>
                          </a:ln>
                          <a:solidFill>
                            <a:srgbClr val="333333"/>
                          </a:solidFill>
                          <a:effectLst/>
                          <a:latin typeface="Arial" pitchFamily="34" charset="0"/>
                          <a:ea typeface="標楷體" pitchFamily="65" charset="-120"/>
                          <a:cs typeface="Arial" pitchFamily="34" charset="0"/>
                          <a:sym typeface="Webdings" pitchFamily="18" charset="2"/>
                        </a:rPr>
                        <a:t></a:t>
                      </a:r>
                      <a:r>
                        <a:rPr kumimoji="0" lang="zh-TW" altLang="zh-TW" sz="1000" b="0" i="0" u="none" strike="noStrike" cap="none" normalizeH="0" baseline="0" smtClean="0">
                          <a:ln>
                            <a:noFill/>
                          </a:ln>
                          <a:solidFill>
                            <a:srgbClr val="333333"/>
                          </a:solidFill>
                          <a:effectLst/>
                          <a:latin typeface="Arial" pitchFamily="34" charset="0"/>
                          <a:ea typeface="標楷體" pitchFamily="65" charset="-120"/>
                          <a:cs typeface="Arial" pitchFamily="34" charset="0"/>
                        </a:rPr>
                        <a:t>坡地　　</a:t>
                      </a:r>
                      <a:r>
                        <a:rPr kumimoji="0" lang="en-US" altLang="zh-TW" sz="1000" b="0" i="0" u="none" strike="noStrike" cap="none" normalizeH="0" baseline="0" smtClean="0">
                          <a:ln>
                            <a:noFill/>
                          </a:ln>
                          <a:solidFill>
                            <a:srgbClr val="333333"/>
                          </a:solidFill>
                          <a:effectLst/>
                          <a:latin typeface="Arial" pitchFamily="34" charset="0"/>
                          <a:ea typeface="標楷體" pitchFamily="65" charset="-120"/>
                          <a:cs typeface="Arial" pitchFamily="34" charset="0"/>
                          <a:sym typeface="Webdings" pitchFamily="18" charset="2"/>
                        </a:rPr>
                        <a:t></a:t>
                      </a:r>
                      <a:r>
                        <a:rPr kumimoji="0" lang="zh-TW" altLang="zh-TW" sz="1000" b="0" i="0" u="none" strike="noStrike" cap="none" normalizeH="0" baseline="0" smtClean="0">
                          <a:ln>
                            <a:noFill/>
                          </a:ln>
                          <a:solidFill>
                            <a:srgbClr val="333333"/>
                          </a:solidFill>
                          <a:effectLst/>
                          <a:latin typeface="Arial" pitchFamily="34" charset="0"/>
                          <a:ea typeface="標楷體" pitchFamily="65" charset="-120"/>
                          <a:cs typeface="Arial" pitchFamily="34" charset="0"/>
                        </a:rPr>
                        <a:t>人為　　</a:t>
                      </a:r>
                      <a:r>
                        <a:rPr kumimoji="0" lang="en-US" altLang="zh-TW" sz="1000" b="0" i="0" u="none" strike="noStrike" cap="none" normalizeH="0" baseline="0" smtClean="0">
                          <a:ln>
                            <a:noFill/>
                          </a:ln>
                          <a:solidFill>
                            <a:srgbClr val="333333"/>
                          </a:solidFill>
                          <a:effectLst/>
                          <a:latin typeface="Arial" pitchFamily="34" charset="0"/>
                          <a:ea typeface="標楷體" pitchFamily="65" charset="-120"/>
                          <a:cs typeface="Arial" pitchFamily="34" charset="0"/>
                          <a:sym typeface="Webdings" pitchFamily="18" charset="2"/>
                        </a:rPr>
                        <a:t></a:t>
                      </a:r>
                      <a:r>
                        <a:rPr kumimoji="0" lang="zh-TW" altLang="zh-TW" sz="1000" b="0" i="0" u="none" strike="noStrike" cap="none" normalizeH="0" baseline="0" smtClean="0">
                          <a:ln>
                            <a:noFill/>
                          </a:ln>
                          <a:solidFill>
                            <a:srgbClr val="333333"/>
                          </a:solidFill>
                          <a:effectLst/>
                          <a:latin typeface="Arial" pitchFamily="34" charset="0"/>
                          <a:ea typeface="標楷體" pitchFamily="65" charset="-120"/>
                          <a:cs typeface="Arial" pitchFamily="34" charset="0"/>
                        </a:rPr>
                        <a:t>輻射　　</a:t>
                      </a:r>
                      <a:r>
                        <a:rPr kumimoji="0" lang="en-US" altLang="zh-TW" sz="1000" b="0" i="0" u="none" strike="noStrike" cap="none" normalizeH="0" baseline="0" smtClean="0">
                          <a:ln>
                            <a:noFill/>
                          </a:ln>
                          <a:solidFill>
                            <a:srgbClr val="333333"/>
                          </a:solidFill>
                          <a:effectLst/>
                          <a:latin typeface="Arial" pitchFamily="34" charset="0"/>
                          <a:ea typeface="標楷體" pitchFamily="65" charset="-120"/>
                          <a:cs typeface="Arial" pitchFamily="34" charset="0"/>
                          <a:sym typeface="Webdings" pitchFamily="18" charset="2"/>
                        </a:rPr>
                        <a:t></a:t>
                      </a:r>
                      <a:r>
                        <a:rPr kumimoji="0" lang="zh-TW" altLang="zh-TW" sz="1000" b="0" i="0" u="none" strike="noStrike" cap="none" normalizeH="0" baseline="0" smtClean="0">
                          <a:ln>
                            <a:noFill/>
                          </a:ln>
                          <a:solidFill>
                            <a:srgbClr val="333333"/>
                          </a:solidFill>
                          <a:effectLst/>
                          <a:latin typeface="Arial" pitchFamily="34" charset="0"/>
                          <a:ea typeface="標楷體" pitchFamily="65" charset="-120"/>
                          <a:cs typeface="Arial" pitchFamily="34" charset="0"/>
                        </a:rPr>
                        <a:t>海嘯</a:t>
                      </a:r>
                      <a:endParaRPr kumimoji="0" lang="zh-TW" altLang="zh-TW" sz="1000" b="0" i="0" u="none" strike="noStrike" cap="none" normalizeH="0" baseline="0" smtClean="0">
                        <a:ln>
                          <a:noFill/>
                        </a:ln>
                        <a:solidFill>
                          <a:srgbClr val="333333"/>
                        </a:solidFill>
                        <a:effectLst/>
                        <a:latin typeface="Calibri" pitchFamily="34" charset="0"/>
                        <a:ea typeface="新細明體" pitchFamily="18" charset="-120"/>
                        <a:cs typeface="Times New Roman" pitchFamily="18" charset="0"/>
                      </a:endParaRPr>
                    </a:p>
                  </a:txBody>
                  <a:tcPr marL="56026" marR="56026"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r>
              <a:tr h="312738">
                <a:tc rowSpan="2">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ts val="600"/>
                        </a:spcBef>
                        <a:spcAft>
                          <a:spcPts val="600"/>
                        </a:spcAft>
                        <a:buClrTx/>
                        <a:buSzTx/>
                        <a:buFontTx/>
                        <a:buNone/>
                        <a:tabLst/>
                      </a:pPr>
                      <a:r>
                        <a:rPr kumimoji="0" lang="zh-TW" altLang="zh-TW" sz="1000" b="1" i="0" u="none" strike="noStrike" cap="none" normalizeH="0" baseline="0" smtClean="0">
                          <a:ln>
                            <a:noFill/>
                          </a:ln>
                          <a:solidFill>
                            <a:srgbClr val="333333"/>
                          </a:solidFill>
                          <a:effectLst/>
                          <a:latin typeface="Arial" pitchFamily="34" charset="0"/>
                          <a:ea typeface="標楷體" pitchFamily="65" charset="-120"/>
                          <a:cs typeface="Arial" pitchFamily="34" charset="0"/>
                        </a:rPr>
                        <a:t>申請人</a:t>
                      </a:r>
                      <a:endParaRPr kumimoji="0" lang="zh-TW" altLang="zh-TW" sz="1000" b="0" i="0" u="none" strike="noStrike" cap="none" normalizeH="0" baseline="0" smtClean="0">
                        <a:ln>
                          <a:noFill/>
                        </a:ln>
                        <a:solidFill>
                          <a:srgbClr val="333333"/>
                        </a:solidFill>
                        <a:effectLst/>
                        <a:latin typeface="Calibri" pitchFamily="34" charset="0"/>
                        <a:ea typeface="標楷體" pitchFamily="65" charset="-120"/>
                        <a:cs typeface="Times New Roman" pitchFamily="18" charset="0"/>
                      </a:endParaRPr>
                    </a:p>
                  </a:txBody>
                  <a:tcPr marL="56026" marR="56026"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zh-TW" altLang="zh-TW" sz="1000" b="0" i="0" u="none" strike="noStrike" cap="none" normalizeH="0" baseline="0" smtClean="0">
                          <a:ln>
                            <a:noFill/>
                          </a:ln>
                          <a:solidFill>
                            <a:srgbClr val="333333"/>
                          </a:solidFill>
                          <a:effectLst/>
                          <a:latin typeface="Arial" pitchFamily="34" charset="0"/>
                          <a:ea typeface="標楷體" pitchFamily="65" charset="-120"/>
                          <a:cs typeface="Arial" pitchFamily="34" charset="0"/>
                        </a:rPr>
                        <a:t>姓名：</a:t>
                      </a:r>
                      <a:endParaRPr kumimoji="0" lang="zh-TW" altLang="zh-TW" sz="1000" b="0" i="0" u="none" strike="noStrike" cap="none" normalizeH="0" baseline="0" smtClean="0">
                        <a:ln>
                          <a:noFill/>
                        </a:ln>
                        <a:solidFill>
                          <a:srgbClr val="333333"/>
                        </a:solidFill>
                        <a:effectLst/>
                        <a:latin typeface="Calibri" pitchFamily="34" charset="0"/>
                        <a:ea typeface="標楷體" pitchFamily="65" charset="-120"/>
                        <a:cs typeface="Times New Roman" pitchFamily="18" charset="0"/>
                      </a:endParaRPr>
                    </a:p>
                  </a:txBody>
                  <a:tcPr marL="56026" marR="5602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zh-TW" altLang="zh-TW" sz="1000" b="0" i="0" u="none" strike="noStrike" cap="none" normalizeH="0" baseline="0" smtClean="0">
                          <a:ln>
                            <a:noFill/>
                          </a:ln>
                          <a:solidFill>
                            <a:srgbClr val="333333"/>
                          </a:solidFill>
                          <a:effectLst/>
                          <a:latin typeface="Arial" pitchFamily="34" charset="0"/>
                          <a:ea typeface="標楷體" pitchFamily="65" charset="-120"/>
                          <a:cs typeface="Arial" pitchFamily="34" charset="0"/>
                        </a:rPr>
                        <a:t>連絡電話：</a:t>
                      </a:r>
                      <a:endParaRPr kumimoji="0" lang="zh-TW" altLang="zh-TW" sz="1000" b="0" i="0" u="none" strike="noStrike" cap="none" normalizeH="0" baseline="0" smtClean="0">
                        <a:ln>
                          <a:noFill/>
                        </a:ln>
                        <a:solidFill>
                          <a:srgbClr val="333333"/>
                        </a:solidFill>
                        <a:effectLst/>
                        <a:latin typeface="Calibri" pitchFamily="34" charset="0"/>
                        <a:ea typeface="標楷體" pitchFamily="65" charset="-120"/>
                        <a:cs typeface="Times New Roman" pitchFamily="18" charset="0"/>
                      </a:endParaRPr>
                    </a:p>
                  </a:txBody>
                  <a:tcPr marL="56026" marR="56026" marT="0" marB="0"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27025">
                <a:tc vMerge="1">
                  <a:txBody>
                    <a:bodyPr/>
                    <a:lstStyle/>
                    <a:p>
                      <a:endParaRPr lang="zh-TW" altLang="en-US"/>
                    </a:p>
                  </a:txBody>
                  <a:tcPr/>
                </a:tc>
                <a:tc gridSpan="2">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zh-TW" altLang="zh-TW" sz="1000" b="0" i="0" u="none" strike="noStrike" cap="none" normalizeH="0" baseline="0" smtClean="0">
                          <a:ln>
                            <a:noFill/>
                          </a:ln>
                          <a:solidFill>
                            <a:srgbClr val="333333"/>
                          </a:solidFill>
                          <a:effectLst/>
                          <a:latin typeface="Arial" pitchFamily="34" charset="0"/>
                          <a:ea typeface="標楷體" pitchFamily="65" charset="-120"/>
                          <a:cs typeface="Arial" pitchFamily="34" charset="0"/>
                        </a:rPr>
                        <a:t>服務部門：</a:t>
                      </a:r>
                      <a:endParaRPr kumimoji="0" lang="zh-TW" altLang="zh-TW" sz="1000" b="0" i="0" u="none" strike="noStrike" cap="none" normalizeH="0" baseline="0" smtClean="0">
                        <a:ln>
                          <a:noFill/>
                        </a:ln>
                        <a:solidFill>
                          <a:srgbClr val="333333"/>
                        </a:solidFill>
                        <a:effectLst/>
                        <a:latin typeface="Calibri" pitchFamily="34" charset="0"/>
                        <a:ea typeface="標楷體" pitchFamily="65" charset="-120"/>
                        <a:cs typeface="Times New Roman" pitchFamily="18" charset="0"/>
                      </a:endParaRPr>
                    </a:p>
                  </a:txBody>
                  <a:tcPr marL="56026" marR="5602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zh-TW" sz="1000" b="0" i="0" u="none" strike="noStrike" cap="none" normalizeH="0" baseline="0" smtClean="0">
                          <a:ln>
                            <a:noFill/>
                          </a:ln>
                          <a:solidFill>
                            <a:srgbClr val="333333"/>
                          </a:solidFill>
                          <a:effectLst/>
                          <a:latin typeface="Arial" pitchFamily="34" charset="0"/>
                          <a:ea typeface="標楷體" pitchFamily="65" charset="-120"/>
                          <a:cs typeface="Times New Roman" pitchFamily="18" charset="0"/>
                        </a:rPr>
                        <a:t>E_MAIL</a:t>
                      </a:r>
                      <a:r>
                        <a:rPr kumimoji="0" lang="zh-TW" altLang="zh-TW" sz="1000" b="0" i="0" u="none" strike="noStrike" cap="none" normalizeH="0" baseline="0" smtClean="0">
                          <a:ln>
                            <a:noFill/>
                          </a:ln>
                          <a:solidFill>
                            <a:srgbClr val="333333"/>
                          </a:solidFill>
                          <a:effectLst/>
                          <a:latin typeface="Arial" pitchFamily="34" charset="0"/>
                          <a:ea typeface="標楷體" pitchFamily="65" charset="-120"/>
                          <a:cs typeface="Arial" pitchFamily="34" charset="0"/>
                        </a:rPr>
                        <a:t>：</a:t>
                      </a:r>
                      <a:endParaRPr kumimoji="0" lang="zh-TW" altLang="zh-TW" sz="1000" b="0" i="0" u="none" strike="noStrike" cap="none" normalizeH="0" baseline="0" smtClean="0">
                        <a:ln>
                          <a:noFill/>
                        </a:ln>
                        <a:solidFill>
                          <a:srgbClr val="333333"/>
                        </a:solidFill>
                        <a:effectLst/>
                        <a:latin typeface="Calibri" pitchFamily="34" charset="0"/>
                        <a:ea typeface="新細明體" pitchFamily="18" charset="-120"/>
                        <a:cs typeface="Times New Roman" pitchFamily="18" charset="0"/>
                      </a:endParaRPr>
                    </a:p>
                  </a:txBody>
                  <a:tcPr marL="56026" marR="56026" marT="0" marB="0"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289050">
                <a:tc gridSpan="3">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000" b="1" i="0" u="none" strike="noStrike" cap="none" normalizeH="0" baseline="0" smtClean="0">
                          <a:ln>
                            <a:noFill/>
                          </a:ln>
                          <a:solidFill>
                            <a:srgbClr val="333333"/>
                          </a:solidFill>
                          <a:effectLst/>
                          <a:latin typeface="Calibri" pitchFamily="34" charset="0"/>
                          <a:ea typeface="細明體" pitchFamily="49" charset="-120"/>
                        </a:rPr>
                        <a:t>※</a:t>
                      </a:r>
                      <a:r>
                        <a:rPr kumimoji="0" lang="zh-TW" altLang="zh-TW" sz="1000" b="1" i="0" u="none" strike="noStrike" cap="none" normalizeH="0" baseline="0" smtClean="0">
                          <a:ln>
                            <a:noFill/>
                          </a:ln>
                          <a:solidFill>
                            <a:srgbClr val="333333"/>
                          </a:solidFill>
                          <a:effectLst/>
                          <a:latin typeface="Arial" pitchFamily="34" charset="0"/>
                          <a:ea typeface="標楷體" pitchFamily="65" charset="-120"/>
                          <a:cs typeface="Arial" pitchFamily="34" charset="0"/>
                        </a:rPr>
                        <a:t>原災害潛勢等級</a:t>
                      </a:r>
                      <a:endParaRPr kumimoji="0" lang="zh-TW" altLang="zh-TW" sz="1000" b="0" i="0" u="none" strike="noStrike" cap="none" normalizeH="0" baseline="0" smtClean="0">
                        <a:ln>
                          <a:noFill/>
                        </a:ln>
                        <a:solidFill>
                          <a:srgbClr val="333333"/>
                        </a:solidFill>
                        <a:effectLst/>
                        <a:latin typeface="Calibri" pitchFamily="34" charset="0"/>
                        <a:ea typeface="標楷體" pitchFamily="65" charset="-12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000" b="0" i="0" u="none" strike="noStrike" cap="none" normalizeH="0" baseline="0" smtClean="0">
                          <a:ln>
                            <a:noFill/>
                          </a:ln>
                          <a:solidFill>
                            <a:srgbClr val="333333"/>
                          </a:solidFill>
                          <a:effectLst/>
                          <a:latin typeface="Arial" pitchFamily="34" charset="0"/>
                          <a:ea typeface="標楷體" pitchFamily="65" charset="-120"/>
                          <a:cs typeface="Times New Roman" pitchFamily="18" charset="0"/>
                        </a:rPr>
                        <a:t>地</a:t>
                      </a:r>
                      <a:r>
                        <a:rPr kumimoji="0" lang="en-US" altLang="zh-TW" sz="1000" b="0" i="0" u="none" strike="noStrike" cap="none" normalizeH="0" baseline="0" smtClean="0">
                          <a:ln>
                            <a:noFill/>
                          </a:ln>
                          <a:solidFill>
                            <a:srgbClr val="333333"/>
                          </a:solidFill>
                          <a:effectLst/>
                          <a:latin typeface="Arial" pitchFamily="34" charset="0"/>
                          <a:ea typeface="標楷體" pitchFamily="65" charset="-120"/>
                          <a:cs typeface="Arial" pitchFamily="34" charset="0"/>
                        </a:rPr>
                        <a:t>  </a:t>
                      </a:r>
                      <a:r>
                        <a:rPr kumimoji="0" lang="zh-TW" altLang="zh-TW" sz="1000" b="0" i="0" u="none" strike="noStrike" cap="none" normalizeH="0" baseline="0" smtClean="0">
                          <a:ln>
                            <a:noFill/>
                          </a:ln>
                          <a:solidFill>
                            <a:srgbClr val="333333"/>
                          </a:solidFill>
                          <a:effectLst/>
                          <a:latin typeface="Arial" pitchFamily="34" charset="0"/>
                          <a:ea typeface="標楷體" pitchFamily="65" charset="-120"/>
                          <a:cs typeface="Times New Roman" pitchFamily="18" charset="0"/>
                        </a:rPr>
                        <a:t>震：</a:t>
                      </a:r>
                      <a:r>
                        <a:rPr kumimoji="0" lang="en-US" altLang="zh-TW" sz="1000" b="0" i="0" u="none" strike="noStrike" cap="none" normalizeH="0" baseline="0" smtClean="0">
                          <a:ln>
                            <a:noFill/>
                          </a:ln>
                          <a:solidFill>
                            <a:srgbClr val="333333"/>
                          </a:solidFill>
                          <a:effectLst/>
                          <a:latin typeface="Arial" pitchFamily="34" charset="0"/>
                          <a:ea typeface="標楷體" pitchFamily="65" charset="-120"/>
                          <a:cs typeface="Times New Roman" pitchFamily="18" charset="0"/>
                          <a:sym typeface="Webdings" pitchFamily="18" charset="2"/>
                        </a:rPr>
                        <a:t></a:t>
                      </a:r>
                      <a:r>
                        <a:rPr kumimoji="0" lang="zh-TW" altLang="zh-TW" sz="1000" b="0" i="0" u="none" strike="noStrike" cap="none" normalizeH="0" baseline="0" smtClean="0">
                          <a:ln>
                            <a:noFill/>
                          </a:ln>
                          <a:solidFill>
                            <a:srgbClr val="333333"/>
                          </a:solidFill>
                          <a:effectLst/>
                          <a:latin typeface="Arial" pitchFamily="34" charset="0"/>
                          <a:ea typeface="標楷體" pitchFamily="65" charset="-120"/>
                          <a:cs typeface="Times New Roman" pitchFamily="18" charset="0"/>
                        </a:rPr>
                        <a:t>高</a:t>
                      </a:r>
                      <a:r>
                        <a:rPr kumimoji="0" lang="zh-TW" altLang="zh-TW" sz="1000" b="0" i="0" u="none" strike="noStrike" cap="none" normalizeH="0" baseline="0" smtClean="0">
                          <a:ln>
                            <a:noFill/>
                          </a:ln>
                          <a:solidFill>
                            <a:srgbClr val="333333"/>
                          </a:solidFill>
                          <a:effectLst/>
                          <a:latin typeface="Calibri" pitchFamily="34" charset="0"/>
                          <a:ea typeface="標楷體" pitchFamily="65" charset="-120"/>
                          <a:cs typeface="Arial" pitchFamily="34" charset="0"/>
                        </a:rPr>
                        <a:t> </a:t>
                      </a:r>
                      <a:r>
                        <a:rPr kumimoji="0" lang="zh-TW" altLang="zh-TW" sz="1000" b="0" i="0" u="none" strike="noStrike" cap="none" normalizeH="0" baseline="0" smtClean="0">
                          <a:ln>
                            <a:noFill/>
                          </a:ln>
                          <a:solidFill>
                            <a:srgbClr val="333333"/>
                          </a:solidFill>
                          <a:effectLst/>
                          <a:latin typeface="Arial" pitchFamily="34" charset="0"/>
                          <a:ea typeface="標楷體" pitchFamily="65" charset="-120"/>
                          <a:cs typeface="Times New Roman" pitchFamily="18" charset="0"/>
                        </a:rPr>
                        <a:t>　</a:t>
                      </a:r>
                      <a:r>
                        <a:rPr kumimoji="0" lang="en-US" altLang="zh-TW" sz="1000" b="0" i="0" u="none" strike="noStrike" cap="none" normalizeH="0" baseline="0" smtClean="0">
                          <a:ln>
                            <a:noFill/>
                          </a:ln>
                          <a:solidFill>
                            <a:srgbClr val="333333"/>
                          </a:solidFill>
                          <a:effectLst/>
                          <a:latin typeface="Arial" pitchFamily="34" charset="0"/>
                          <a:ea typeface="標楷體" pitchFamily="65" charset="-120"/>
                          <a:cs typeface="Times New Roman" pitchFamily="18" charset="0"/>
                          <a:sym typeface="Webdings" pitchFamily="18" charset="2"/>
                        </a:rPr>
                        <a:t></a:t>
                      </a:r>
                      <a:r>
                        <a:rPr kumimoji="0" lang="zh-TW" altLang="zh-TW" sz="1000" b="0" i="0" u="none" strike="noStrike" cap="none" normalizeH="0" baseline="0" smtClean="0">
                          <a:ln>
                            <a:noFill/>
                          </a:ln>
                          <a:solidFill>
                            <a:srgbClr val="333333"/>
                          </a:solidFill>
                          <a:effectLst/>
                          <a:latin typeface="Arial" pitchFamily="34" charset="0"/>
                          <a:ea typeface="標楷體" pitchFamily="65" charset="-120"/>
                          <a:cs typeface="Times New Roman" pitchFamily="18" charset="0"/>
                        </a:rPr>
                        <a:t>中</a:t>
                      </a:r>
                      <a:r>
                        <a:rPr kumimoji="0" lang="zh-TW" altLang="zh-TW" sz="1000" b="0" i="0" u="none" strike="noStrike" cap="none" normalizeH="0" baseline="0" smtClean="0">
                          <a:ln>
                            <a:noFill/>
                          </a:ln>
                          <a:solidFill>
                            <a:srgbClr val="333333"/>
                          </a:solidFill>
                          <a:effectLst/>
                          <a:latin typeface="Calibri" pitchFamily="34" charset="0"/>
                          <a:ea typeface="標楷體" pitchFamily="65" charset="-120"/>
                          <a:cs typeface="Arial" pitchFamily="34" charset="0"/>
                        </a:rPr>
                        <a:t> </a:t>
                      </a:r>
                      <a:r>
                        <a:rPr kumimoji="0" lang="zh-TW" altLang="zh-TW" sz="1000" b="0" i="0" u="none" strike="noStrike" cap="none" normalizeH="0" baseline="0" smtClean="0">
                          <a:ln>
                            <a:noFill/>
                          </a:ln>
                          <a:solidFill>
                            <a:srgbClr val="333333"/>
                          </a:solidFill>
                          <a:effectLst/>
                          <a:latin typeface="Arial" pitchFamily="34" charset="0"/>
                          <a:ea typeface="標楷體" pitchFamily="65" charset="-120"/>
                        </a:rPr>
                        <a:t>　</a:t>
                      </a:r>
                      <a:r>
                        <a:rPr kumimoji="0" lang="en-US" altLang="zh-TW" sz="1000" b="0" i="0" u="none" strike="noStrike" cap="none" normalizeH="0" baseline="0" smtClean="0">
                          <a:ln>
                            <a:noFill/>
                          </a:ln>
                          <a:solidFill>
                            <a:srgbClr val="333333"/>
                          </a:solidFill>
                          <a:effectLst/>
                          <a:latin typeface="Arial" pitchFamily="34" charset="0"/>
                          <a:ea typeface="標楷體" pitchFamily="65" charset="-120"/>
                          <a:sym typeface="Webdings" pitchFamily="18" charset="2"/>
                        </a:rPr>
                        <a:t></a:t>
                      </a:r>
                      <a:r>
                        <a:rPr kumimoji="0" lang="zh-TW" altLang="zh-TW" sz="1000" b="0" i="0" u="none" strike="noStrike" cap="none" normalizeH="0" baseline="0" smtClean="0">
                          <a:ln>
                            <a:noFill/>
                          </a:ln>
                          <a:solidFill>
                            <a:srgbClr val="333333"/>
                          </a:solidFill>
                          <a:effectLst/>
                          <a:latin typeface="Arial" pitchFamily="34" charset="0"/>
                          <a:ea typeface="標楷體" pitchFamily="65" charset="-120"/>
                        </a:rPr>
                        <a:t>低</a:t>
                      </a:r>
                      <a:endParaRPr kumimoji="0" lang="zh-TW" altLang="zh-TW" sz="1000" b="0" i="0" u="none" strike="noStrike" cap="none" normalizeH="0" baseline="0" smtClean="0">
                        <a:ln>
                          <a:noFill/>
                        </a:ln>
                        <a:solidFill>
                          <a:srgbClr val="333333"/>
                        </a:solidFill>
                        <a:effectLst/>
                        <a:latin typeface="Calibri" pitchFamily="34" charset="0"/>
                        <a:ea typeface="標楷體" pitchFamily="65"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000" b="0" i="0" u="none" strike="noStrike" cap="none" normalizeH="0" baseline="0" smtClean="0">
                          <a:ln>
                            <a:noFill/>
                          </a:ln>
                          <a:solidFill>
                            <a:srgbClr val="333333"/>
                          </a:solidFill>
                          <a:effectLst/>
                          <a:latin typeface="Arial" pitchFamily="34" charset="0"/>
                          <a:ea typeface="標楷體" pitchFamily="65" charset="-120"/>
                        </a:rPr>
                        <a:t>淹</a:t>
                      </a:r>
                      <a:r>
                        <a:rPr kumimoji="0" lang="en-US" altLang="zh-TW" sz="1000" b="0" i="0" u="none" strike="noStrike" cap="none" normalizeH="0" baseline="0" smtClean="0">
                          <a:ln>
                            <a:noFill/>
                          </a:ln>
                          <a:solidFill>
                            <a:srgbClr val="333333"/>
                          </a:solidFill>
                          <a:effectLst/>
                          <a:latin typeface="Arial" pitchFamily="34" charset="0"/>
                          <a:ea typeface="標楷體" pitchFamily="65" charset="-120"/>
                        </a:rPr>
                        <a:t>  </a:t>
                      </a:r>
                      <a:r>
                        <a:rPr kumimoji="0" lang="zh-TW" altLang="zh-TW" sz="1000" b="0" i="0" u="none" strike="noStrike" cap="none" normalizeH="0" baseline="0" smtClean="0">
                          <a:ln>
                            <a:noFill/>
                          </a:ln>
                          <a:solidFill>
                            <a:srgbClr val="333333"/>
                          </a:solidFill>
                          <a:effectLst/>
                          <a:latin typeface="Arial" pitchFamily="34" charset="0"/>
                          <a:ea typeface="標楷體" pitchFamily="65" charset="-120"/>
                        </a:rPr>
                        <a:t>水：</a:t>
                      </a:r>
                      <a:r>
                        <a:rPr kumimoji="0" lang="en-US" altLang="zh-TW" sz="1000" b="0" i="0" u="none" strike="noStrike" cap="none" normalizeH="0" baseline="0" smtClean="0">
                          <a:ln>
                            <a:noFill/>
                          </a:ln>
                          <a:solidFill>
                            <a:srgbClr val="333333"/>
                          </a:solidFill>
                          <a:effectLst/>
                          <a:latin typeface="Arial" pitchFamily="34" charset="0"/>
                          <a:ea typeface="標楷體" pitchFamily="65" charset="-120"/>
                          <a:sym typeface="Webdings" pitchFamily="18" charset="2"/>
                        </a:rPr>
                        <a:t></a:t>
                      </a:r>
                      <a:r>
                        <a:rPr kumimoji="0" lang="zh-TW" altLang="zh-TW" sz="1000" b="0" i="0" u="none" strike="noStrike" cap="none" normalizeH="0" baseline="0" smtClean="0">
                          <a:ln>
                            <a:noFill/>
                          </a:ln>
                          <a:solidFill>
                            <a:srgbClr val="333333"/>
                          </a:solidFill>
                          <a:effectLst/>
                          <a:latin typeface="Arial" pitchFamily="34" charset="0"/>
                          <a:ea typeface="標楷體" pitchFamily="65" charset="-120"/>
                        </a:rPr>
                        <a:t>高</a:t>
                      </a:r>
                      <a:r>
                        <a:rPr kumimoji="0" lang="zh-TW" altLang="zh-TW" sz="1000" b="0" i="0" u="none" strike="noStrike" cap="none" normalizeH="0" baseline="0" smtClean="0">
                          <a:ln>
                            <a:noFill/>
                          </a:ln>
                          <a:solidFill>
                            <a:srgbClr val="333333"/>
                          </a:solidFill>
                          <a:effectLst/>
                          <a:latin typeface="Calibri" pitchFamily="34" charset="0"/>
                          <a:ea typeface="新細明體" pitchFamily="18" charset="-120"/>
                          <a:cs typeface="Arial" pitchFamily="34" charset="0"/>
                        </a:rPr>
                        <a:t> </a:t>
                      </a:r>
                      <a:r>
                        <a:rPr kumimoji="0" lang="zh-TW" altLang="zh-TW" sz="1000" b="0" i="0" u="none" strike="noStrike" cap="none" normalizeH="0" baseline="0" smtClean="0">
                          <a:ln>
                            <a:noFill/>
                          </a:ln>
                          <a:solidFill>
                            <a:srgbClr val="333333"/>
                          </a:solidFill>
                          <a:effectLst/>
                          <a:latin typeface="Arial" pitchFamily="34" charset="0"/>
                          <a:ea typeface="標楷體" pitchFamily="65" charset="-120"/>
                        </a:rPr>
                        <a:t>　</a:t>
                      </a:r>
                      <a:r>
                        <a:rPr kumimoji="0" lang="en-US" altLang="zh-TW" sz="1000" b="0" i="0" u="none" strike="noStrike" cap="none" normalizeH="0" baseline="0" smtClean="0">
                          <a:ln>
                            <a:noFill/>
                          </a:ln>
                          <a:solidFill>
                            <a:srgbClr val="333333"/>
                          </a:solidFill>
                          <a:effectLst/>
                          <a:latin typeface="Arial" pitchFamily="34" charset="0"/>
                          <a:ea typeface="標楷體" pitchFamily="65" charset="-120"/>
                          <a:sym typeface="Webdings" pitchFamily="18" charset="2"/>
                        </a:rPr>
                        <a:t></a:t>
                      </a:r>
                      <a:r>
                        <a:rPr kumimoji="0" lang="zh-TW" altLang="zh-TW" sz="1000" b="0" i="0" u="none" strike="noStrike" cap="none" normalizeH="0" baseline="0" smtClean="0">
                          <a:ln>
                            <a:noFill/>
                          </a:ln>
                          <a:solidFill>
                            <a:srgbClr val="333333"/>
                          </a:solidFill>
                          <a:effectLst/>
                          <a:latin typeface="Arial" pitchFamily="34" charset="0"/>
                          <a:ea typeface="標楷體" pitchFamily="65" charset="-120"/>
                        </a:rPr>
                        <a:t>中</a:t>
                      </a:r>
                      <a:r>
                        <a:rPr kumimoji="0" lang="zh-TW" altLang="zh-TW" sz="1000" b="0" i="0" u="none" strike="noStrike" cap="none" normalizeH="0" baseline="0" smtClean="0">
                          <a:ln>
                            <a:noFill/>
                          </a:ln>
                          <a:solidFill>
                            <a:srgbClr val="333333"/>
                          </a:solidFill>
                          <a:effectLst/>
                          <a:latin typeface="Calibri" pitchFamily="34" charset="0"/>
                          <a:ea typeface="新細明體" pitchFamily="18" charset="-120"/>
                          <a:cs typeface="Arial" pitchFamily="34" charset="0"/>
                        </a:rPr>
                        <a:t> </a:t>
                      </a:r>
                      <a:r>
                        <a:rPr kumimoji="0" lang="zh-TW" altLang="zh-TW" sz="1000" b="0" i="0" u="none" strike="noStrike" cap="none" normalizeH="0" baseline="0" smtClean="0">
                          <a:ln>
                            <a:noFill/>
                          </a:ln>
                          <a:solidFill>
                            <a:srgbClr val="333333"/>
                          </a:solidFill>
                          <a:effectLst/>
                          <a:latin typeface="Arial" pitchFamily="34" charset="0"/>
                          <a:ea typeface="標楷體" pitchFamily="65" charset="-120"/>
                        </a:rPr>
                        <a:t>　</a:t>
                      </a:r>
                      <a:r>
                        <a:rPr kumimoji="0" lang="en-US" altLang="zh-TW" sz="1000" b="0" i="0" u="none" strike="noStrike" cap="none" normalizeH="0" baseline="0" smtClean="0">
                          <a:ln>
                            <a:noFill/>
                          </a:ln>
                          <a:solidFill>
                            <a:srgbClr val="333333"/>
                          </a:solidFill>
                          <a:effectLst/>
                          <a:latin typeface="Arial" pitchFamily="34" charset="0"/>
                          <a:ea typeface="標楷體" pitchFamily="65" charset="-120"/>
                          <a:sym typeface="Webdings" pitchFamily="18" charset="2"/>
                        </a:rPr>
                        <a:t></a:t>
                      </a:r>
                      <a:r>
                        <a:rPr kumimoji="0" lang="zh-TW" altLang="zh-TW" sz="1000" b="0" i="0" u="none" strike="noStrike" cap="none" normalizeH="0" baseline="0" smtClean="0">
                          <a:ln>
                            <a:noFill/>
                          </a:ln>
                          <a:solidFill>
                            <a:srgbClr val="333333"/>
                          </a:solidFill>
                          <a:effectLst/>
                          <a:latin typeface="Arial" pitchFamily="34" charset="0"/>
                          <a:ea typeface="標楷體" pitchFamily="65" charset="-120"/>
                        </a:rPr>
                        <a:t>低</a:t>
                      </a:r>
                      <a:endParaRPr kumimoji="0" lang="zh-TW" altLang="zh-TW" sz="1000" b="0" i="0" u="none" strike="noStrike" cap="none" normalizeH="0" baseline="0" smtClean="0">
                        <a:ln>
                          <a:noFill/>
                        </a:ln>
                        <a:solidFill>
                          <a:srgbClr val="333333"/>
                        </a:solidFill>
                        <a:effectLst/>
                        <a:latin typeface="Calibri" pitchFamily="34" charset="0"/>
                        <a:ea typeface="標楷體" pitchFamily="65"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000" b="0" i="0" u="none" strike="noStrike" cap="none" normalizeH="0" baseline="0" smtClean="0">
                          <a:ln>
                            <a:noFill/>
                          </a:ln>
                          <a:solidFill>
                            <a:srgbClr val="333333"/>
                          </a:solidFill>
                          <a:effectLst/>
                          <a:latin typeface="Arial" pitchFamily="34" charset="0"/>
                          <a:ea typeface="標楷體" pitchFamily="65" charset="-120"/>
                        </a:rPr>
                        <a:t>坡</a:t>
                      </a:r>
                      <a:r>
                        <a:rPr kumimoji="0" lang="en-US" altLang="zh-TW" sz="1000" b="0" i="0" u="none" strike="noStrike" cap="none" normalizeH="0" baseline="0" smtClean="0">
                          <a:ln>
                            <a:noFill/>
                          </a:ln>
                          <a:solidFill>
                            <a:srgbClr val="333333"/>
                          </a:solidFill>
                          <a:effectLst/>
                          <a:latin typeface="Arial" pitchFamily="34" charset="0"/>
                          <a:ea typeface="標楷體" pitchFamily="65" charset="-120"/>
                        </a:rPr>
                        <a:t>  </a:t>
                      </a:r>
                      <a:r>
                        <a:rPr kumimoji="0" lang="zh-TW" altLang="zh-TW" sz="1000" b="0" i="0" u="none" strike="noStrike" cap="none" normalizeH="0" baseline="0" smtClean="0">
                          <a:ln>
                            <a:noFill/>
                          </a:ln>
                          <a:solidFill>
                            <a:srgbClr val="333333"/>
                          </a:solidFill>
                          <a:effectLst/>
                          <a:latin typeface="Arial" pitchFamily="34" charset="0"/>
                          <a:ea typeface="標楷體" pitchFamily="65" charset="-120"/>
                        </a:rPr>
                        <a:t>地：</a:t>
                      </a:r>
                      <a:r>
                        <a:rPr kumimoji="0" lang="en-US" altLang="zh-TW" sz="1000" b="0" i="0" u="none" strike="noStrike" cap="none" normalizeH="0" baseline="0" smtClean="0">
                          <a:ln>
                            <a:noFill/>
                          </a:ln>
                          <a:solidFill>
                            <a:srgbClr val="333333"/>
                          </a:solidFill>
                          <a:effectLst/>
                          <a:latin typeface="Arial" pitchFamily="34" charset="0"/>
                          <a:ea typeface="標楷體" pitchFamily="65" charset="-120"/>
                          <a:sym typeface="Webdings" pitchFamily="18" charset="2"/>
                        </a:rPr>
                        <a:t></a:t>
                      </a:r>
                      <a:r>
                        <a:rPr kumimoji="0" lang="zh-TW" altLang="zh-TW" sz="1000" b="0" i="0" u="none" strike="noStrike" cap="none" normalizeH="0" baseline="0" smtClean="0">
                          <a:ln>
                            <a:noFill/>
                          </a:ln>
                          <a:solidFill>
                            <a:srgbClr val="333333"/>
                          </a:solidFill>
                          <a:effectLst/>
                          <a:latin typeface="Arial" pitchFamily="34" charset="0"/>
                          <a:ea typeface="標楷體" pitchFamily="65" charset="-120"/>
                        </a:rPr>
                        <a:t>高</a:t>
                      </a:r>
                      <a:r>
                        <a:rPr kumimoji="0" lang="zh-TW" altLang="zh-TW" sz="1000" b="0" i="0" u="none" strike="noStrike" cap="none" normalizeH="0" baseline="0" smtClean="0">
                          <a:ln>
                            <a:noFill/>
                          </a:ln>
                          <a:solidFill>
                            <a:srgbClr val="333333"/>
                          </a:solidFill>
                          <a:effectLst/>
                          <a:latin typeface="Calibri" pitchFamily="34" charset="0"/>
                          <a:ea typeface="新細明體" pitchFamily="18" charset="-120"/>
                          <a:cs typeface="Arial" pitchFamily="34" charset="0"/>
                        </a:rPr>
                        <a:t> </a:t>
                      </a:r>
                      <a:r>
                        <a:rPr kumimoji="0" lang="zh-TW" altLang="zh-TW" sz="1000" b="0" i="0" u="none" strike="noStrike" cap="none" normalizeH="0" baseline="0" smtClean="0">
                          <a:ln>
                            <a:noFill/>
                          </a:ln>
                          <a:solidFill>
                            <a:srgbClr val="333333"/>
                          </a:solidFill>
                          <a:effectLst/>
                          <a:latin typeface="Arial" pitchFamily="34" charset="0"/>
                          <a:ea typeface="標楷體" pitchFamily="65" charset="-120"/>
                        </a:rPr>
                        <a:t>　</a:t>
                      </a:r>
                      <a:r>
                        <a:rPr kumimoji="0" lang="en-US" altLang="zh-TW" sz="1000" b="0" i="0" u="none" strike="noStrike" cap="none" normalizeH="0" baseline="0" smtClean="0">
                          <a:ln>
                            <a:noFill/>
                          </a:ln>
                          <a:solidFill>
                            <a:srgbClr val="333333"/>
                          </a:solidFill>
                          <a:effectLst/>
                          <a:latin typeface="Arial" pitchFamily="34" charset="0"/>
                          <a:ea typeface="標楷體" pitchFamily="65" charset="-120"/>
                          <a:sym typeface="Webdings" pitchFamily="18" charset="2"/>
                        </a:rPr>
                        <a:t></a:t>
                      </a:r>
                      <a:r>
                        <a:rPr kumimoji="0" lang="zh-TW" altLang="zh-TW" sz="1000" b="0" i="0" u="none" strike="noStrike" cap="none" normalizeH="0" baseline="0" smtClean="0">
                          <a:ln>
                            <a:noFill/>
                          </a:ln>
                          <a:solidFill>
                            <a:srgbClr val="333333"/>
                          </a:solidFill>
                          <a:effectLst/>
                          <a:latin typeface="Arial" pitchFamily="34" charset="0"/>
                          <a:ea typeface="標楷體" pitchFamily="65" charset="-120"/>
                        </a:rPr>
                        <a:t>中</a:t>
                      </a:r>
                      <a:r>
                        <a:rPr kumimoji="0" lang="zh-TW" altLang="zh-TW" sz="1000" b="0" i="0" u="none" strike="noStrike" cap="none" normalizeH="0" baseline="0" smtClean="0">
                          <a:ln>
                            <a:noFill/>
                          </a:ln>
                          <a:solidFill>
                            <a:srgbClr val="333333"/>
                          </a:solidFill>
                          <a:effectLst/>
                          <a:latin typeface="Calibri" pitchFamily="34" charset="0"/>
                          <a:ea typeface="新細明體" pitchFamily="18" charset="-120"/>
                          <a:cs typeface="Arial" pitchFamily="34" charset="0"/>
                        </a:rPr>
                        <a:t> </a:t>
                      </a:r>
                      <a:r>
                        <a:rPr kumimoji="0" lang="zh-TW" altLang="zh-TW" sz="1000" b="0" i="0" u="none" strike="noStrike" cap="none" normalizeH="0" baseline="0" smtClean="0">
                          <a:ln>
                            <a:noFill/>
                          </a:ln>
                          <a:solidFill>
                            <a:srgbClr val="333333"/>
                          </a:solidFill>
                          <a:effectLst/>
                          <a:latin typeface="Arial" pitchFamily="34" charset="0"/>
                          <a:ea typeface="標楷體" pitchFamily="65" charset="-120"/>
                        </a:rPr>
                        <a:t>　</a:t>
                      </a:r>
                      <a:r>
                        <a:rPr kumimoji="0" lang="en-US" altLang="zh-TW" sz="1000" b="0" i="0" u="none" strike="noStrike" cap="none" normalizeH="0" baseline="0" smtClean="0">
                          <a:ln>
                            <a:noFill/>
                          </a:ln>
                          <a:solidFill>
                            <a:srgbClr val="333333"/>
                          </a:solidFill>
                          <a:effectLst/>
                          <a:latin typeface="Arial" pitchFamily="34" charset="0"/>
                          <a:ea typeface="標楷體" pitchFamily="65" charset="-120"/>
                          <a:sym typeface="Webdings" pitchFamily="18" charset="2"/>
                        </a:rPr>
                        <a:t></a:t>
                      </a:r>
                      <a:r>
                        <a:rPr kumimoji="0" lang="zh-TW" altLang="zh-TW" sz="1000" b="0" i="0" u="none" strike="noStrike" cap="none" normalizeH="0" baseline="0" smtClean="0">
                          <a:ln>
                            <a:noFill/>
                          </a:ln>
                          <a:solidFill>
                            <a:srgbClr val="333333"/>
                          </a:solidFill>
                          <a:effectLst/>
                          <a:latin typeface="Arial" pitchFamily="34" charset="0"/>
                          <a:ea typeface="標楷體" pitchFamily="65" charset="-120"/>
                        </a:rPr>
                        <a:t>低</a:t>
                      </a:r>
                      <a:endParaRPr kumimoji="0" lang="zh-TW" altLang="zh-TW" sz="1000" b="0" i="0" u="none" strike="noStrike" cap="none" normalizeH="0" baseline="0" smtClean="0">
                        <a:ln>
                          <a:noFill/>
                        </a:ln>
                        <a:solidFill>
                          <a:srgbClr val="333333"/>
                        </a:solidFill>
                        <a:effectLst/>
                        <a:latin typeface="Calibri" pitchFamily="34" charset="0"/>
                        <a:ea typeface="新細明體" pitchFamily="18" charset="-12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000" b="0" i="0" u="none" strike="noStrike" cap="none" normalizeH="0" baseline="0" smtClean="0">
                          <a:ln>
                            <a:noFill/>
                          </a:ln>
                          <a:solidFill>
                            <a:srgbClr val="333333"/>
                          </a:solidFill>
                          <a:effectLst/>
                          <a:latin typeface="Arial" pitchFamily="34" charset="0"/>
                          <a:ea typeface="標楷體" pitchFamily="65" charset="-120"/>
                        </a:rPr>
                        <a:t>人</a:t>
                      </a:r>
                      <a:r>
                        <a:rPr kumimoji="0" lang="en-US" altLang="zh-TW" sz="1000" b="0" i="0" u="none" strike="noStrike" cap="none" normalizeH="0" baseline="0" smtClean="0">
                          <a:ln>
                            <a:noFill/>
                          </a:ln>
                          <a:solidFill>
                            <a:srgbClr val="333333"/>
                          </a:solidFill>
                          <a:effectLst/>
                          <a:latin typeface="Arial" pitchFamily="34" charset="0"/>
                          <a:ea typeface="標楷體" pitchFamily="65" charset="-120"/>
                        </a:rPr>
                        <a:t>  </a:t>
                      </a:r>
                      <a:r>
                        <a:rPr kumimoji="0" lang="zh-TW" altLang="zh-TW" sz="1000" b="0" i="0" u="none" strike="noStrike" cap="none" normalizeH="0" baseline="0" smtClean="0">
                          <a:ln>
                            <a:noFill/>
                          </a:ln>
                          <a:solidFill>
                            <a:srgbClr val="333333"/>
                          </a:solidFill>
                          <a:effectLst/>
                          <a:latin typeface="Arial" pitchFamily="34" charset="0"/>
                          <a:ea typeface="標楷體" pitchFamily="65" charset="-120"/>
                        </a:rPr>
                        <a:t>為：</a:t>
                      </a:r>
                      <a:r>
                        <a:rPr kumimoji="0" lang="en-US" altLang="zh-TW" sz="1000" b="0" i="0" u="none" strike="noStrike" cap="none" normalizeH="0" baseline="0" smtClean="0">
                          <a:ln>
                            <a:noFill/>
                          </a:ln>
                          <a:solidFill>
                            <a:srgbClr val="333333"/>
                          </a:solidFill>
                          <a:effectLst/>
                          <a:latin typeface="Arial" pitchFamily="34" charset="0"/>
                          <a:ea typeface="標楷體" pitchFamily="65" charset="-120"/>
                          <a:sym typeface="Webdings" pitchFamily="18" charset="2"/>
                        </a:rPr>
                        <a:t></a:t>
                      </a:r>
                      <a:r>
                        <a:rPr kumimoji="0" lang="zh-TW" altLang="zh-TW" sz="1000" b="0" i="0" u="none" strike="noStrike" cap="none" normalizeH="0" baseline="0" smtClean="0">
                          <a:ln>
                            <a:noFill/>
                          </a:ln>
                          <a:solidFill>
                            <a:srgbClr val="333333"/>
                          </a:solidFill>
                          <a:effectLst/>
                          <a:latin typeface="Arial" pitchFamily="34" charset="0"/>
                          <a:ea typeface="標楷體" pitchFamily="65" charset="-120"/>
                        </a:rPr>
                        <a:t>高</a:t>
                      </a:r>
                      <a:r>
                        <a:rPr kumimoji="0" lang="zh-TW" altLang="zh-TW" sz="1000" b="0" i="0" u="none" strike="noStrike" cap="none" normalizeH="0" baseline="0" smtClean="0">
                          <a:ln>
                            <a:noFill/>
                          </a:ln>
                          <a:solidFill>
                            <a:srgbClr val="333333"/>
                          </a:solidFill>
                          <a:effectLst/>
                          <a:latin typeface="Calibri" pitchFamily="34" charset="0"/>
                          <a:ea typeface="新細明體" pitchFamily="18" charset="-120"/>
                          <a:cs typeface="Arial" pitchFamily="34" charset="0"/>
                        </a:rPr>
                        <a:t> </a:t>
                      </a:r>
                      <a:r>
                        <a:rPr kumimoji="0" lang="zh-TW" altLang="zh-TW" sz="1000" b="0" i="0" u="none" strike="noStrike" cap="none" normalizeH="0" baseline="0" smtClean="0">
                          <a:ln>
                            <a:noFill/>
                          </a:ln>
                          <a:solidFill>
                            <a:srgbClr val="333333"/>
                          </a:solidFill>
                          <a:effectLst/>
                          <a:latin typeface="Arial" pitchFamily="34" charset="0"/>
                          <a:ea typeface="標楷體" pitchFamily="65" charset="-120"/>
                        </a:rPr>
                        <a:t>　</a:t>
                      </a:r>
                      <a:r>
                        <a:rPr kumimoji="0" lang="en-US" altLang="zh-TW" sz="1000" b="0" i="0" u="none" strike="noStrike" cap="none" normalizeH="0" baseline="0" smtClean="0">
                          <a:ln>
                            <a:noFill/>
                          </a:ln>
                          <a:solidFill>
                            <a:srgbClr val="333333"/>
                          </a:solidFill>
                          <a:effectLst/>
                          <a:latin typeface="Arial" pitchFamily="34" charset="0"/>
                          <a:ea typeface="標楷體" pitchFamily="65" charset="-120"/>
                          <a:sym typeface="Webdings" pitchFamily="18" charset="2"/>
                        </a:rPr>
                        <a:t></a:t>
                      </a:r>
                      <a:r>
                        <a:rPr kumimoji="0" lang="zh-TW" altLang="zh-TW" sz="1000" b="0" i="0" u="none" strike="noStrike" cap="none" normalizeH="0" baseline="0" smtClean="0">
                          <a:ln>
                            <a:noFill/>
                          </a:ln>
                          <a:solidFill>
                            <a:srgbClr val="333333"/>
                          </a:solidFill>
                          <a:effectLst/>
                          <a:latin typeface="Arial" pitchFamily="34" charset="0"/>
                          <a:ea typeface="標楷體" pitchFamily="65" charset="-120"/>
                        </a:rPr>
                        <a:t>中</a:t>
                      </a:r>
                      <a:r>
                        <a:rPr kumimoji="0" lang="zh-TW" altLang="zh-TW" sz="1000" b="0" i="0" u="none" strike="noStrike" cap="none" normalizeH="0" baseline="0" smtClean="0">
                          <a:ln>
                            <a:noFill/>
                          </a:ln>
                          <a:solidFill>
                            <a:srgbClr val="333333"/>
                          </a:solidFill>
                          <a:effectLst/>
                          <a:latin typeface="Calibri" pitchFamily="34" charset="0"/>
                          <a:ea typeface="新細明體" pitchFamily="18" charset="-120"/>
                          <a:cs typeface="Arial" pitchFamily="34" charset="0"/>
                        </a:rPr>
                        <a:t> </a:t>
                      </a:r>
                      <a:r>
                        <a:rPr kumimoji="0" lang="zh-TW" altLang="zh-TW" sz="1000" b="0" i="0" u="none" strike="noStrike" cap="none" normalizeH="0" baseline="0" smtClean="0">
                          <a:ln>
                            <a:noFill/>
                          </a:ln>
                          <a:solidFill>
                            <a:srgbClr val="333333"/>
                          </a:solidFill>
                          <a:effectLst/>
                          <a:latin typeface="Arial" pitchFamily="34" charset="0"/>
                          <a:ea typeface="標楷體" pitchFamily="65" charset="-120"/>
                        </a:rPr>
                        <a:t>　</a:t>
                      </a:r>
                      <a:r>
                        <a:rPr kumimoji="0" lang="en-US" altLang="zh-TW" sz="1000" b="0" i="0" u="none" strike="noStrike" cap="none" normalizeH="0" baseline="0" smtClean="0">
                          <a:ln>
                            <a:noFill/>
                          </a:ln>
                          <a:solidFill>
                            <a:srgbClr val="333333"/>
                          </a:solidFill>
                          <a:effectLst/>
                          <a:latin typeface="Arial" pitchFamily="34" charset="0"/>
                          <a:ea typeface="標楷體" pitchFamily="65" charset="-120"/>
                          <a:sym typeface="Webdings" pitchFamily="18" charset="2"/>
                        </a:rPr>
                        <a:t></a:t>
                      </a:r>
                      <a:r>
                        <a:rPr kumimoji="0" lang="zh-TW" altLang="zh-TW" sz="1000" b="0" i="0" u="none" strike="noStrike" cap="none" normalizeH="0" baseline="0" smtClean="0">
                          <a:ln>
                            <a:noFill/>
                          </a:ln>
                          <a:solidFill>
                            <a:srgbClr val="333333"/>
                          </a:solidFill>
                          <a:effectLst/>
                          <a:latin typeface="Arial" pitchFamily="34" charset="0"/>
                          <a:ea typeface="標楷體" pitchFamily="65" charset="-120"/>
                        </a:rPr>
                        <a:t>低</a:t>
                      </a:r>
                      <a:endParaRPr kumimoji="0" lang="zh-TW" altLang="zh-TW" sz="1000" b="0" i="0" u="none" strike="noStrike" cap="none" normalizeH="0" baseline="0" smtClean="0">
                        <a:ln>
                          <a:noFill/>
                        </a:ln>
                        <a:solidFill>
                          <a:srgbClr val="333333"/>
                        </a:solidFill>
                        <a:effectLst/>
                        <a:latin typeface="Calibri" pitchFamily="34" charset="0"/>
                        <a:ea typeface="新細明體" pitchFamily="18" charset="-12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000" b="0" i="0" u="none" strike="noStrike" cap="none" normalizeH="0" baseline="0" smtClean="0">
                          <a:ln>
                            <a:noFill/>
                          </a:ln>
                          <a:solidFill>
                            <a:srgbClr val="333333"/>
                          </a:solidFill>
                          <a:effectLst/>
                          <a:latin typeface="Arial" pitchFamily="34" charset="0"/>
                          <a:ea typeface="標楷體" pitchFamily="65" charset="-120"/>
                        </a:rPr>
                        <a:t>輻</a:t>
                      </a:r>
                      <a:r>
                        <a:rPr kumimoji="0" lang="en-US" altLang="zh-TW" sz="1000" b="0" i="0" u="none" strike="noStrike" cap="none" normalizeH="0" baseline="0" smtClean="0">
                          <a:ln>
                            <a:noFill/>
                          </a:ln>
                          <a:solidFill>
                            <a:srgbClr val="333333"/>
                          </a:solidFill>
                          <a:effectLst/>
                          <a:latin typeface="Arial" pitchFamily="34" charset="0"/>
                          <a:ea typeface="標楷體" pitchFamily="65" charset="-120"/>
                        </a:rPr>
                        <a:t>  </a:t>
                      </a:r>
                      <a:r>
                        <a:rPr kumimoji="0" lang="zh-TW" altLang="zh-TW" sz="1000" b="0" i="0" u="none" strike="noStrike" cap="none" normalizeH="0" baseline="0" smtClean="0">
                          <a:ln>
                            <a:noFill/>
                          </a:ln>
                          <a:solidFill>
                            <a:srgbClr val="333333"/>
                          </a:solidFill>
                          <a:effectLst/>
                          <a:latin typeface="Arial" pitchFamily="34" charset="0"/>
                          <a:ea typeface="標楷體" pitchFamily="65" charset="-120"/>
                        </a:rPr>
                        <a:t>射：</a:t>
                      </a:r>
                      <a:r>
                        <a:rPr kumimoji="0" lang="en-US" altLang="zh-TW" sz="1000" b="0" i="0" u="none" strike="noStrike" cap="none" normalizeH="0" baseline="0" smtClean="0">
                          <a:ln>
                            <a:noFill/>
                          </a:ln>
                          <a:solidFill>
                            <a:srgbClr val="333333"/>
                          </a:solidFill>
                          <a:effectLst/>
                          <a:latin typeface="Arial" pitchFamily="34" charset="0"/>
                          <a:ea typeface="標楷體" pitchFamily="65" charset="-120"/>
                          <a:sym typeface="Webdings" pitchFamily="18" charset="2"/>
                        </a:rPr>
                        <a:t></a:t>
                      </a:r>
                      <a:r>
                        <a:rPr kumimoji="0" lang="zh-TW" altLang="zh-TW" sz="1000" b="0" i="0" u="none" strike="noStrike" cap="none" normalizeH="0" baseline="0" smtClean="0">
                          <a:ln>
                            <a:noFill/>
                          </a:ln>
                          <a:solidFill>
                            <a:srgbClr val="333333"/>
                          </a:solidFill>
                          <a:effectLst/>
                          <a:latin typeface="Arial" pitchFamily="34" charset="0"/>
                          <a:ea typeface="標楷體" pitchFamily="65" charset="-120"/>
                        </a:rPr>
                        <a:t>高</a:t>
                      </a:r>
                      <a:r>
                        <a:rPr kumimoji="0" lang="zh-TW" altLang="zh-TW" sz="1000" b="0" i="0" u="none" strike="noStrike" cap="none" normalizeH="0" baseline="0" smtClean="0">
                          <a:ln>
                            <a:noFill/>
                          </a:ln>
                          <a:solidFill>
                            <a:srgbClr val="333333"/>
                          </a:solidFill>
                          <a:effectLst/>
                          <a:latin typeface="Calibri" pitchFamily="34" charset="0"/>
                          <a:ea typeface="新細明體" pitchFamily="18" charset="-120"/>
                          <a:cs typeface="Arial" pitchFamily="34" charset="0"/>
                        </a:rPr>
                        <a:t> </a:t>
                      </a:r>
                      <a:r>
                        <a:rPr kumimoji="0" lang="zh-TW" altLang="zh-TW" sz="1000" b="0" i="0" u="none" strike="noStrike" cap="none" normalizeH="0" baseline="0" smtClean="0">
                          <a:ln>
                            <a:noFill/>
                          </a:ln>
                          <a:solidFill>
                            <a:srgbClr val="333333"/>
                          </a:solidFill>
                          <a:effectLst/>
                          <a:latin typeface="Arial" pitchFamily="34" charset="0"/>
                          <a:ea typeface="標楷體" pitchFamily="65" charset="-120"/>
                        </a:rPr>
                        <a:t>　</a:t>
                      </a:r>
                      <a:r>
                        <a:rPr kumimoji="0" lang="en-US" altLang="zh-TW" sz="1000" b="0" i="0" u="none" strike="noStrike" cap="none" normalizeH="0" baseline="0" smtClean="0">
                          <a:ln>
                            <a:noFill/>
                          </a:ln>
                          <a:solidFill>
                            <a:srgbClr val="333333"/>
                          </a:solidFill>
                          <a:effectLst/>
                          <a:latin typeface="Arial" pitchFamily="34" charset="0"/>
                          <a:ea typeface="標楷體" pitchFamily="65" charset="-120"/>
                          <a:sym typeface="Webdings" pitchFamily="18" charset="2"/>
                        </a:rPr>
                        <a:t></a:t>
                      </a:r>
                      <a:r>
                        <a:rPr kumimoji="0" lang="zh-TW" altLang="zh-TW" sz="1000" b="0" i="0" u="none" strike="noStrike" cap="none" normalizeH="0" baseline="0" smtClean="0">
                          <a:ln>
                            <a:noFill/>
                          </a:ln>
                          <a:solidFill>
                            <a:srgbClr val="333333"/>
                          </a:solidFill>
                          <a:effectLst/>
                          <a:latin typeface="Arial" pitchFamily="34" charset="0"/>
                          <a:ea typeface="標楷體" pitchFamily="65" charset="-120"/>
                        </a:rPr>
                        <a:t>中</a:t>
                      </a:r>
                      <a:r>
                        <a:rPr kumimoji="0" lang="zh-TW" altLang="zh-TW" sz="1000" b="0" i="0" u="none" strike="noStrike" cap="none" normalizeH="0" baseline="0" smtClean="0">
                          <a:ln>
                            <a:noFill/>
                          </a:ln>
                          <a:solidFill>
                            <a:srgbClr val="333333"/>
                          </a:solidFill>
                          <a:effectLst/>
                          <a:latin typeface="Calibri" pitchFamily="34" charset="0"/>
                          <a:ea typeface="新細明體" pitchFamily="18" charset="-120"/>
                          <a:cs typeface="Arial" pitchFamily="34" charset="0"/>
                        </a:rPr>
                        <a:t> </a:t>
                      </a:r>
                      <a:r>
                        <a:rPr kumimoji="0" lang="zh-TW" altLang="zh-TW" sz="1000" b="0" i="0" u="none" strike="noStrike" cap="none" normalizeH="0" baseline="0" smtClean="0">
                          <a:ln>
                            <a:noFill/>
                          </a:ln>
                          <a:solidFill>
                            <a:srgbClr val="333333"/>
                          </a:solidFill>
                          <a:effectLst/>
                          <a:latin typeface="Arial" pitchFamily="34" charset="0"/>
                          <a:ea typeface="標楷體" pitchFamily="65" charset="-120"/>
                        </a:rPr>
                        <a:t>　</a:t>
                      </a:r>
                      <a:r>
                        <a:rPr kumimoji="0" lang="en-US" altLang="zh-TW" sz="1000" b="0" i="0" u="none" strike="noStrike" cap="none" normalizeH="0" baseline="0" smtClean="0">
                          <a:ln>
                            <a:noFill/>
                          </a:ln>
                          <a:solidFill>
                            <a:srgbClr val="333333"/>
                          </a:solidFill>
                          <a:effectLst/>
                          <a:latin typeface="Arial" pitchFamily="34" charset="0"/>
                          <a:ea typeface="標楷體" pitchFamily="65" charset="-120"/>
                          <a:sym typeface="Webdings" pitchFamily="18" charset="2"/>
                        </a:rPr>
                        <a:t></a:t>
                      </a:r>
                      <a:r>
                        <a:rPr kumimoji="0" lang="zh-TW" altLang="zh-TW" sz="1000" b="0" i="0" u="none" strike="noStrike" cap="none" normalizeH="0" baseline="0" smtClean="0">
                          <a:ln>
                            <a:noFill/>
                          </a:ln>
                          <a:solidFill>
                            <a:srgbClr val="333333"/>
                          </a:solidFill>
                          <a:effectLst/>
                          <a:latin typeface="Arial" pitchFamily="34" charset="0"/>
                          <a:ea typeface="標楷體" pitchFamily="65" charset="-120"/>
                        </a:rPr>
                        <a:t>低</a:t>
                      </a:r>
                      <a:endParaRPr kumimoji="0" lang="zh-TW" altLang="zh-TW" sz="1000" b="0" i="0" u="none" strike="noStrike" cap="none" normalizeH="0" baseline="0" smtClean="0">
                        <a:ln>
                          <a:noFill/>
                        </a:ln>
                        <a:solidFill>
                          <a:srgbClr val="333333"/>
                        </a:solidFill>
                        <a:effectLst/>
                        <a:latin typeface="Calibri" pitchFamily="34" charset="0"/>
                        <a:ea typeface="新細明體" pitchFamily="18" charset="-12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000" b="0" i="0" u="none" strike="noStrike" cap="none" normalizeH="0" baseline="0" smtClean="0">
                          <a:ln>
                            <a:noFill/>
                          </a:ln>
                          <a:solidFill>
                            <a:srgbClr val="333333"/>
                          </a:solidFill>
                          <a:effectLst/>
                          <a:latin typeface="Arial" pitchFamily="34" charset="0"/>
                          <a:ea typeface="標楷體" pitchFamily="65" charset="-120"/>
                        </a:rPr>
                        <a:t>海</a:t>
                      </a:r>
                      <a:r>
                        <a:rPr kumimoji="0" lang="en-US" altLang="zh-TW" sz="1000" b="0" i="0" u="none" strike="noStrike" cap="none" normalizeH="0" baseline="0" smtClean="0">
                          <a:ln>
                            <a:noFill/>
                          </a:ln>
                          <a:solidFill>
                            <a:srgbClr val="333333"/>
                          </a:solidFill>
                          <a:effectLst/>
                          <a:latin typeface="Arial" pitchFamily="34" charset="0"/>
                          <a:ea typeface="標楷體" pitchFamily="65" charset="-120"/>
                        </a:rPr>
                        <a:t>  </a:t>
                      </a:r>
                      <a:r>
                        <a:rPr kumimoji="0" lang="zh-TW" altLang="zh-TW" sz="1000" b="0" i="0" u="none" strike="noStrike" cap="none" normalizeH="0" baseline="0" smtClean="0">
                          <a:ln>
                            <a:noFill/>
                          </a:ln>
                          <a:solidFill>
                            <a:srgbClr val="333333"/>
                          </a:solidFill>
                          <a:effectLst/>
                          <a:latin typeface="Arial" pitchFamily="34" charset="0"/>
                          <a:ea typeface="標楷體" pitchFamily="65" charset="-120"/>
                        </a:rPr>
                        <a:t>嘯：</a:t>
                      </a:r>
                      <a:r>
                        <a:rPr kumimoji="0" lang="en-US" altLang="zh-TW" sz="1000" b="0" i="0" u="none" strike="noStrike" cap="none" normalizeH="0" baseline="0" smtClean="0">
                          <a:ln>
                            <a:noFill/>
                          </a:ln>
                          <a:solidFill>
                            <a:srgbClr val="333333"/>
                          </a:solidFill>
                          <a:effectLst/>
                          <a:latin typeface="Arial" pitchFamily="34" charset="0"/>
                          <a:ea typeface="標楷體" pitchFamily="65" charset="-120"/>
                          <a:sym typeface="Webdings" pitchFamily="18" charset="2"/>
                        </a:rPr>
                        <a:t></a:t>
                      </a:r>
                      <a:r>
                        <a:rPr kumimoji="0" lang="zh-TW" altLang="zh-TW" sz="1000" b="0" i="0" u="none" strike="noStrike" cap="none" normalizeH="0" baseline="0" smtClean="0">
                          <a:ln>
                            <a:noFill/>
                          </a:ln>
                          <a:solidFill>
                            <a:srgbClr val="333333"/>
                          </a:solidFill>
                          <a:effectLst/>
                          <a:latin typeface="Arial" pitchFamily="34" charset="0"/>
                          <a:ea typeface="標楷體" pitchFamily="65" charset="-120"/>
                        </a:rPr>
                        <a:t>高</a:t>
                      </a:r>
                      <a:r>
                        <a:rPr kumimoji="0" lang="zh-TW" altLang="zh-TW" sz="1000" b="0" i="0" u="none" strike="noStrike" cap="none" normalizeH="0" baseline="0" smtClean="0">
                          <a:ln>
                            <a:noFill/>
                          </a:ln>
                          <a:solidFill>
                            <a:srgbClr val="333333"/>
                          </a:solidFill>
                          <a:effectLst/>
                          <a:latin typeface="Calibri" pitchFamily="34" charset="0"/>
                          <a:ea typeface="新細明體" pitchFamily="18" charset="-120"/>
                          <a:cs typeface="Arial" pitchFamily="34" charset="0"/>
                        </a:rPr>
                        <a:t> </a:t>
                      </a:r>
                      <a:r>
                        <a:rPr kumimoji="0" lang="zh-TW" altLang="zh-TW" sz="1000" b="0" i="0" u="none" strike="noStrike" cap="none" normalizeH="0" baseline="0" smtClean="0">
                          <a:ln>
                            <a:noFill/>
                          </a:ln>
                          <a:solidFill>
                            <a:srgbClr val="333333"/>
                          </a:solidFill>
                          <a:effectLst/>
                          <a:latin typeface="Arial" pitchFamily="34" charset="0"/>
                          <a:ea typeface="標楷體" pitchFamily="65" charset="-120"/>
                        </a:rPr>
                        <a:t>　</a:t>
                      </a:r>
                      <a:r>
                        <a:rPr kumimoji="0" lang="en-US" altLang="zh-TW" sz="1000" b="0" i="0" u="none" strike="noStrike" cap="none" normalizeH="0" baseline="0" smtClean="0">
                          <a:ln>
                            <a:noFill/>
                          </a:ln>
                          <a:solidFill>
                            <a:srgbClr val="333333"/>
                          </a:solidFill>
                          <a:effectLst/>
                          <a:latin typeface="Arial" pitchFamily="34" charset="0"/>
                          <a:ea typeface="標楷體" pitchFamily="65" charset="-120"/>
                          <a:sym typeface="Webdings" pitchFamily="18" charset="2"/>
                        </a:rPr>
                        <a:t></a:t>
                      </a:r>
                      <a:r>
                        <a:rPr kumimoji="0" lang="zh-TW" altLang="zh-TW" sz="1000" b="0" i="0" u="none" strike="noStrike" cap="none" normalizeH="0" baseline="0" smtClean="0">
                          <a:ln>
                            <a:noFill/>
                          </a:ln>
                          <a:solidFill>
                            <a:srgbClr val="333333"/>
                          </a:solidFill>
                          <a:effectLst/>
                          <a:latin typeface="Arial" pitchFamily="34" charset="0"/>
                          <a:ea typeface="標楷體" pitchFamily="65" charset="-120"/>
                        </a:rPr>
                        <a:t>中</a:t>
                      </a:r>
                      <a:r>
                        <a:rPr kumimoji="0" lang="zh-TW" altLang="zh-TW" sz="1000" b="0" i="0" u="none" strike="noStrike" cap="none" normalizeH="0" baseline="0" smtClean="0">
                          <a:ln>
                            <a:noFill/>
                          </a:ln>
                          <a:solidFill>
                            <a:srgbClr val="333333"/>
                          </a:solidFill>
                          <a:effectLst/>
                          <a:latin typeface="Calibri" pitchFamily="34" charset="0"/>
                          <a:ea typeface="新細明體" pitchFamily="18" charset="-120"/>
                          <a:cs typeface="Arial" pitchFamily="34" charset="0"/>
                        </a:rPr>
                        <a:t> </a:t>
                      </a:r>
                      <a:r>
                        <a:rPr kumimoji="0" lang="zh-TW" altLang="zh-TW" sz="1000" b="0" i="0" u="none" strike="noStrike" cap="none" normalizeH="0" baseline="0" smtClean="0">
                          <a:ln>
                            <a:noFill/>
                          </a:ln>
                          <a:solidFill>
                            <a:srgbClr val="333333"/>
                          </a:solidFill>
                          <a:effectLst/>
                          <a:latin typeface="Arial" pitchFamily="34" charset="0"/>
                          <a:ea typeface="標楷體" pitchFamily="65" charset="-120"/>
                        </a:rPr>
                        <a:t>　</a:t>
                      </a:r>
                      <a:r>
                        <a:rPr kumimoji="0" lang="en-US" altLang="zh-TW" sz="1000" b="0" i="0" u="none" strike="noStrike" cap="none" normalizeH="0" baseline="0" smtClean="0">
                          <a:ln>
                            <a:noFill/>
                          </a:ln>
                          <a:solidFill>
                            <a:srgbClr val="333333"/>
                          </a:solidFill>
                          <a:effectLst/>
                          <a:latin typeface="Arial" pitchFamily="34" charset="0"/>
                          <a:ea typeface="標楷體" pitchFamily="65" charset="-120"/>
                          <a:sym typeface="Webdings" pitchFamily="18" charset="2"/>
                        </a:rPr>
                        <a:t></a:t>
                      </a:r>
                      <a:r>
                        <a:rPr kumimoji="0" lang="zh-TW" altLang="zh-TW" sz="1000" b="0" i="0" u="none" strike="noStrike" cap="none" normalizeH="0" baseline="0" smtClean="0">
                          <a:ln>
                            <a:noFill/>
                          </a:ln>
                          <a:solidFill>
                            <a:srgbClr val="333333"/>
                          </a:solidFill>
                          <a:effectLst/>
                          <a:latin typeface="Arial" pitchFamily="34" charset="0"/>
                          <a:ea typeface="標楷體" pitchFamily="65" charset="-120"/>
                        </a:rPr>
                        <a:t>低</a:t>
                      </a:r>
                      <a:endParaRPr kumimoji="0" lang="zh-TW" altLang="zh-TW" sz="1000" b="0" i="0" u="none" strike="noStrike" cap="none" normalizeH="0" baseline="0" smtClean="0">
                        <a:ln>
                          <a:noFill/>
                        </a:ln>
                        <a:solidFill>
                          <a:srgbClr val="333333"/>
                        </a:solidFill>
                        <a:effectLst/>
                        <a:latin typeface="Calibri" pitchFamily="34" charset="0"/>
                        <a:ea typeface="新細明體" pitchFamily="18" charset="-120"/>
                        <a:cs typeface="Times New Roman" pitchFamily="18" charset="0"/>
                      </a:endParaRPr>
                    </a:p>
                  </a:txBody>
                  <a:tcPr marL="56026" marR="56026" marT="0" marB="0"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hMerge="1">
                  <a:txBody>
                    <a:bodyPr/>
                    <a:lstStyle/>
                    <a:p>
                      <a:endParaRPr lang="zh-TW" altLang="en-US"/>
                    </a:p>
                  </a:txBody>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000" b="1" i="0" u="none" strike="noStrike" cap="none" normalizeH="0" baseline="0" smtClean="0">
                          <a:ln>
                            <a:noFill/>
                          </a:ln>
                          <a:solidFill>
                            <a:srgbClr val="333333"/>
                          </a:solidFill>
                          <a:effectLst/>
                          <a:latin typeface="Calibri" pitchFamily="34" charset="0"/>
                          <a:ea typeface="細明體" pitchFamily="49" charset="-120"/>
                        </a:rPr>
                        <a:t>※</a:t>
                      </a:r>
                      <a:r>
                        <a:rPr kumimoji="0" lang="zh-TW" altLang="zh-TW" sz="1000" b="1" i="0" u="none" strike="noStrike" cap="none" normalizeH="0" baseline="0" smtClean="0">
                          <a:ln>
                            <a:noFill/>
                          </a:ln>
                          <a:solidFill>
                            <a:srgbClr val="333333"/>
                          </a:solidFill>
                          <a:effectLst/>
                          <a:latin typeface="Arial" pitchFamily="34" charset="0"/>
                          <a:ea typeface="標楷體" pitchFamily="65" charset="-120"/>
                          <a:cs typeface="Arial" pitchFamily="34" charset="0"/>
                        </a:rPr>
                        <a:t>擬申請覆核等級</a:t>
                      </a:r>
                      <a:endParaRPr kumimoji="0" lang="zh-TW" altLang="zh-TW" sz="1000" b="0" i="0" u="none" strike="noStrike" cap="none" normalizeH="0" baseline="0" smtClean="0">
                        <a:ln>
                          <a:noFill/>
                        </a:ln>
                        <a:solidFill>
                          <a:srgbClr val="333333"/>
                        </a:solidFill>
                        <a:effectLst/>
                        <a:latin typeface="Calibri" pitchFamily="34" charset="0"/>
                        <a:ea typeface="標楷體" pitchFamily="65" charset="-12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000" b="0" i="0" u="none" strike="noStrike" cap="none" normalizeH="0" baseline="0" smtClean="0">
                          <a:ln>
                            <a:noFill/>
                          </a:ln>
                          <a:solidFill>
                            <a:srgbClr val="333333"/>
                          </a:solidFill>
                          <a:effectLst/>
                          <a:latin typeface="Arial" pitchFamily="34" charset="0"/>
                          <a:ea typeface="標楷體" pitchFamily="65" charset="-120"/>
                          <a:cs typeface="Times New Roman" pitchFamily="18" charset="0"/>
                        </a:rPr>
                        <a:t>地</a:t>
                      </a:r>
                      <a:r>
                        <a:rPr kumimoji="0" lang="en-US" altLang="zh-TW" sz="1000" b="0" i="0" u="none" strike="noStrike" cap="none" normalizeH="0" baseline="0" smtClean="0">
                          <a:ln>
                            <a:noFill/>
                          </a:ln>
                          <a:solidFill>
                            <a:srgbClr val="333333"/>
                          </a:solidFill>
                          <a:effectLst/>
                          <a:latin typeface="Arial" pitchFamily="34" charset="0"/>
                          <a:ea typeface="標楷體" pitchFamily="65" charset="-120"/>
                          <a:cs typeface="Arial" pitchFamily="34" charset="0"/>
                        </a:rPr>
                        <a:t>  </a:t>
                      </a:r>
                      <a:r>
                        <a:rPr kumimoji="0" lang="zh-TW" altLang="zh-TW" sz="1000" b="0" i="0" u="none" strike="noStrike" cap="none" normalizeH="0" baseline="0" smtClean="0">
                          <a:ln>
                            <a:noFill/>
                          </a:ln>
                          <a:solidFill>
                            <a:srgbClr val="333333"/>
                          </a:solidFill>
                          <a:effectLst/>
                          <a:latin typeface="Arial" pitchFamily="34" charset="0"/>
                          <a:ea typeface="標楷體" pitchFamily="65" charset="-120"/>
                          <a:cs typeface="Times New Roman" pitchFamily="18" charset="0"/>
                        </a:rPr>
                        <a:t>震：</a:t>
                      </a:r>
                      <a:r>
                        <a:rPr kumimoji="0" lang="en-US" altLang="zh-TW" sz="1000" b="0" i="0" u="none" strike="noStrike" cap="none" normalizeH="0" baseline="0" smtClean="0">
                          <a:ln>
                            <a:noFill/>
                          </a:ln>
                          <a:solidFill>
                            <a:srgbClr val="333333"/>
                          </a:solidFill>
                          <a:effectLst/>
                          <a:latin typeface="Arial" pitchFamily="34" charset="0"/>
                          <a:ea typeface="標楷體" pitchFamily="65" charset="-120"/>
                          <a:cs typeface="Times New Roman" pitchFamily="18" charset="0"/>
                          <a:sym typeface="Webdings" pitchFamily="18" charset="2"/>
                        </a:rPr>
                        <a:t></a:t>
                      </a:r>
                      <a:r>
                        <a:rPr kumimoji="0" lang="zh-TW" altLang="zh-TW" sz="1000" b="0" i="0" u="none" strike="noStrike" cap="none" normalizeH="0" baseline="0" smtClean="0">
                          <a:ln>
                            <a:noFill/>
                          </a:ln>
                          <a:solidFill>
                            <a:srgbClr val="333333"/>
                          </a:solidFill>
                          <a:effectLst/>
                          <a:latin typeface="Arial" pitchFamily="34" charset="0"/>
                          <a:ea typeface="標楷體" pitchFamily="65" charset="-120"/>
                          <a:cs typeface="Times New Roman" pitchFamily="18" charset="0"/>
                        </a:rPr>
                        <a:t>高</a:t>
                      </a:r>
                      <a:r>
                        <a:rPr kumimoji="0" lang="zh-TW" altLang="zh-TW" sz="1000" b="0" i="0" u="none" strike="noStrike" cap="none" normalizeH="0" baseline="0" smtClean="0">
                          <a:ln>
                            <a:noFill/>
                          </a:ln>
                          <a:solidFill>
                            <a:srgbClr val="333333"/>
                          </a:solidFill>
                          <a:effectLst/>
                          <a:latin typeface="Calibri" pitchFamily="34" charset="0"/>
                          <a:ea typeface="標楷體" pitchFamily="65" charset="-120"/>
                          <a:cs typeface="Arial" pitchFamily="34" charset="0"/>
                        </a:rPr>
                        <a:t> </a:t>
                      </a:r>
                      <a:r>
                        <a:rPr kumimoji="0" lang="zh-TW" altLang="zh-TW" sz="1000" b="0" i="0" u="none" strike="noStrike" cap="none" normalizeH="0" baseline="0" smtClean="0">
                          <a:ln>
                            <a:noFill/>
                          </a:ln>
                          <a:solidFill>
                            <a:srgbClr val="333333"/>
                          </a:solidFill>
                          <a:effectLst/>
                          <a:latin typeface="Arial" pitchFamily="34" charset="0"/>
                          <a:ea typeface="標楷體" pitchFamily="65" charset="-120"/>
                          <a:cs typeface="Times New Roman" pitchFamily="18" charset="0"/>
                        </a:rPr>
                        <a:t>　</a:t>
                      </a:r>
                      <a:r>
                        <a:rPr kumimoji="0" lang="en-US" altLang="zh-TW" sz="1000" b="0" i="0" u="none" strike="noStrike" cap="none" normalizeH="0" baseline="0" smtClean="0">
                          <a:ln>
                            <a:noFill/>
                          </a:ln>
                          <a:solidFill>
                            <a:srgbClr val="333333"/>
                          </a:solidFill>
                          <a:effectLst/>
                          <a:latin typeface="Arial" pitchFamily="34" charset="0"/>
                          <a:ea typeface="標楷體" pitchFamily="65" charset="-120"/>
                          <a:cs typeface="Times New Roman" pitchFamily="18" charset="0"/>
                          <a:sym typeface="Webdings" pitchFamily="18" charset="2"/>
                        </a:rPr>
                        <a:t></a:t>
                      </a:r>
                      <a:r>
                        <a:rPr kumimoji="0" lang="zh-TW" altLang="zh-TW" sz="1000" b="0" i="0" u="none" strike="noStrike" cap="none" normalizeH="0" baseline="0" smtClean="0">
                          <a:ln>
                            <a:noFill/>
                          </a:ln>
                          <a:solidFill>
                            <a:srgbClr val="333333"/>
                          </a:solidFill>
                          <a:effectLst/>
                          <a:latin typeface="Arial" pitchFamily="34" charset="0"/>
                          <a:ea typeface="標楷體" pitchFamily="65" charset="-120"/>
                          <a:cs typeface="Times New Roman" pitchFamily="18" charset="0"/>
                        </a:rPr>
                        <a:t>中</a:t>
                      </a:r>
                      <a:r>
                        <a:rPr kumimoji="0" lang="zh-TW" altLang="zh-TW" sz="1000" b="0" i="0" u="none" strike="noStrike" cap="none" normalizeH="0" baseline="0" smtClean="0">
                          <a:ln>
                            <a:noFill/>
                          </a:ln>
                          <a:solidFill>
                            <a:srgbClr val="333333"/>
                          </a:solidFill>
                          <a:effectLst/>
                          <a:latin typeface="Calibri" pitchFamily="34" charset="0"/>
                          <a:ea typeface="標楷體" pitchFamily="65" charset="-120"/>
                          <a:cs typeface="Arial" pitchFamily="34" charset="0"/>
                        </a:rPr>
                        <a:t> </a:t>
                      </a:r>
                      <a:r>
                        <a:rPr kumimoji="0" lang="zh-TW" altLang="zh-TW" sz="1000" b="0" i="0" u="none" strike="noStrike" cap="none" normalizeH="0" baseline="0" smtClean="0">
                          <a:ln>
                            <a:noFill/>
                          </a:ln>
                          <a:solidFill>
                            <a:srgbClr val="333333"/>
                          </a:solidFill>
                          <a:effectLst/>
                          <a:latin typeface="Arial" pitchFamily="34" charset="0"/>
                          <a:ea typeface="標楷體" pitchFamily="65" charset="-120"/>
                        </a:rPr>
                        <a:t>　</a:t>
                      </a:r>
                      <a:r>
                        <a:rPr kumimoji="0" lang="en-US" altLang="zh-TW" sz="1000" b="0" i="0" u="none" strike="noStrike" cap="none" normalizeH="0" baseline="0" smtClean="0">
                          <a:ln>
                            <a:noFill/>
                          </a:ln>
                          <a:solidFill>
                            <a:srgbClr val="333333"/>
                          </a:solidFill>
                          <a:effectLst/>
                          <a:latin typeface="Arial" pitchFamily="34" charset="0"/>
                          <a:ea typeface="標楷體" pitchFamily="65" charset="-120"/>
                          <a:sym typeface="Webdings" pitchFamily="18" charset="2"/>
                        </a:rPr>
                        <a:t></a:t>
                      </a:r>
                      <a:r>
                        <a:rPr kumimoji="0" lang="zh-TW" altLang="zh-TW" sz="1000" b="0" i="0" u="none" strike="noStrike" cap="none" normalizeH="0" baseline="0" smtClean="0">
                          <a:ln>
                            <a:noFill/>
                          </a:ln>
                          <a:solidFill>
                            <a:srgbClr val="333333"/>
                          </a:solidFill>
                          <a:effectLst/>
                          <a:latin typeface="Arial" pitchFamily="34" charset="0"/>
                          <a:ea typeface="標楷體" pitchFamily="65" charset="-120"/>
                        </a:rPr>
                        <a:t>低</a:t>
                      </a:r>
                      <a:endParaRPr kumimoji="0" lang="zh-TW" altLang="zh-TW" sz="1000" b="0" i="0" u="none" strike="noStrike" cap="none" normalizeH="0" baseline="0" smtClean="0">
                        <a:ln>
                          <a:noFill/>
                        </a:ln>
                        <a:solidFill>
                          <a:srgbClr val="333333"/>
                        </a:solidFill>
                        <a:effectLst/>
                        <a:latin typeface="Calibri" pitchFamily="34" charset="0"/>
                        <a:ea typeface="標楷體" pitchFamily="65"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000" b="0" i="0" u="none" strike="noStrike" cap="none" normalizeH="0" baseline="0" smtClean="0">
                          <a:ln>
                            <a:noFill/>
                          </a:ln>
                          <a:solidFill>
                            <a:srgbClr val="333333"/>
                          </a:solidFill>
                          <a:effectLst/>
                          <a:latin typeface="Arial" pitchFamily="34" charset="0"/>
                          <a:ea typeface="標楷體" pitchFamily="65" charset="-120"/>
                        </a:rPr>
                        <a:t>淹</a:t>
                      </a:r>
                      <a:r>
                        <a:rPr kumimoji="0" lang="en-US" altLang="zh-TW" sz="1000" b="0" i="0" u="none" strike="noStrike" cap="none" normalizeH="0" baseline="0" smtClean="0">
                          <a:ln>
                            <a:noFill/>
                          </a:ln>
                          <a:solidFill>
                            <a:srgbClr val="333333"/>
                          </a:solidFill>
                          <a:effectLst/>
                          <a:latin typeface="Arial" pitchFamily="34" charset="0"/>
                          <a:ea typeface="標楷體" pitchFamily="65" charset="-120"/>
                        </a:rPr>
                        <a:t>  </a:t>
                      </a:r>
                      <a:r>
                        <a:rPr kumimoji="0" lang="zh-TW" altLang="zh-TW" sz="1000" b="0" i="0" u="none" strike="noStrike" cap="none" normalizeH="0" baseline="0" smtClean="0">
                          <a:ln>
                            <a:noFill/>
                          </a:ln>
                          <a:solidFill>
                            <a:srgbClr val="333333"/>
                          </a:solidFill>
                          <a:effectLst/>
                          <a:latin typeface="Arial" pitchFamily="34" charset="0"/>
                          <a:ea typeface="標楷體" pitchFamily="65" charset="-120"/>
                        </a:rPr>
                        <a:t>水：</a:t>
                      </a:r>
                      <a:r>
                        <a:rPr kumimoji="0" lang="en-US" altLang="zh-TW" sz="1000" b="0" i="0" u="none" strike="noStrike" cap="none" normalizeH="0" baseline="0" smtClean="0">
                          <a:ln>
                            <a:noFill/>
                          </a:ln>
                          <a:solidFill>
                            <a:srgbClr val="333333"/>
                          </a:solidFill>
                          <a:effectLst/>
                          <a:latin typeface="Arial" pitchFamily="34" charset="0"/>
                          <a:ea typeface="標楷體" pitchFamily="65" charset="-120"/>
                          <a:sym typeface="Webdings" pitchFamily="18" charset="2"/>
                        </a:rPr>
                        <a:t></a:t>
                      </a:r>
                      <a:r>
                        <a:rPr kumimoji="0" lang="zh-TW" altLang="zh-TW" sz="1000" b="0" i="0" u="none" strike="noStrike" cap="none" normalizeH="0" baseline="0" smtClean="0">
                          <a:ln>
                            <a:noFill/>
                          </a:ln>
                          <a:solidFill>
                            <a:srgbClr val="333333"/>
                          </a:solidFill>
                          <a:effectLst/>
                          <a:latin typeface="Arial" pitchFamily="34" charset="0"/>
                          <a:ea typeface="標楷體" pitchFamily="65" charset="-120"/>
                        </a:rPr>
                        <a:t>高</a:t>
                      </a:r>
                      <a:r>
                        <a:rPr kumimoji="0" lang="zh-TW" altLang="zh-TW" sz="1000" b="0" i="0" u="none" strike="noStrike" cap="none" normalizeH="0" baseline="0" smtClean="0">
                          <a:ln>
                            <a:noFill/>
                          </a:ln>
                          <a:solidFill>
                            <a:srgbClr val="333333"/>
                          </a:solidFill>
                          <a:effectLst/>
                          <a:latin typeface="Calibri" pitchFamily="34" charset="0"/>
                          <a:ea typeface="新細明體" pitchFamily="18" charset="-120"/>
                          <a:cs typeface="Arial" pitchFamily="34" charset="0"/>
                        </a:rPr>
                        <a:t> </a:t>
                      </a:r>
                      <a:r>
                        <a:rPr kumimoji="0" lang="zh-TW" altLang="zh-TW" sz="1000" b="0" i="0" u="none" strike="noStrike" cap="none" normalizeH="0" baseline="0" smtClean="0">
                          <a:ln>
                            <a:noFill/>
                          </a:ln>
                          <a:solidFill>
                            <a:srgbClr val="333333"/>
                          </a:solidFill>
                          <a:effectLst/>
                          <a:latin typeface="Arial" pitchFamily="34" charset="0"/>
                          <a:ea typeface="標楷體" pitchFamily="65" charset="-120"/>
                        </a:rPr>
                        <a:t>　</a:t>
                      </a:r>
                      <a:r>
                        <a:rPr kumimoji="0" lang="en-US" altLang="zh-TW" sz="1000" b="0" i="0" u="none" strike="noStrike" cap="none" normalizeH="0" baseline="0" smtClean="0">
                          <a:ln>
                            <a:noFill/>
                          </a:ln>
                          <a:solidFill>
                            <a:srgbClr val="333333"/>
                          </a:solidFill>
                          <a:effectLst/>
                          <a:latin typeface="Arial" pitchFamily="34" charset="0"/>
                          <a:ea typeface="標楷體" pitchFamily="65" charset="-120"/>
                          <a:sym typeface="Webdings" pitchFamily="18" charset="2"/>
                        </a:rPr>
                        <a:t></a:t>
                      </a:r>
                      <a:r>
                        <a:rPr kumimoji="0" lang="zh-TW" altLang="zh-TW" sz="1000" b="0" i="0" u="none" strike="noStrike" cap="none" normalizeH="0" baseline="0" smtClean="0">
                          <a:ln>
                            <a:noFill/>
                          </a:ln>
                          <a:solidFill>
                            <a:srgbClr val="333333"/>
                          </a:solidFill>
                          <a:effectLst/>
                          <a:latin typeface="Arial" pitchFamily="34" charset="0"/>
                          <a:ea typeface="標楷體" pitchFamily="65" charset="-120"/>
                        </a:rPr>
                        <a:t>中</a:t>
                      </a:r>
                      <a:r>
                        <a:rPr kumimoji="0" lang="zh-TW" altLang="zh-TW" sz="1000" b="0" i="0" u="none" strike="noStrike" cap="none" normalizeH="0" baseline="0" smtClean="0">
                          <a:ln>
                            <a:noFill/>
                          </a:ln>
                          <a:solidFill>
                            <a:srgbClr val="333333"/>
                          </a:solidFill>
                          <a:effectLst/>
                          <a:latin typeface="Calibri" pitchFamily="34" charset="0"/>
                          <a:ea typeface="新細明體" pitchFamily="18" charset="-120"/>
                          <a:cs typeface="Arial" pitchFamily="34" charset="0"/>
                        </a:rPr>
                        <a:t> </a:t>
                      </a:r>
                      <a:r>
                        <a:rPr kumimoji="0" lang="zh-TW" altLang="zh-TW" sz="1000" b="0" i="0" u="none" strike="noStrike" cap="none" normalizeH="0" baseline="0" smtClean="0">
                          <a:ln>
                            <a:noFill/>
                          </a:ln>
                          <a:solidFill>
                            <a:srgbClr val="333333"/>
                          </a:solidFill>
                          <a:effectLst/>
                          <a:latin typeface="Arial" pitchFamily="34" charset="0"/>
                          <a:ea typeface="標楷體" pitchFamily="65" charset="-120"/>
                        </a:rPr>
                        <a:t>　</a:t>
                      </a:r>
                      <a:r>
                        <a:rPr kumimoji="0" lang="en-US" altLang="zh-TW" sz="1000" b="0" i="0" u="none" strike="noStrike" cap="none" normalizeH="0" baseline="0" smtClean="0">
                          <a:ln>
                            <a:noFill/>
                          </a:ln>
                          <a:solidFill>
                            <a:srgbClr val="333333"/>
                          </a:solidFill>
                          <a:effectLst/>
                          <a:latin typeface="Arial" pitchFamily="34" charset="0"/>
                          <a:ea typeface="標楷體" pitchFamily="65" charset="-120"/>
                          <a:sym typeface="Webdings" pitchFamily="18" charset="2"/>
                        </a:rPr>
                        <a:t></a:t>
                      </a:r>
                      <a:r>
                        <a:rPr kumimoji="0" lang="zh-TW" altLang="zh-TW" sz="1000" b="0" i="0" u="none" strike="noStrike" cap="none" normalizeH="0" baseline="0" smtClean="0">
                          <a:ln>
                            <a:noFill/>
                          </a:ln>
                          <a:solidFill>
                            <a:srgbClr val="333333"/>
                          </a:solidFill>
                          <a:effectLst/>
                          <a:latin typeface="Arial" pitchFamily="34" charset="0"/>
                          <a:ea typeface="標楷體" pitchFamily="65" charset="-120"/>
                        </a:rPr>
                        <a:t>低</a:t>
                      </a:r>
                      <a:endParaRPr kumimoji="0" lang="zh-TW" altLang="zh-TW" sz="1000" b="0" i="0" u="none" strike="noStrike" cap="none" normalizeH="0" baseline="0" smtClean="0">
                        <a:ln>
                          <a:noFill/>
                        </a:ln>
                        <a:solidFill>
                          <a:srgbClr val="333333"/>
                        </a:solidFill>
                        <a:effectLst/>
                        <a:latin typeface="Calibri" pitchFamily="34" charset="0"/>
                        <a:ea typeface="標楷體" pitchFamily="65"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000" b="0" i="0" u="none" strike="noStrike" cap="none" normalizeH="0" baseline="0" smtClean="0">
                          <a:ln>
                            <a:noFill/>
                          </a:ln>
                          <a:solidFill>
                            <a:srgbClr val="333333"/>
                          </a:solidFill>
                          <a:effectLst/>
                          <a:latin typeface="Arial" pitchFamily="34" charset="0"/>
                          <a:ea typeface="標楷體" pitchFamily="65" charset="-120"/>
                        </a:rPr>
                        <a:t>坡</a:t>
                      </a:r>
                      <a:r>
                        <a:rPr kumimoji="0" lang="en-US" altLang="zh-TW" sz="1000" b="0" i="0" u="none" strike="noStrike" cap="none" normalizeH="0" baseline="0" smtClean="0">
                          <a:ln>
                            <a:noFill/>
                          </a:ln>
                          <a:solidFill>
                            <a:srgbClr val="333333"/>
                          </a:solidFill>
                          <a:effectLst/>
                          <a:latin typeface="Arial" pitchFamily="34" charset="0"/>
                          <a:ea typeface="標楷體" pitchFamily="65" charset="-120"/>
                        </a:rPr>
                        <a:t>  </a:t>
                      </a:r>
                      <a:r>
                        <a:rPr kumimoji="0" lang="zh-TW" altLang="zh-TW" sz="1000" b="0" i="0" u="none" strike="noStrike" cap="none" normalizeH="0" baseline="0" smtClean="0">
                          <a:ln>
                            <a:noFill/>
                          </a:ln>
                          <a:solidFill>
                            <a:srgbClr val="333333"/>
                          </a:solidFill>
                          <a:effectLst/>
                          <a:latin typeface="Arial" pitchFamily="34" charset="0"/>
                          <a:ea typeface="標楷體" pitchFamily="65" charset="-120"/>
                        </a:rPr>
                        <a:t>地：</a:t>
                      </a:r>
                      <a:r>
                        <a:rPr kumimoji="0" lang="en-US" altLang="zh-TW" sz="1000" b="0" i="0" u="none" strike="noStrike" cap="none" normalizeH="0" baseline="0" smtClean="0">
                          <a:ln>
                            <a:noFill/>
                          </a:ln>
                          <a:solidFill>
                            <a:srgbClr val="333333"/>
                          </a:solidFill>
                          <a:effectLst/>
                          <a:latin typeface="Arial" pitchFamily="34" charset="0"/>
                          <a:ea typeface="標楷體" pitchFamily="65" charset="-120"/>
                          <a:sym typeface="Webdings" pitchFamily="18" charset="2"/>
                        </a:rPr>
                        <a:t></a:t>
                      </a:r>
                      <a:r>
                        <a:rPr kumimoji="0" lang="zh-TW" altLang="zh-TW" sz="1000" b="0" i="0" u="none" strike="noStrike" cap="none" normalizeH="0" baseline="0" smtClean="0">
                          <a:ln>
                            <a:noFill/>
                          </a:ln>
                          <a:solidFill>
                            <a:srgbClr val="333333"/>
                          </a:solidFill>
                          <a:effectLst/>
                          <a:latin typeface="Arial" pitchFamily="34" charset="0"/>
                          <a:ea typeface="標楷體" pitchFamily="65" charset="-120"/>
                        </a:rPr>
                        <a:t>高</a:t>
                      </a:r>
                      <a:r>
                        <a:rPr kumimoji="0" lang="zh-TW" altLang="zh-TW" sz="1000" b="0" i="0" u="none" strike="noStrike" cap="none" normalizeH="0" baseline="0" smtClean="0">
                          <a:ln>
                            <a:noFill/>
                          </a:ln>
                          <a:solidFill>
                            <a:srgbClr val="333333"/>
                          </a:solidFill>
                          <a:effectLst/>
                          <a:latin typeface="Calibri" pitchFamily="34" charset="0"/>
                          <a:ea typeface="新細明體" pitchFamily="18" charset="-120"/>
                          <a:cs typeface="Arial" pitchFamily="34" charset="0"/>
                        </a:rPr>
                        <a:t> </a:t>
                      </a:r>
                      <a:r>
                        <a:rPr kumimoji="0" lang="zh-TW" altLang="zh-TW" sz="1000" b="0" i="0" u="none" strike="noStrike" cap="none" normalizeH="0" baseline="0" smtClean="0">
                          <a:ln>
                            <a:noFill/>
                          </a:ln>
                          <a:solidFill>
                            <a:srgbClr val="333333"/>
                          </a:solidFill>
                          <a:effectLst/>
                          <a:latin typeface="Arial" pitchFamily="34" charset="0"/>
                          <a:ea typeface="標楷體" pitchFamily="65" charset="-120"/>
                        </a:rPr>
                        <a:t>　</a:t>
                      </a:r>
                      <a:r>
                        <a:rPr kumimoji="0" lang="en-US" altLang="zh-TW" sz="1000" b="0" i="0" u="none" strike="noStrike" cap="none" normalizeH="0" baseline="0" smtClean="0">
                          <a:ln>
                            <a:noFill/>
                          </a:ln>
                          <a:solidFill>
                            <a:srgbClr val="333333"/>
                          </a:solidFill>
                          <a:effectLst/>
                          <a:latin typeface="Arial" pitchFamily="34" charset="0"/>
                          <a:ea typeface="標楷體" pitchFamily="65" charset="-120"/>
                          <a:sym typeface="Webdings" pitchFamily="18" charset="2"/>
                        </a:rPr>
                        <a:t></a:t>
                      </a:r>
                      <a:r>
                        <a:rPr kumimoji="0" lang="zh-TW" altLang="zh-TW" sz="1000" b="0" i="0" u="none" strike="noStrike" cap="none" normalizeH="0" baseline="0" smtClean="0">
                          <a:ln>
                            <a:noFill/>
                          </a:ln>
                          <a:solidFill>
                            <a:srgbClr val="333333"/>
                          </a:solidFill>
                          <a:effectLst/>
                          <a:latin typeface="Arial" pitchFamily="34" charset="0"/>
                          <a:ea typeface="標楷體" pitchFamily="65" charset="-120"/>
                        </a:rPr>
                        <a:t>中</a:t>
                      </a:r>
                      <a:r>
                        <a:rPr kumimoji="0" lang="zh-TW" altLang="zh-TW" sz="1000" b="0" i="0" u="none" strike="noStrike" cap="none" normalizeH="0" baseline="0" smtClean="0">
                          <a:ln>
                            <a:noFill/>
                          </a:ln>
                          <a:solidFill>
                            <a:srgbClr val="333333"/>
                          </a:solidFill>
                          <a:effectLst/>
                          <a:latin typeface="Calibri" pitchFamily="34" charset="0"/>
                          <a:ea typeface="新細明體" pitchFamily="18" charset="-120"/>
                          <a:cs typeface="Arial" pitchFamily="34" charset="0"/>
                        </a:rPr>
                        <a:t> </a:t>
                      </a:r>
                      <a:r>
                        <a:rPr kumimoji="0" lang="zh-TW" altLang="zh-TW" sz="1000" b="0" i="0" u="none" strike="noStrike" cap="none" normalizeH="0" baseline="0" smtClean="0">
                          <a:ln>
                            <a:noFill/>
                          </a:ln>
                          <a:solidFill>
                            <a:srgbClr val="333333"/>
                          </a:solidFill>
                          <a:effectLst/>
                          <a:latin typeface="Arial" pitchFamily="34" charset="0"/>
                          <a:ea typeface="標楷體" pitchFamily="65" charset="-120"/>
                        </a:rPr>
                        <a:t>　</a:t>
                      </a:r>
                      <a:r>
                        <a:rPr kumimoji="0" lang="en-US" altLang="zh-TW" sz="1000" b="0" i="0" u="none" strike="noStrike" cap="none" normalizeH="0" baseline="0" smtClean="0">
                          <a:ln>
                            <a:noFill/>
                          </a:ln>
                          <a:solidFill>
                            <a:srgbClr val="333333"/>
                          </a:solidFill>
                          <a:effectLst/>
                          <a:latin typeface="Arial" pitchFamily="34" charset="0"/>
                          <a:ea typeface="標楷體" pitchFamily="65" charset="-120"/>
                          <a:sym typeface="Webdings" pitchFamily="18" charset="2"/>
                        </a:rPr>
                        <a:t></a:t>
                      </a:r>
                      <a:r>
                        <a:rPr kumimoji="0" lang="zh-TW" altLang="zh-TW" sz="1000" b="0" i="0" u="none" strike="noStrike" cap="none" normalizeH="0" baseline="0" smtClean="0">
                          <a:ln>
                            <a:noFill/>
                          </a:ln>
                          <a:solidFill>
                            <a:srgbClr val="333333"/>
                          </a:solidFill>
                          <a:effectLst/>
                          <a:latin typeface="Arial" pitchFamily="34" charset="0"/>
                          <a:ea typeface="標楷體" pitchFamily="65" charset="-120"/>
                        </a:rPr>
                        <a:t>低</a:t>
                      </a:r>
                      <a:endParaRPr kumimoji="0" lang="zh-TW" altLang="zh-TW" sz="1000" b="0" i="0" u="none" strike="noStrike" cap="none" normalizeH="0" baseline="0" smtClean="0">
                        <a:ln>
                          <a:noFill/>
                        </a:ln>
                        <a:solidFill>
                          <a:srgbClr val="333333"/>
                        </a:solidFill>
                        <a:effectLst/>
                        <a:latin typeface="Calibri" pitchFamily="34" charset="0"/>
                        <a:ea typeface="新細明體" pitchFamily="18" charset="-12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000" b="0" i="0" u="none" strike="noStrike" cap="none" normalizeH="0" baseline="0" smtClean="0">
                          <a:ln>
                            <a:noFill/>
                          </a:ln>
                          <a:solidFill>
                            <a:srgbClr val="333333"/>
                          </a:solidFill>
                          <a:effectLst/>
                          <a:latin typeface="Arial" pitchFamily="34" charset="0"/>
                          <a:ea typeface="標楷體" pitchFamily="65" charset="-120"/>
                        </a:rPr>
                        <a:t>人</a:t>
                      </a:r>
                      <a:r>
                        <a:rPr kumimoji="0" lang="en-US" altLang="zh-TW" sz="1000" b="0" i="0" u="none" strike="noStrike" cap="none" normalizeH="0" baseline="0" smtClean="0">
                          <a:ln>
                            <a:noFill/>
                          </a:ln>
                          <a:solidFill>
                            <a:srgbClr val="333333"/>
                          </a:solidFill>
                          <a:effectLst/>
                          <a:latin typeface="Arial" pitchFamily="34" charset="0"/>
                          <a:ea typeface="標楷體" pitchFamily="65" charset="-120"/>
                        </a:rPr>
                        <a:t>  </a:t>
                      </a:r>
                      <a:r>
                        <a:rPr kumimoji="0" lang="zh-TW" altLang="zh-TW" sz="1000" b="0" i="0" u="none" strike="noStrike" cap="none" normalizeH="0" baseline="0" smtClean="0">
                          <a:ln>
                            <a:noFill/>
                          </a:ln>
                          <a:solidFill>
                            <a:srgbClr val="333333"/>
                          </a:solidFill>
                          <a:effectLst/>
                          <a:latin typeface="Arial" pitchFamily="34" charset="0"/>
                          <a:ea typeface="標楷體" pitchFamily="65" charset="-120"/>
                        </a:rPr>
                        <a:t>為：</a:t>
                      </a:r>
                      <a:r>
                        <a:rPr kumimoji="0" lang="en-US" altLang="zh-TW" sz="1000" b="0" i="0" u="none" strike="noStrike" cap="none" normalizeH="0" baseline="0" smtClean="0">
                          <a:ln>
                            <a:noFill/>
                          </a:ln>
                          <a:solidFill>
                            <a:srgbClr val="333333"/>
                          </a:solidFill>
                          <a:effectLst/>
                          <a:latin typeface="Arial" pitchFamily="34" charset="0"/>
                          <a:ea typeface="標楷體" pitchFamily="65" charset="-120"/>
                          <a:sym typeface="Webdings" pitchFamily="18" charset="2"/>
                        </a:rPr>
                        <a:t></a:t>
                      </a:r>
                      <a:r>
                        <a:rPr kumimoji="0" lang="zh-TW" altLang="zh-TW" sz="1000" b="0" i="0" u="none" strike="noStrike" cap="none" normalizeH="0" baseline="0" smtClean="0">
                          <a:ln>
                            <a:noFill/>
                          </a:ln>
                          <a:solidFill>
                            <a:srgbClr val="333333"/>
                          </a:solidFill>
                          <a:effectLst/>
                          <a:latin typeface="Arial" pitchFamily="34" charset="0"/>
                          <a:ea typeface="標楷體" pitchFamily="65" charset="-120"/>
                        </a:rPr>
                        <a:t>高</a:t>
                      </a:r>
                      <a:r>
                        <a:rPr kumimoji="0" lang="zh-TW" altLang="zh-TW" sz="1000" b="0" i="0" u="none" strike="noStrike" cap="none" normalizeH="0" baseline="0" smtClean="0">
                          <a:ln>
                            <a:noFill/>
                          </a:ln>
                          <a:solidFill>
                            <a:srgbClr val="333333"/>
                          </a:solidFill>
                          <a:effectLst/>
                          <a:latin typeface="Calibri" pitchFamily="34" charset="0"/>
                          <a:ea typeface="新細明體" pitchFamily="18" charset="-120"/>
                          <a:cs typeface="Arial" pitchFamily="34" charset="0"/>
                        </a:rPr>
                        <a:t> </a:t>
                      </a:r>
                      <a:r>
                        <a:rPr kumimoji="0" lang="zh-TW" altLang="zh-TW" sz="1000" b="0" i="0" u="none" strike="noStrike" cap="none" normalizeH="0" baseline="0" smtClean="0">
                          <a:ln>
                            <a:noFill/>
                          </a:ln>
                          <a:solidFill>
                            <a:srgbClr val="333333"/>
                          </a:solidFill>
                          <a:effectLst/>
                          <a:latin typeface="Arial" pitchFamily="34" charset="0"/>
                          <a:ea typeface="標楷體" pitchFamily="65" charset="-120"/>
                        </a:rPr>
                        <a:t>　</a:t>
                      </a:r>
                      <a:r>
                        <a:rPr kumimoji="0" lang="en-US" altLang="zh-TW" sz="1000" b="0" i="0" u="none" strike="noStrike" cap="none" normalizeH="0" baseline="0" smtClean="0">
                          <a:ln>
                            <a:noFill/>
                          </a:ln>
                          <a:solidFill>
                            <a:srgbClr val="333333"/>
                          </a:solidFill>
                          <a:effectLst/>
                          <a:latin typeface="Arial" pitchFamily="34" charset="0"/>
                          <a:ea typeface="標楷體" pitchFamily="65" charset="-120"/>
                          <a:sym typeface="Webdings" pitchFamily="18" charset="2"/>
                        </a:rPr>
                        <a:t></a:t>
                      </a:r>
                      <a:r>
                        <a:rPr kumimoji="0" lang="zh-TW" altLang="zh-TW" sz="1000" b="0" i="0" u="none" strike="noStrike" cap="none" normalizeH="0" baseline="0" smtClean="0">
                          <a:ln>
                            <a:noFill/>
                          </a:ln>
                          <a:solidFill>
                            <a:srgbClr val="333333"/>
                          </a:solidFill>
                          <a:effectLst/>
                          <a:latin typeface="Arial" pitchFamily="34" charset="0"/>
                          <a:ea typeface="標楷體" pitchFamily="65" charset="-120"/>
                        </a:rPr>
                        <a:t>中</a:t>
                      </a:r>
                      <a:r>
                        <a:rPr kumimoji="0" lang="zh-TW" altLang="zh-TW" sz="1000" b="0" i="0" u="none" strike="noStrike" cap="none" normalizeH="0" baseline="0" smtClean="0">
                          <a:ln>
                            <a:noFill/>
                          </a:ln>
                          <a:solidFill>
                            <a:srgbClr val="333333"/>
                          </a:solidFill>
                          <a:effectLst/>
                          <a:latin typeface="Calibri" pitchFamily="34" charset="0"/>
                          <a:ea typeface="新細明體" pitchFamily="18" charset="-120"/>
                          <a:cs typeface="Arial" pitchFamily="34" charset="0"/>
                        </a:rPr>
                        <a:t> </a:t>
                      </a:r>
                      <a:r>
                        <a:rPr kumimoji="0" lang="zh-TW" altLang="zh-TW" sz="1000" b="0" i="0" u="none" strike="noStrike" cap="none" normalizeH="0" baseline="0" smtClean="0">
                          <a:ln>
                            <a:noFill/>
                          </a:ln>
                          <a:solidFill>
                            <a:srgbClr val="333333"/>
                          </a:solidFill>
                          <a:effectLst/>
                          <a:latin typeface="Arial" pitchFamily="34" charset="0"/>
                          <a:ea typeface="標楷體" pitchFamily="65" charset="-120"/>
                        </a:rPr>
                        <a:t>　</a:t>
                      </a:r>
                      <a:r>
                        <a:rPr kumimoji="0" lang="en-US" altLang="zh-TW" sz="1000" b="0" i="0" u="none" strike="noStrike" cap="none" normalizeH="0" baseline="0" smtClean="0">
                          <a:ln>
                            <a:noFill/>
                          </a:ln>
                          <a:solidFill>
                            <a:srgbClr val="333333"/>
                          </a:solidFill>
                          <a:effectLst/>
                          <a:latin typeface="Arial" pitchFamily="34" charset="0"/>
                          <a:ea typeface="標楷體" pitchFamily="65" charset="-120"/>
                          <a:sym typeface="Webdings" pitchFamily="18" charset="2"/>
                        </a:rPr>
                        <a:t></a:t>
                      </a:r>
                      <a:r>
                        <a:rPr kumimoji="0" lang="zh-TW" altLang="zh-TW" sz="1000" b="0" i="0" u="none" strike="noStrike" cap="none" normalizeH="0" baseline="0" smtClean="0">
                          <a:ln>
                            <a:noFill/>
                          </a:ln>
                          <a:solidFill>
                            <a:srgbClr val="333333"/>
                          </a:solidFill>
                          <a:effectLst/>
                          <a:latin typeface="Arial" pitchFamily="34" charset="0"/>
                          <a:ea typeface="標楷體" pitchFamily="65" charset="-120"/>
                        </a:rPr>
                        <a:t>低</a:t>
                      </a:r>
                      <a:endParaRPr kumimoji="0" lang="zh-TW" altLang="zh-TW" sz="1000" b="0" i="0" u="none" strike="noStrike" cap="none" normalizeH="0" baseline="0" smtClean="0">
                        <a:ln>
                          <a:noFill/>
                        </a:ln>
                        <a:solidFill>
                          <a:srgbClr val="333333"/>
                        </a:solidFill>
                        <a:effectLst/>
                        <a:latin typeface="Calibri" pitchFamily="34" charset="0"/>
                        <a:ea typeface="新細明體" pitchFamily="18" charset="-12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000" b="0" i="0" u="none" strike="noStrike" cap="none" normalizeH="0" baseline="0" smtClean="0">
                          <a:ln>
                            <a:noFill/>
                          </a:ln>
                          <a:solidFill>
                            <a:srgbClr val="333333"/>
                          </a:solidFill>
                          <a:effectLst/>
                          <a:latin typeface="Arial" pitchFamily="34" charset="0"/>
                          <a:ea typeface="標楷體" pitchFamily="65" charset="-120"/>
                        </a:rPr>
                        <a:t>輻</a:t>
                      </a:r>
                      <a:r>
                        <a:rPr kumimoji="0" lang="en-US" altLang="zh-TW" sz="1000" b="0" i="0" u="none" strike="noStrike" cap="none" normalizeH="0" baseline="0" smtClean="0">
                          <a:ln>
                            <a:noFill/>
                          </a:ln>
                          <a:solidFill>
                            <a:srgbClr val="333333"/>
                          </a:solidFill>
                          <a:effectLst/>
                          <a:latin typeface="Arial" pitchFamily="34" charset="0"/>
                          <a:ea typeface="標楷體" pitchFamily="65" charset="-120"/>
                        </a:rPr>
                        <a:t>  </a:t>
                      </a:r>
                      <a:r>
                        <a:rPr kumimoji="0" lang="zh-TW" altLang="zh-TW" sz="1000" b="0" i="0" u="none" strike="noStrike" cap="none" normalizeH="0" baseline="0" smtClean="0">
                          <a:ln>
                            <a:noFill/>
                          </a:ln>
                          <a:solidFill>
                            <a:srgbClr val="333333"/>
                          </a:solidFill>
                          <a:effectLst/>
                          <a:latin typeface="Arial" pitchFamily="34" charset="0"/>
                          <a:ea typeface="標楷體" pitchFamily="65" charset="-120"/>
                        </a:rPr>
                        <a:t>射：</a:t>
                      </a:r>
                      <a:r>
                        <a:rPr kumimoji="0" lang="en-US" altLang="zh-TW" sz="1000" b="0" i="0" u="none" strike="noStrike" cap="none" normalizeH="0" baseline="0" smtClean="0">
                          <a:ln>
                            <a:noFill/>
                          </a:ln>
                          <a:solidFill>
                            <a:srgbClr val="333333"/>
                          </a:solidFill>
                          <a:effectLst/>
                          <a:latin typeface="Arial" pitchFamily="34" charset="0"/>
                          <a:ea typeface="標楷體" pitchFamily="65" charset="-120"/>
                          <a:sym typeface="Webdings" pitchFamily="18" charset="2"/>
                        </a:rPr>
                        <a:t></a:t>
                      </a:r>
                      <a:r>
                        <a:rPr kumimoji="0" lang="zh-TW" altLang="zh-TW" sz="1000" b="0" i="0" u="none" strike="noStrike" cap="none" normalizeH="0" baseline="0" smtClean="0">
                          <a:ln>
                            <a:noFill/>
                          </a:ln>
                          <a:solidFill>
                            <a:srgbClr val="333333"/>
                          </a:solidFill>
                          <a:effectLst/>
                          <a:latin typeface="Arial" pitchFamily="34" charset="0"/>
                          <a:ea typeface="標楷體" pitchFamily="65" charset="-120"/>
                        </a:rPr>
                        <a:t>高</a:t>
                      </a:r>
                      <a:r>
                        <a:rPr kumimoji="0" lang="zh-TW" altLang="zh-TW" sz="1000" b="0" i="0" u="none" strike="noStrike" cap="none" normalizeH="0" baseline="0" smtClean="0">
                          <a:ln>
                            <a:noFill/>
                          </a:ln>
                          <a:solidFill>
                            <a:srgbClr val="333333"/>
                          </a:solidFill>
                          <a:effectLst/>
                          <a:latin typeface="Calibri" pitchFamily="34" charset="0"/>
                          <a:ea typeface="新細明體" pitchFamily="18" charset="-120"/>
                          <a:cs typeface="Arial" pitchFamily="34" charset="0"/>
                        </a:rPr>
                        <a:t> </a:t>
                      </a:r>
                      <a:r>
                        <a:rPr kumimoji="0" lang="zh-TW" altLang="zh-TW" sz="1000" b="0" i="0" u="none" strike="noStrike" cap="none" normalizeH="0" baseline="0" smtClean="0">
                          <a:ln>
                            <a:noFill/>
                          </a:ln>
                          <a:solidFill>
                            <a:srgbClr val="333333"/>
                          </a:solidFill>
                          <a:effectLst/>
                          <a:latin typeface="Arial" pitchFamily="34" charset="0"/>
                          <a:ea typeface="標楷體" pitchFamily="65" charset="-120"/>
                        </a:rPr>
                        <a:t>　</a:t>
                      </a:r>
                      <a:r>
                        <a:rPr kumimoji="0" lang="en-US" altLang="zh-TW" sz="1000" b="0" i="0" u="none" strike="noStrike" cap="none" normalizeH="0" baseline="0" smtClean="0">
                          <a:ln>
                            <a:noFill/>
                          </a:ln>
                          <a:solidFill>
                            <a:srgbClr val="333333"/>
                          </a:solidFill>
                          <a:effectLst/>
                          <a:latin typeface="Arial" pitchFamily="34" charset="0"/>
                          <a:ea typeface="標楷體" pitchFamily="65" charset="-120"/>
                          <a:sym typeface="Webdings" pitchFamily="18" charset="2"/>
                        </a:rPr>
                        <a:t></a:t>
                      </a:r>
                      <a:r>
                        <a:rPr kumimoji="0" lang="zh-TW" altLang="zh-TW" sz="1000" b="0" i="0" u="none" strike="noStrike" cap="none" normalizeH="0" baseline="0" smtClean="0">
                          <a:ln>
                            <a:noFill/>
                          </a:ln>
                          <a:solidFill>
                            <a:srgbClr val="333333"/>
                          </a:solidFill>
                          <a:effectLst/>
                          <a:latin typeface="Arial" pitchFamily="34" charset="0"/>
                          <a:ea typeface="標楷體" pitchFamily="65" charset="-120"/>
                        </a:rPr>
                        <a:t>中</a:t>
                      </a:r>
                      <a:r>
                        <a:rPr kumimoji="0" lang="zh-TW" altLang="zh-TW" sz="1000" b="0" i="0" u="none" strike="noStrike" cap="none" normalizeH="0" baseline="0" smtClean="0">
                          <a:ln>
                            <a:noFill/>
                          </a:ln>
                          <a:solidFill>
                            <a:srgbClr val="333333"/>
                          </a:solidFill>
                          <a:effectLst/>
                          <a:latin typeface="Calibri" pitchFamily="34" charset="0"/>
                          <a:ea typeface="新細明體" pitchFamily="18" charset="-120"/>
                          <a:cs typeface="Arial" pitchFamily="34" charset="0"/>
                        </a:rPr>
                        <a:t> </a:t>
                      </a:r>
                      <a:r>
                        <a:rPr kumimoji="0" lang="zh-TW" altLang="zh-TW" sz="1000" b="0" i="0" u="none" strike="noStrike" cap="none" normalizeH="0" baseline="0" smtClean="0">
                          <a:ln>
                            <a:noFill/>
                          </a:ln>
                          <a:solidFill>
                            <a:srgbClr val="333333"/>
                          </a:solidFill>
                          <a:effectLst/>
                          <a:latin typeface="Arial" pitchFamily="34" charset="0"/>
                          <a:ea typeface="標楷體" pitchFamily="65" charset="-120"/>
                        </a:rPr>
                        <a:t>　</a:t>
                      </a:r>
                      <a:r>
                        <a:rPr kumimoji="0" lang="en-US" altLang="zh-TW" sz="1000" b="0" i="0" u="none" strike="noStrike" cap="none" normalizeH="0" baseline="0" smtClean="0">
                          <a:ln>
                            <a:noFill/>
                          </a:ln>
                          <a:solidFill>
                            <a:srgbClr val="333333"/>
                          </a:solidFill>
                          <a:effectLst/>
                          <a:latin typeface="Arial" pitchFamily="34" charset="0"/>
                          <a:ea typeface="標楷體" pitchFamily="65" charset="-120"/>
                          <a:sym typeface="Webdings" pitchFamily="18" charset="2"/>
                        </a:rPr>
                        <a:t></a:t>
                      </a:r>
                      <a:r>
                        <a:rPr kumimoji="0" lang="zh-TW" altLang="zh-TW" sz="1000" b="0" i="0" u="none" strike="noStrike" cap="none" normalizeH="0" baseline="0" smtClean="0">
                          <a:ln>
                            <a:noFill/>
                          </a:ln>
                          <a:solidFill>
                            <a:srgbClr val="333333"/>
                          </a:solidFill>
                          <a:effectLst/>
                          <a:latin typeface="Arial" pitchFamily="34" charset="0"/>
                          <a:ea typeface="標楷體" pitchFamily="65" charset="-120"/>
                        </a:rPr>
                        <a:t>低</a:t>
                      </a:r>
                      <a:endParaRPr kumimoji="0" lang="zh-TW" altLang="zh-TW" sz="1000" b="0" i="0" u="none" strike="noStrike" cap="none" normalizeH="0" baseline="0" smtClean="0">
                        <a:ln>
                          <a:noFill/>
                        </a:ln>
                        <a:solidFill>
                          <a:srgbClr val="333333"/>
                        </a:solidFill>
                        <a:effectLst/>
                        <a:latin typeface="Calibri" pitchFamily="34" charset="0"/>
                        <a:ea typeface="新細明體" pitchFamily="18" charset="-120"/>
                        <a:cs typeface="Times New Roman" pitchFamily="18" charset="0"/>
                      </a:endParaRPr>
                    </a:p>
                    <a:p>
                      <a:pPr marL="0" marR="0" lvl="0" indent="0" algn="ctr" defTabSz="914400" rtl="0" eaLnBrk="1" fontAlgn="base" latinLnBrk="0" hangingPunct="1">
                        <a:lnSpc>
                          <a:spcPct val="150000"/>
                        </a:lnSpc>
                        <a:spcBef>
                          <a:spcPct val="0"/>
                        </a:spcBef>
                        <a:spcAft>
                          <a:spcPct val="0"/>
                        </a:spcAft>
                        <a:buClrTx/>
                        <a:buSzTx/>
                        <a:buFontTx/>
                        <a:buNone/>
                        <a:tabLst/>
                      </a:pPr>
                      <a:r>
                        <a:rPr kumimoji="0" lang="zh-TW" altLang="zh-TW" sz="1000" b="0" i="0" u="none" strike="noStrike" cap="none" normalizeH="0" baseline="0" smtClean="0">
                          <a:ln>
                            <a:noFill/>
                          </a:ln>
                          <a:solidFill>
                            <a:srgbClr val="333333"/>
                          </a:solidFill>
                          <a:effectLst/>
                          <a:latin typeface="Arial" pitchFamily="34" charset="0"/>
                          <a:ea typeface="標楷體" pitchFamily="65" charset="-120"/>
                        </a:rPr>
                        <a:t>海</a:t>
                      </a:r>
                      <a:r>
                        <a:rPr kumimoji="0" lang="en-US" altLang="zh-TW" sz="1000" b="0" i="0" u="none" strike="noStrike" cap="none" normalizeH="0" baseline="0" smtClean="0">
                          <a:ln>
                            <a:noFill/>
                          </a:ln>
                          <a:solidFill>
                            <a:srgbClr val="333333"/>
                          </a:solidFill>
                          <a:effectLst/>
                          <a:latin typeface="Arial" pitchFamily="34" charset="0"/>
                          <a:ea typeface="標楷體" pitchFamily="65" charset="-120"/>
                        </a:rPr>
                        <a:t>  </a:t>
                      </a:r>
                      <a:r>
                        <a:rPr kumimoji="0" lang="zh-TW" altLang="zh-TW" sz="1000" b="0" i="0" u="none" strike="noStrike" cap="none" normalizeH="0" baseline="0" smtClean="0">
                          <a:ln>
                            <a:noFill/>
                          </a:ln>
                          <a:solidFill>
                            <a:srgbClr val="333333"/>
                          </a:solidFill>
                          <a:effectLst/>
                          <a:latin typeface="Arial" pitchFamily="34" charset="0"/>
                          <a:ea typeface="標楷體" pitchFamily="65" charset="-120"/>
                        </a:rPr>
                        <a:t>嘯：</a:t>
                      </a:r>
                      <a:r>
                        <a:rPr kumimoji="0" lang="en-US" altLang="zh-TW" sz="1000" b="0" i="0" u="none" strike="noStrike" cap="none" normalizeH="0" baseline="0" smtClean="0">
                          <a:ln>
                            <a:noFill/>
                          </a:ln>
                          <a:solidFill>
                            <a:srgbClr val="333333"/>
                          </a:solidFill>
                          <a:effectLst/>
                          <a:latin typeface="Arial" pitchFamily="34" charset="0"/>
                          <a:ea typeface="標楷體" pitchFamily="65" charset="-120"/>
                          <a:sym typeface="Webdings" pitchFamily="18" charset="2"/>
                        </a:rPr>
                        <a:t></a:t>
                      </a:r>
                      <a:r>
                        <a:rPr kumimoji="0" lang="zh-TW" altLang="zh-TW" sz="1000" b="0" i="0" u="none" strike="noStrike" cap="none" normalizeH="0" baseline="0" smtClean="0">
                          <a:ln>
                            <a:noFill/>
                          </a:ln>
                          <a:solidFill>
                            <a:srgbClr val="333333"/>
                          </a:solidFill>
                          <a:effectLst/>
                          <a:latin typeface="Arial" pitchFamily="34" charset="0"/>
                          <a:ea typeface="標楷體" pitchFamily="65" charset="-120"/>
                        </a:rPr>
                        <a:t>高</a:t>
                      </a:r>
                      <a:r>
                        <a:rPr kumimoji="0" lang="zh-TW" altLang="zh-TW" sz="1000" b="0" i="0" u="none" strike="noStrike" cap="none" normalizeH="0" baseline="0" smtClean="0">
                          <a:ln>
                            <a:noFill/>
                          </a:ln>
                          <a:solidFill>
                            <a:srgbClr val="333333"/>
                          </a:solidFill>
                          <a:effectLst/>
                          <a:latin typeface="Calibri" pitchFamily="34" charset="0"/>
                          <a:ea typeface="新細明體" pitchFamily="18" charset="-120"/>
                          <a:cs typeface="Arial" pitchFamily="34" charset="0"/>
                        </a:rPr>
                        <a:t> </a:t>
                      </a:r>
                      <a:r>
                        <a:rPr kumimoji="0" lang="zh-TW" altLang="zh-TW" sz="1000" b="0" i="0" u="none" strike="noStrike" cap="none" normalizeH="0" baseline="0" smtClean="0">
                          <a:ln>
                            <a:noFill/>
                          </a:ln>
                          <a:solidFill>
                            <a:srgbClr val="333333"/>
                          </a:solidFill>
                          <a:effectLst/>
                          <a:latin typeface="Arial" pitchFamily="34" charset="0"/>
                          <a:ea typeface="標楷體" pitchFamily="65" charset="-120"/>
                        </a:rPr>
                        <a:t>　</a:t>
                      </a:r>
                      <a:r>
                        <a:rPr kumimoji="0" lang="en-US" altLang="zh-TW" sz="1000" b="0" i="0" u="none" strike="noStrike" cap="none" normalizeH="0" baseline="0" smtClean="0">
                          <a:ln>
                            <a:noFill/>
                          </a:ln>
                          <a:solidFill>
                            <a:srgbClr val="333333"/>
                          </a:solidFill>
                          <a:effectLst/>
                          <a:latin typeface="Arial" pitchFamily="34" charset="0"/>
                          <a:ea typeface="標楷體" pitchFamily="65" charset="-120"/>
                          <a:sym typeface="Webdings" pitchFamily="18" charset="2"/>
                        </a:rPr>
                        <a:t></a:t>
                      </a:r>
                      <a:r>
                        <a:rPr kumimoji="0" lang="zh-TW" altLang="zh-TW" sz="1000" b="0" i="0" u="none" strike="noStrike" cap="none" normalizeH="0" baseline="0" smtClean="0">
                          <a:ln>
                            <a:noFill/>
                          </a:ln>
                          <a:solidFill>
                            <a:srgbClr val="333333"/>
                          </a:solidFill>
                          <a:effectLst/>
                          <a:latin typeface="Arial" pitchFamily="34" charset="0"/>
                          <a:ea typeface="標楷體" pitchFamily="65" charset="-120"/>
                        </a:rPr>
                        <a:t>中</a:t>
                      </a:r>
                      <a:r>
                        <a:rPr kumimoji="0" lang="zh-TW" altLang="zh-TW" sz="1000" b="0" i="0" u="none" strike="noStrike" cap="none" normalizeH="0" baseline="0" smtClean="0">
                          <a:ln>
                            <a:noFill/>
                          </a:ln>
                          <a:solidFill>
                            <a:srgbClr val="333333"/>
                          </a:solidFill>
                          <a:effectLst/>
                          <a:latin typeface="Calibri" pitchFamily="34" charset="0"/>
                          <a:ea typeface="新細明體" pitchFamily="18" charset="-120"/>
                          <a:cs typeface="Arial" pitchFamily="34" charset="0"/>
                        </a:rPr>
                        <a:t> </a:t>
                      </a:r>
                      <a:r>
                        <a:rPr kumimoji="0" lang="zh-TW" altLang="zh-TW" sz="1000" b="0" i="0" u="none" strike="noStrike" cap="none" normalizeH="0" baseline="0" smtClean="0">
                          <a:ln>
                            <a:noFill/>
                          </a:ln>
                          <a:solidFill>
                            <a:srgbClr val="333333"/>
                          </a:solidFill>
                          <a:effectLst/>
                          <a:latin typeface="Arial" pitchFamily="34" charset="0"/>
                          <a:ea typeface="標楷體" pitchFamily="65" charset="-120"/>
                        </a:rPr>
                        <a:t>　</a:t>
                      </a:r>
                      <a:r>
                        <a:rPr kumimoji="0" lang="en-US" altLang="zh-TW" sz="1000" b="0" i="0" u="none" strike="noStrike" cap="none" normalizeH="0" baseline="0" smtClean="0">
                          <a:ln>
                            <a:noFill/>
                          </a:ln>
                          <a:solidFill>
                            <a:srgbClr val="333333"/>
                          </a:solidFill>
                          <a:effectLst/>
                          <a:latin typeface="Arial" pitchFamily="34" charset="0"/>
                          <a:ea typeface="標楷體" pitchFamily="65" charset="-120"/>
                          <a:sym typeface="Webdings" pitchFamily="18" charset="2"/>
                        </a:rPr>
                        <a:t></a:t>
                      </a:r>
                      <a:r>
                        <a:rPr kumimoji="0" lang="zh-TW" altLang="zh-TW" sz="1000" b="0" i="0" u="none" strike="noStrike" cap="none" normalizeH="0" baseline="0" smtClean="0">
                          <a:ln>
                            <a:noFill/>
                          </a:ln>
                          <a:solidFill>
                            <a:srgbClr val="333333"/>
                          </a:solidFill>
                          <a:effectLst/>
                          <a:latin typeface="Arial" pitchFamily="34" charset="0"/>
                          <a:ea typeface="標楷體" pitchFamily="65" charset="-120"/>
                        </a:rPr>
                        <a:t>低</a:t>
                      </a:r>
                      <a:endParaRPr kumimoji="0" lang="zh-TW" altLang="zh-TW" sz="1000" b="0" i="0" u="none" strike="noStrike" cap="none" normalizeH="0" baseline="0" smtClean="0">
                        <a:ln>
                          <a:noFill/>
                        </a:ln>
                        <a:solidFill>
                          <a:srgbClr val="333333"/>
                        </a:solidFill>
                        <a:effectLst/>
                        <a:latin typeface="Calibri" pitchFamily="34" charset="0"/>
                        <a:ea typeface="新細明體" pitchFamily="18" charset="-120"/>
                        <a:cs typeface="Times New Roman" pitchFamily="18" charset="0"/>
                      </a:endParaRPr>
                    </a:p>
                  </a:txBody>
                  <a:tcPr marL="56026" marR="56026" marT="0" marB="0"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030288">
                <a:tc gridSpan="4">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zh-TW" altLang="zh-TW" sz="1000" b="1" i="0" u="none" strike="noStrike" cap="none" normalizeH="0" baseline="0" dirty="0" smtClean="0">
                          <a:ln>
                            <a:noFill/>
                          </a:ln>
                          <a:solidFill>
                            <a:srgbClr val="333333"/>
                          </a:solidFill>
                          <a:effectLst/>
                          <a:latin typeface="Arial" pitchFamily="34" charset="0"/>
                          <a:ea typeface="標楷體" pitchFamily="65" charset="-120"/>
                          <a:cs typeface="Arial" pitchFamily="34" charset="0"/>
                        </a:rPr>
                        <a:t>※申請覆核理由</a:t>
                      </a:r>
                      <a:r>
                        <a:rPr kumimoji="0" lang="en-US" altLang="zh-TW" sz="1000" b="1" i="0" u="none" strike="noStrike" cap="none" normalizeH="0" baseline="0" dirty="0" smtClean="0">
                          <a:ln>
                            <a:noFill/>
                          </a:ln>
                          <a:solidFill>
                            <a:srgbClr val="333333"/>
                          </a:solidFill>
                          <a:effectLst/>
                          <a:latin typeface="Arial" pitchFamily="34" charset="0"/>
                          <a:ea typeface="標楷體" pitchFamily="65" charset="-120"/>
                          <a:cs typeface="Times New Roman" pitchFamily="18" charset="0"/>
                        </a:rPr>
                        <a:t>(</a:t>
                      </a:r>
                      <a:r>
                        <a:rPr kumimoji="0" lang="zh-TW" altLang="zh-TW" sz="1000" b="1" i="0" u="none" strike="noStrike" cap="none" normalizeH="0" baseline="0" dirty="0" smtClean="0">
                          <a:ln>
                            <a:noFill/>
                          </a:ln>
                          <a:solidFill>
                            <a:srgbClr val="333333"/>
                          </a:solidFill>
                          <a:effectLst/>
                          <a:latin typeface="Arial" pitchFamily="34" charset="0"/>
                          <a:ea typeface="標楷體" pitchFamily="65" charset="-120"/>
                          <a:cs typeface="Arial" pitchFamily="34" charset="0"/>
                        </a:rPr>
                        <a:t>檢附相關資料</a:t>
                      </a:r>
                      <a:r>
                        <a:rPr kumimoji="0" lang="en-US" altLang="zh-TW" sz="1000" b="1" i="0" u="none" strike="noStrike" cap="none" normalizeH="0" baseline="0" dirty="0" smtClean="0">
                          <a:ln>
                            <a:noFill/>
                          </a:ln>
                          <a:solidFill>
                            <a:srgbClr val="333333"/>
                          </a:solidFill>
                          <a:effectLst/>
                          <a:latin typeface="Arial" pitchFamily="34" charset="0"/>
                          <a:ea typeface="標楷體" pitchFamily="65" charset="-120"/>
                          <a:cs typeface="Times New Roman" pitchFamily="18" charset="0"/>
                        </a:rPr>
                        <a:t>)</a:t>
                      </a:r>
                      <a:r>
                        <a:rPr kumimoji="0" lang="zh-TW" altLang="zh-TW" sz="1000" b="1" i="0" u="none" strike="noStrike" cap="none" normalizeH="0" baseline="0" dirty="0" smtClean="0">
                          <a:ln>
                            <a:noFill/>
                          </a:ln>
                          <a:solidFill>
                            <a:srgbClr val="333333"/>
                          </a:solidFill>
                          <a:effectLst/>
                          <a:latin typeface="Arial" pitchFamily="34" charset="0"/>
                          <a:ea typeface="標楷體" pitchFamily="65" charset="-120"/>
                          <a:cs typeface="Arial" pitchFamily="34" charset="0"/>
                        </a:rPr>
                        <a:t>：</a:t>
                      </a:r>
                      <a:endParaRPr kumimoji="0" lang="zh-TW" altLang="zh-TW" sz="1000" b="0" i="0" u="none" strike="noStrike" cap="none" normalizeH="0" baseline="0" dirty="0" smtClean="0">
                        <a:ln>
                          <a:noFill/>
                        </a:ln>
                        <a:solidFill>
                          <a:srgbClr val="333333"/>
                        </a:solidFill>
                        <a:effectLst/>
                        <a:latin typeface="Calibri" pitchFamily="34" charset="0"/>
                        <a:ea typeface="新細明體" pitchFamily="18" charset="-120"/>
                        <a:cs typeface="Times New Roman" pitchFamily="18" charset="0"/>
                      </a:endParaRPr>
                    </a:p>
                  </a:txBody>
                  <a:tcPr marL="56026" marR="56026" marT="0" marB="0"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r>
            </a:tbl>
          </a:graphicData>
        </a:graphic>
      </p:graphicFrame>
    </p:spTree>
    <p:extLst>
      <p:ext uri="{BB962C8B-B14F-4D97-AF65-F5344CB8AC3E}">
        <p14:creationId xmlns:p14="http://schemas.microsoft.com/office/powerpoint/2010/main" val="4001692144"/>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標題 1"/>
          <p:cNvSpPr txBox="1">
            <a:spLocks/>
          </p:cNvSpPr>
          <p:nvPr/>
        </p:nvSpPr>
        <p:spPr bwMode="auto">
          <a:xfrm>
            <a:off x="417513" y="2857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endParaRPr kumimoji="0" lang="zh-TW" altLang="en-US" sz="4400" b="1"/>
          </a:p>
        </p:txBody>
      </p:sp>
      <p:sp>
        <p:nvSpPr>
          <p:cNvPr id="4099" name="標題 1"/>
          <p:cNvSpPr>
            <a:spLocks noGrp="1"/>
          </p:cNvSpPr>
          <p:nvPr>
            <p:ph type="title"/>
          </p:nvPr>
        </p:nvSpPr>
        <p:spPr/>
        <p:txBody>
          <a:bodyPr/>
          <a:lstStyle/>
          <a:p>
            <a:r>
              <a:rPr lang="zh-TW" altLang="en-US" dirty="0" smtClean="0"/>
              <a:t>校園</a:t>
            </a:r>
            <a:r>
              <a:rPr lang="zh-TW" altLang="zh-TW" dirty="0" smtClean="0"/>
              <a:t>災</a:t>
            </a:r>
            <a:r>
              <a:rPr lang="zh-TW" altLang="en-US" dirty="0" smtClean="0"/>
              <a:t>害</a:t>
            </a:r>
            <a:r>
              <a:rPr lang="zh-TW" altLang="zh-TW" dirty="0" smtClean="0"/>
              <a:t>潛</a:t>
            </a:r>
            <a:r>
              <a:rPr lang="zh-TW" altLang="en-US" dirty="0" smtClean="0"/>
              <a:t>勢</a:t>
            </a:r>
            <a:r>
              <a:rPr lang="zh-TW" altLang="zh-TW" dirty="0" smtClean="0"/>
              <a:t>判定原則</a:t>
            </a:r>
            <a:endParaRPr lang="zh-TW" altLang="en-US" dirty="0" smtClean="0"/>
          </a:p>
        </p:txBody>
      </p:sp>
      <p:sp>
        <p:nvSpPr>
          <p:cNvPr id="5" name="圓角矩形 4"/>
          <p:cNvSpPr/>
          <p:nvPr/>
        </p:nvSpPr>
        <p:spPr>
          <a:xfrm>
            <a:off x="468313" y="260350"/>
            <a:ext cx="8207375" cy="1152525"/>
          </a:xfrm>
          <a:prstGeom prst="roundRect">
            <a:avLst/>
          </a:prstGeom>
          <a:noFill/>
          <a:ln w="57150">
            <a:solidFill>
              <a:srgbClr val="FFC00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kumimoji="0" lang="zh-TW" altLang="en-US"/>
          </a:p>
        </p:txBody>
      </p:sp>
      <p:sp>
        <p:nvSpPr>
          <p:cNvPr id="71" name="圓角矩形 70"/>
          <p:cNvSpPr/>
          <p:nvPr/>
        </p:nvSpPr>
        <p:spPr>
          <a:xfrm>
            <a:off x="468313" y="6226175"/>
            <a:ext cx="8099425" cy="504825"/>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dirty="0"/>
          </a:p>
        </p:txBody>
      </p:sp>
      <p:sp>
        <p:nvSpPr>
          <p:cNvPr id="72" name="矩形 71"/>
          <p:cNvSpPr/>
          <p:nvPr/>
        </p:nvSpPr>
        <p:spPr>
          <a:xfrm>
            <a:off x="611188" y="6284913"/>
            <a:ext cx="8353425" cy="646112"/>
          </a:xfrm>
          <a:prstGeom prst="rect">
            <a:avLst/>
          </a:prstGeom>
        </p:spPr>
        <p:txBody>
          <a:bodyPr>
            <a:spAutoFit/>
          </a:bodyPr>
          <a:lstStyle/>
          <a:p>
            <a:pPr fontAlgn="auto">
              <a:spcBef>
                <a:spcPts val="0"/>
              </a:spcBef>
              <a:spcAft>
                <a:spcPts val="0"/>
              </a:spcAft>
              <a:defRPr/>
            </a:pPr>
            <a:r>
              <a:rPr kumimoji="0" lang="zh-TW" altLang="en-US"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全國各級學校災害潛勢資訊管理系統</a:t>
            </a:r>
            <a:r>
              <a:rPr kumimoji="0" lang="en-US" altLang="zh-TW"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a:t>
            </a:r>
            <a:r>
              <a:rPr kumimoji="0" lang="en-US" altLang="zh-TW"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http://140.125.154.179/</a:t>
            </a:r>
            <a:r>
              <a:rPr kumimoji="0" lang="en-US" altLang="zh-TW" b="1" dirty="0" err="1">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ms</a:t>
            </a:r>
            <a:r>
              <a:rPr kumimoji="0" lang="en-US" altLang="zh-TW"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/Default.aspx</a:t>
            </a:r>
            <a:endParaRPr kumimoji="0" lang="zh-TW" alt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p>
            <a:pPr fontAlgn="auto">
              <a:spcBef>
                <a:spcPts val="0"/>
              </a:spcBef>
              <a:spcAft>
                <a:spcPts val="0"/>
              </a:spcAft>
              <a:defRPr/>
            </a:pPr>
            <a:endParaRPr kumimoji="0" lang="zh-TW" altLang="en-US" dirty="0">
              <a:latin typeface="+mn-lt"/>
              <a:ea typeface="+mn-ea"/>
            </a:endParaRPr>
          </a:p>
        </p:txBody>
      </p:sp>
      <p:graphicFrame>
        <p:nvGraphicFramePr>
          <p:cNvPr id="2" name="資料庫圖表 1"/>
          <p:cNvGraphicFramePr/>
          <p:nvPr>
            <p:extLst>
              <p:ext uri="{D42A27DB-BD31-4B8C-83A1-F6EECF244321}">
                <p14:modId xmlns:p14="http://schemas.microsoft.com/office/powerpoint/2010/main" val="83406198"/>
              </p:ext>
            </p:extLst>
          </p:nvPr>
        </p:nvGraphicFramePr>
        <p:xfrm>
          <a:off x="1187624" y="1484784"/>
          <a:ext cx="6648400" cy="46085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2025045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574TGp_natural_light_ani">
  <a:themeElements>
    <a:clrScheme name="574TGp_natural_light_ani 3">
      <a:dk1>
        <a:srgbClr val="808080"/>
      </a:dk1>
      <a:lt1>
        <a:srgbClr val="DDE89A"/>
      </a:lt1>
      <a:dk2>
        <a:srgbClr val="329A2A"/>
      </a:dk2>
      <a:lt2>
        <a:srgbClr val="185E25"/>
      </a:lt2>
      <a:accent1>
        <a:srgbClr val="80CB35"/>
      </a:accent1>
      <a:accent2>
        <a:srgbClr val="518CD3"/>
      </a:accent2>
      <a:accent3>
        <a:srgbClr val="ADCAAC"/>
      </a:accent3>
      <a:accent4>
        <a:srgbClr val="BDC683"/>
      </a:accent4>
      <a:accent5>
        <a:srgbClr val="C0E2AE"/>
      </a:accent5>
      <a:accent6>
        <a:srgbClr val="497EBF"/>
      </a:accent6>
      <a:hlink>
        <a:srgbClr val="E15D7C"/>
      </a:hlink>
      <a:folHlink>
        <a:srgbClr val="DB9153"/>
      </a:folHlink>
    </a:clrScheme>
    <a:fontScheme name="沉穩">
      <a:majorFont>
        <a:latin typeface="Rockwell"/>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公正">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574TGp_natural_light_ani 1">
        <a:dk1>
          <a:srgbClr val="808080"/>
        </a:dk1>
        <a:lt1>
          <a:srgbClr val="EADCC0"/>
        </a:lt1>
        <a:dk2>
          <a:srgbClr val="F97407"/>
        </a:dk2>
        <a:lt2>
          <a:srgbClr val="E65D00"/>
        </a:lt2>
        <a:accent1>
          <a:srgbClr val="FBCF2D"/>
        </a:accent1>
        <a:accent2>
          <a:srgbClr val="5C8CDA"/>
        </a:accent2>
        <a:accent3>
          <a:srgbClr val="FBBCAA"/>
        </a:accent3>
        <a:accent4>
          <a:srgbClr val="C8BCA4"/>
        </a:accent4>
        <a:accent5>
          <a:srgbClr val="FDE4AD"/>
        </a:accent5>
        <a:accent6>
          <a:srgbClr val="537EC5"/>
        </a:accent6>
        <a:hlink>
          <a:srgbClr val="87D242"/>
        </a:hlink>
        <a:folHlink>
          <a:srgbClr val="DA6478"/>
        </a:folHlink>
      </a:clrScheme>
      <a:clrMap bg1="dk2" tx1="lt1" bg2="dk1" tx2="lt2" accent1="accent1" accent2="accent2" accent3="accent3" accent4="accent4" accent5="accent5" accent6="accent6" hlink="hlink" folHlink="folHlink"/>
    </a:extraClrScheme>
    <a:extraClrScheme>
      <a:clrScheme name="574TGp_natural_light_ani 2">
        <a:dk1>
          <a:srgbClr val="808080"/>
        </a:dk1>
        <a:lt1>
          <a:srgbClr val="9BD3E5"/>
        </a:lt1>
        <a:dk2>
          <a:srgbClr val="357DA9"/>
        </a:dk2>
        <a:lt2>
          <a:srgbClr val="101C56"/>
        </a:lt2>
        <a:accent1>
          <a:srgbClr val="58BECC"/>
        </a:accent1>
        <a:accent2>
          <a:srgbClr val="8A5BDF"/>
        </a:accent2>
        <a:accent3>
          <a:srgbClr val="AEBFD1"/>
        </a:accent3>
        <a:accent4>
          <a:srgbClr val="84B4C3"/>
        </a:accent4>
        <a:accent5>
          <a:srgbClr val="B4DBE2"/>
        </a:accent5>
        <a:accent6>
          <a:srgbClr val="7D52CA"/>
        </a:accent6>
        <a:hlink>
          <a:srgbClr val="6ECC4C"/>
        </a:hlink>
        <a:folHlink>
          <a:srgbClr val="DD693B"/>
        </a:folHlink>
      </a:clrScheme>
      <a:clrMap bg1="dk2" tx1="lt1" bg2="dk1" tx2="lt2" accent1="accent1" accent2="accent2" accent3="accent3" accent4="accent4" accent5="accent5" accent6="accent6" hlink="hlink" folHlink="folHlink"/>
    </a:extraClrScheme>
    <a:extraClrScheme>
      <a:clrScheme name="574TGp_natural_light_ani 3">
        <a:dk1>
          <a:srgbClr val="808080"/>
        </a:dk1>
        <a:lt1>
          <a:srgbClr val="DDE89A"/>
        </a:lt1>
        <a:dk2>
          <a:srgbClr val="329A2A"/>
        </a:dk2>
        <a:lt2>
          <a:srgbClr val="185E25"/>
        </a:lt2>
        <a:accent1>
          <a:srgbClr val="80CB35"/>
        </a:accent1>
        <a:accent2>
          <a:srgbClr val="518CD3"/>
        </a:accent2>
        <a:accent3>
          <a:srgbClr val="ADCAAC"/>
        </a:accent3>
        <a:accent4>
          <a:srgbClr val="BDC683"/>
        </a:accent4>
        <a:accent5>
          <a:srgbClr val="C0E2AE"/>
        </a:accent5>
        <a:accent6>
          <a:srgbClr val="497EBF"/>
        </a:accent6>
        <a:hlink>
          <a:srgbClr val="E15D7C"/>
        </a:hlink>
        <a:folHlink>
          <a:srgbClr val="DB9153"/>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1195</TotalTime>
  <Words>6928</Words>
  <Application>Microsoft Office PowerPoint</Application>
  <PresentationFormat>如螢幕大小 (4:3)</PresentationFormat>
  <Paragraphs>997</Paragraphs>
  <Slides>84</Slides>
  <Notes>49</Notes>
  <HiddenSlides>0</HiddenSlides>
  <MMClips>0</MMClips>
  <ScaleCrop>false</ScaleCrop>
  <HeadingPairs>
    <vt:vector size="4" baseType="variant">
      <vt:variant>
        <vt:lpstr>佈景主題</vt:lpstr>
      </vt:variant>
      <vt:variant>
        <vt:i4>1</vt:i4>
      </vt:variant>
      <vt:variant>
        <vt:lpstr>投影片標題</vt:lpstr>
      </vt:variant>
      <vt:variant>
        <vt:i4>84</vt:i4>
      </vt:variant>
    </vt:vector>
  </HeadingPairs>
  <TitlesOfParts>
    <vt:vector size="85" baseType="lpstr">
      <vt:lpstr>574TGp_natural_light_ani</vt:lpstr>
      <vt:lpstr>校園環境安全與災害潛勢檢核</vt:lpstr>
      <vt:lpstr>報告大綱</vt:lpstr>
      <vt:lpstr>PowerPoint 簡報</vt:lpstr>
      <vt:lpstr>校園災害潛勢的類別</vt:lpstr>
      <vt:lpstr>校園災害潛勢的類別</vt:lpstr>
      <vt:lpstr>PowerPoint 簡報</vt:lpstr>
      <vt:lpstr>PowerPoint 簡報</vt:lpstr>
      <vt:lpstr>校園安全檢核表</vt:lpstr>
      <vt:lpstr>校園災害潛勢判定原則</vt:lpstr>
      <vt:lpstr>PowerPoint 簡報</vt:lpstr>
      <vt:lpstr>校園災害潛勢判定原則</vt:lpstr>
      <vt:lpstr>校園災害潛勢判定原則</vt:lpstr>
      <vt:lpstr>貳、校園災害潛勢判定方法</vt:lpstr>
      <vt:lpstr>貳、校園災害潛勢判定方法</vt:lpstr>
      <vt:lpstr>校舍耐震補強</vt:lpstr>
      <vt:lpstr>PowerPoint 簡報</vt:lpstr>
      <vt:lpstr>「近斷層效應」</vt:lpstr>
      <vt:lpstr>「近斷層效應」的影響</vt:lpstr>
      <vt:lpstr>活動斷層</vt:lpstr>
      <vt:lpstr>校園災害潛勢判定原則</vt:lpstr>
      <vt:lpstr>校園災害潛勢判定原則</vt:lpstr>
      <vt:lpstr>校園災害潛勢判定原則</vt:lpstr>
      <vt:lpstr>校園災害潛勢判定原則</vt:lpstr>
      <vt:lpstr>校園災害潛勢判定原則</vt:lpstr>
      <vt:lpstr>校園災害潛勢判定原則</vt:lpstr>
      <vt:lpstr>校園災害潛勢判定原則</vt:lpstr>
      <vt:lpstr>校園災害潛勢判定原則</vt:lpstr>
      <vt:lpstr>校園災害潛勢判定原則</vt:lpstr>
      <vt:lpstr>校園災害潛勢判定原則</vt:lpstr>
      <vt:lpstr>校園災害潛勢判定原則</vt:lpstr>
      <vt:lpstr>校園災害潛勢判定原則</vt:lpstr>
      <vt:lpstr>校園災害潛勢判定原則</vt:lpstr>
      <vt:lpstr>校園災害潛勢判定原則</vt:lpstr>
      <vt:lpstr>校園災害潛勢判定原則</vt:lpstr>
      <vt:lpstr>校園災害潛勢判定原則</vt:lpstr>
      <vt:lpstr>校園災害潛勢判定原則</vt:lpstr>
      <vt:lpstr>校園災害潛勢判定原則</vt:lpstr>
      <vt:lpstr>校園災害潛勢判定原則</vt:lpstr>
      <vt:lpstr>校園災害潛勢判定原則</vt:lpstr>
      <vt:lpstr>校園災害潛勢判定原則</vt:lpstr>
      <vt:lpstr>校園災害潛勢判定原則</vt:lpstr>
      <vt:lpstr>PowerPoint 簡報</vt:lpstr>
      <vt:lpstr>學校填報表格說明</vt:lpstr>
      <vt:lpstr>學校填報表格說明</vt:lpstr>
      <vt:lpstr>學校填報表格說明</vt:lpstr>
      <vt:lpstr>學校填報表格說明</vt:lpstr>
      <vt:lpstr>學校填報表格說明</vt:lpstr>
      <vt:lpstr>學校填報表格說明</vt:lpstr>
      <vt:lpstr>學校填報表格說明</vt:lpstr>
      <vt:lpstr>學校填報表格說明</vt:lpstr>
      <vt:lpstr>參、學校填報表格說明</vt:lpstr>
      <vt:lpstr>學校填報表格說明</vt:lpstr>
      <vt:lpstr>學校填報表格說明</vt:lpstr>
      <vt:lpstr>學校填報表格說明</vt:lpstr>
      <vt:lpstr>學校填報表格說明</vt:lpstr>
      <vt:lpstr>學校填報表格說明</vt:lpstr>
      <vt:lpstr>102年度「校園災害潛勢檢核」</vt:lpstr>
      <vt:lpstr>如何進入網站</vt:lpstr>
      <vt:lpstr>網站登入</vt:lpstr>
      <vt:lpstr>學校資料調查&amp;校區資料調查</vt:lpstr>
      <vt:lpstr>校區資料編輯</vt:lpstr>
      <vt:lpstr>網路上可免費使用的電子圖</vt:lpstr>
      <vt:lpstr>校區資料編輯-校區範圍</vt:lpstr>
      <vt:lpstr>校舍資料編輯</vt:lpstr>
      <vt:lpstr>填寫調查表</vt:lpstr>
      <vt:lpstr>填寫調查表</vt:lpstr>
      <vt:lpstr>地震災害紀錄</vt:lpstr>
      <vt:lpstr>積淹水紀錄</vt:lpstr>
      <vt:lpstr>坡地調查</vt:lpstr>
      <vt:lpstr>坡地調查</vt:lpstr>
      <vt:lpstr>人為災害-機場</vt:lpstr>
      <vt:lpstr>人為災害</vt:lpstr>
      <vt:lpstr>人為災害</vt:lpstr>
      <vt:lpstr>人為災害</vt:lpstr>
      <vt:lpstr>PowerPoint 簡報</vt:lpstr>
      <vt:lpstr>PowerPoint 簡報</vt:lpstr>
      <vt:lpstr>PowerPoint 簡報</vt:lpstr>
      <vt:lpstr>校園災害潛勢評估結果應用</vt:lpstr>
      <vt:lpstr>PowerPoint 簡報</vt:lpstr>
      <vt:lpstr>校園災害潛勢評估結果應用</vt:lpstr>
      <vt:lpstr>校園災害潛勢評估結果應用</vt:lpstr>
      <vt:lpstr>校園災害潛勢評估結果應用</vt:lpstr>
      <vt:lpstr>全國各級學校災害潛勢資料更新與修訂機制</vt:lpstr>
      <vt:lpstr>各級學校災害潛勢評估結果覆核申請表</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ThemeGallery PowerTemplate</dc:title>
  <dc:creator>USER</dc:creator>
  <cp:lastModifiedBy>User</cp:lastModifiedBy>
  <cp:revision>85</cp:revision>
  <dcterms:created xsi:type="dcterms:W3CDTF">2012-12-04T07:40:02Z</dcterms:created>
  <dcterms:modified xsi:type="dcterms:W3CDTF">2014-06-26T23:22:51Z</dcterms:modified>
</cp:coreProperties>
</file>